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ppt/tags/tag65.xml" ContentType="application/vnd.openxmlformats-officedocument.presentationml.tags+xml"/>
  <Override PartName="/ppt/notesSlides/notesSlide64.xml" ContentType="application/vnd.openxmlformats-officedocument.presentationml.notesSlide+xml"/>
  <Override PartName="/ppt/tags/tag66.xml" ContentType="application/vnd.openxmlformats-officedocument.presentationml.tags+xml"/>
  <Override PartName="/ppt/notesSlides/notesSlide65.xml" ContentType="application/vnd.openxmlformats-officedocument.presentationml.notesSlide+xml"/>
  <Override PartName="/ppt/tags/tag67.xml" ContentType="application/vnd.openxmlformats-officedocument.presentationml.tags+xml"/>
  <Override PartName="/ppt/notesSlides/notesSlide66.xml" ContentType="application/vnd.openxmlformats-officedocument.presentationml.notesSlide+xml"/>
  <Override PartName="/ppt/tags/tag68.xml" ContentType="application/vnd.openxmlformats-officedocument.presentationml.tags+xml"/>
  <Override PartName="/ppt/notesSlides/notesSlide67.xml" ContentType="application/vnd.openxmlformats-officedocument.presentationml.notesSlide+xml"/>
  <Override PartName="/ppt/tags/tag69.xml" ContentType="application/vnd.openxmlformats-officedocument.presentationml.tags+xml"/>
  <Override PartName="/ppt/notesSlides/notesSlide68.xml" ContentType="application/vnd.openxmlformats-officedocument.presentationml.notesSlide+xml"/>
  <Override PartName="/ppt/tags/tag70.xml" ContentType="application/vnd.openxmlformats-officedocument.presentationml.tags+xml"/>
  <Override PartName="/ppt/notesSlides/notesSlide69.xml" ContentType="application/vnd.openxmlformats-officedocument.presentationml.notesSlide+xml"/>
  <Override PartName="/ppt/tags/tag71.xml" ContentType="application/vnd.openxmlformats-officedocument.presentationml.tags+xml"/>
  <Override PartName="/ppt/notesSlides/notesSlide70.xml" ContentType="application/vnd.openxmlformats-officedocument.presentationml.notesSlide+xml"/>
  <Override PartName="/ppt/tags/tag72.xml" ContentType="application/vnd.openxmlformats-officedocument.presentationml.tags+xml"/>
  <Override PartName="/ppt/notesSlides/notesSlide71.xml" ContentType="application/vnd.openxmlformats-officedocument.presentationml.notesSlide+xml"/>
  <Override PartName="/ppt/tags/tag73.xml" ContentType="application/vnd.openxmlformats-officedocument.presentationml.tags+xml"/>
  <Override PartName="/ppt/notesSlides/notesSlide72.xml" ContentType="application/vnd.openxmlformats-officedocument.presentationml.notesSlide+xml"/>
  <Override PartName="/ppt/tags/tag74.xml" ContentType="application/vnd.openxmlformats-officedocument.presentationml.tags+xml"/>
  <Override PartName="/ppt/notesSlides/notesSlide73.xml" ContentType="application/vnd.openxmlformats-officedocument.presentationml.notesSlide+xml"/>
  <Override PartName="/ppt/tags/tag75.xml" ContentType="application/vnd.openxmlformats-officedocument.presentationml.tags+xml"/>
  <Override PartName="/ppt/notesSlides/notesSlide74.xml" ContentType="application/vnd.openxmlformats-officedocument.presentationml.notesSlide+xml"/>
  <Override PartName="/ppt/tags/tag76.xml" ContentType="application/vnd.openxmlformats-officedocument.presentationml.tags+xml"/>
  <Override PartName="/ppt/notesSlides/notesSlide75.xml" ContentType="application/vnd.openxmlformats-officedocument.presentationml.notesSlide+xml"/>
  <Override PartName="/ppt/tags/tag77.xml" ContentType="application/vnd.openxmlformats-officedocument.presentationml.tags+xml"/>
  <Override PartName="/ppt/notesSlides/notesSlide76.xml" ContentType="application/vnd.openxmlformats-officedocument.presentationml.notesSlide+xml"/>
  <Override PartName="/ppt/tags/tag78.xml" ContentType="application/vnd.openxmlformats-officedocument.presentationml.tags+xml"/>
  <Override PartName="/ppt/notesSlides/notesSlide77.xml" ContentType="application/vnd.openxmlformats-officedocument.presentationml.notesSlide+xml"/>
  <Override PartName="/ppt/tags/tag79.xml" ContentType="application/vnd.openxmlformats-officedocument.presentationml.tags+xml"/>
  <Override PartName="/ppt/notesSlides/notesSlide78.xml" ContentType="application/vnd.openxmlformats-officedocument.presentationml.notesSlide+xml"/>
  <Override PartName="/ppt/tags/tag80.xml" ContentType="application/vnd.openxmlformats-officedocument.presentationml.tags+xml"/>
  <Override PartName="/ppt/notesSlides/notesSlide79.xml" ContentType="application/vnd.openxmlformats-officedocument.presentationml.notesSlide+xml"/>
  <Override PartName="/ppt/tags/tag81.xml" ContentType="application/vnd.openxmlformats-officedocument.presentationml.tags+xml"/>
  <Override PartName="/ppt/notesSlides/notesSlide80.xml" ContentType="application/vnd.openxmlformats-officedocument.presentationml.notesSlide+xml"/>
  <Override PartName="/ppt/tags/tag82.xml" ContentType="application/vnd.openxmlformats-officedocument.presentationml.tags+xml"/>
  <Override PartName="/ppt/notesSlides/notesSlide81.xml" ContentType="application/vnd.openxmlformats-officedocument.presentationml.notesSlide+xml"/>
  <Override PartName="/ppt/tags/tag83.xml" ContentType="application/vnd.openxmlformats-officedocument.presentationml.tags+xml"/>
  <Override PartName="/ppt/notesSlides/notesSlide82.xml" ContentType="application/vnd.openxmlformats-officedocument.presentationml.notesSlide+xml"/>
  <Override PartName="/ppt/tags/tag84.xml" ContentType="application/vnd.openxmlformats-officedocument.presentationml.tags+xml"/>
  <Override PartName="/ppt/notesSlides/notesSlide83.xml" ContentType="application/vnd.openxmlformats-officedocument.presentationml.notesSlide+xml"/>
  <Override PartName="/ppt/tags/tag85.xml" ContentType="application/vnd.openxmlformats-officedocument.presentationml.tags+xml"/>
  <Override PartName="/ppt/notesSlides/notesSlide84.xml" ContentType="application/vnd.openxmlformats-officedocument.presentationml.notesSlide+xml"/>
  <Override PartName="/ppt/tags/tag86.xml" ContentType="application/vnd.openxmlformats-officedocument.presentationml.tags+xml"/>
  <Override PartName="/ppt/notesSlides/notesSlide85.xml" ContentType="application/vnd.openxmlformats-officedocument.presentationml.notesSlide+xml"/>
  <Override PartName="/ppt/tags/tag87.xml" ContentType="application/vnd.openxmlformats-officedocument.presentationml.tags+xml"/>
  <Override PartName="/ppt/notesSlides/notesSlide86.xml" ContentType="application/vnd.openxmlformats-officedocument.presentationml.notesSlide+xml"/>
  <Override PartName="/ppt/tags/tag88.xml" ContentType="application/vnd.openxmlformats-officedocument.presentationml.tags+xml"/>
  <Override PartName="/ppt/notesSlides/notesSlide87.xml" ContentType="application/vnd.openxmlformats-officedocument.presentationml.notesSlide+xml"/>
  <Override PartName="/ppt/tags/tag89.xml" ContentType="application/vnd.openxmlformats-officedocument.presentationml.tags+xml"/>
  <Override PartName="/ppt/notesSlides/notesSlide88.xml" ContentType="application/vnd.openxmlformats-officedocument.presentationml.notesSlide+xml"/>
  <Override PartName="/ppt/tags/tag90.xml" ContentType="application/vnd.openxmlformats-officedocument.presentationml.tags+xml"/>
  <Override PartName="/ppt/notesSlides/notesSlide89.xml" ContentType="application/vnd.openxmlformats-officedocument.presentationml.notesSlide+xml"/>
  <Override PartName="/ppt/tags/tag91.xml" ContentType="application/vnd.openxmlformats-officedocument.presentationml.tags+xml"/>
  <Override PartName="/ppt/notesSlides/notesSlide90.xml" ContentType="application/vnd.openxmlformats-officedocument.presentationml.notesSlide+xml"/>
  <Override PartName="/ppt/tags/tag92.xml" ContentType="application/vnd.openxmlformats-officedocument.presentationml.tags+xml"/>
  <Override PartName="/ppt/notesSlides/notesSlide91.xml" ContentType="application/vnd.openxmlformats-officedocument.presentationml.notesSlide+xml"/>
  <Override PartName="/ppt/tags/tag93.xml" ContentType="application/vnd.openxmlformats-officedocument.presentationml.tags+xml"/>
  <Override PartName="/ppt/notesSlides/notesSlide92.xml" ContentType="application/vnd.openxmlformats-officedocument.presentationml.notesSlide+xml"/>
  <Override PartName="/ppt/tags/tag94.xml" ContentType="application/vnd.openxmlformats-officedocument.presentationml.tags+xml"/>
  <Override PartName="/ppt/notesSlides/notesSlide93.xml" ContentType="application/vnd.openxmlformats-officedocument.presentationml.notesSlide+xml"/>
  <Override PartName="/ppt/tags/tag95.xml" ContentType="application/vnd.openxmlformats-officedocument.presentationml.tags+xml"/>
  <Override PartName="/ppt/notesSlides/notesSlide94.xml" ContentType="application/vnd.openxmlformats-officedocument.presentationml.notesSlide+xml"/>
  <Override PartName="/ppt/tags/tag96.xml" ContentType="application/vnd.openxmlformats-officedocument.presentationml.tags+xml"/>
  <Override PartName="/ppt/notesSlides/notesSlide95.xml" ContentType="application/vnd.openxmlformats-officedocument.presentationml.notesSlide+xml"/>
  <Override PartName="/ppt/tags/tag97.xml" ContentType="application/vnd.openxmlformats-officedocument.presentationml.tags+xml"/>
  <Override PartName="/ppt/notesSlides/notesSlide96.xml" ContentType="application/vnd.openxmlformats-officedocument.presentationml.notesSlide+xml"/>
  <Override PartName="/ppt/tags/tag98.xml" ContentType="application/vnd.openxmlformats-officedocument.presentationml.tags+xml"/>
  <Override PartName="/ppt/notesSlides/notesSlide97.xml" ContentType="application/vnd.openxmlformats-officedocument.presentationml.notesSlide+xml"/>
  <Override PartName="/ppt/tags/tag99.xml" ContentType="application/vnd.openxmlformats-officedocument.presentationml.tags+xml"/>
  <Override PartName="/ppt/notesSlides/notesSlide98.xml" ContentType="application/vnd.openxmlformats-officedocument.presentationml.notesSlide+xml"/>
  <Override PartName="/ppt/tags/tag100.xml" ContentType="application/vnd.openxmlformats-officedocument.presentationml.tags+xml"/>
  <Override PartName="/ppt/notesSlides/notesSlide99.xml" ContentType="application/vnd.openxmlformats-officedocument.presentationml.notesSlide+xml"/>
  <Override PartName="/ppt/tags/tag101.xml" ContentType="application/vnd.openxmlformats-officedocument.presentationml.tags+xml"/>
  <Override PartName="/ppt/notesSlides/notesSlide100.xml" ContentType="application/vnd.openxmlformats-officedocument.presentationml.notesSlide+xml"/>
  <Override PartName="/ppt/tags/tag102.xml" ContentType="application/vnd.openxmlformats-officedocument.presentationml.tags+xml"/>
  <Override PartName="/ppt/notesSlides/notesSlide101.xml" ContentType="application/vnd.openxmlformats-officedocument.presentationml.notesSlide+xml"/>
  <Override PartName="/ppt/tags/tag103.xml" ContentType="application/vnd.openxmlformats-officedocument.presentationml.tags+xml"/>
  <Override PartName="/ppt/notesSlides/notesSlide102.xml" ContentType="application/vnd.openxmlformats-officedocument.presentationml.notesSlide+xml"/>
  <Override PartName="/ppt/tags/tag104.xml" ContentType="application/vnd.openxmlformats-officedocument.presentationml.tags+xml"/>
  <Override PartName="/ppt/notesSlides/notesSlide103.xml" ContentType="application/vnd.openxmlformats-officedocument.presentationml.notesSlide+xml"/>
  <Override PartName="/ppt/tags/tag105.xml" ContentType="application/vnd.openxmlformats-officedocument.presentationml.tags+xml"/>
  <Override PartName="/ppt/notesSlides/notesSlide104.xml" ContentType="application/vnd.openxmlformats-officedocument.presentationml.notesSlide+xml"/>
  <Override PartName="/ppt/tags/tag106.xml" ContentType="application/vnd.openxmlformats-officedocument.presentationml.tags+xml"/>
  <Override PartName="/ppt/notesSlides/notesSlide105.xml" ContentType="application/vnd.openxmlformats-officedocument.presentationml.notesSlide+xml"/>
  <Override PartName="/ppt/tags/tag107.xml" ContentType="application/vnd.openxmlformats-officedocument.presentationml.tags+xml"/>
  <Override PartName="/ppt/notesSlides/notesSlide106.xml" ContentType="application/vnd.openxmlformats-officedocument.presentationml.notesSlide+xml"/>
  <Override PartName="/ppt/tags/tag108.xml" ContentType="application/vnd.openxmlformats-officedocument.presentationml.tags+xml"/>
  <Override PartName="/ppt/notesSlides/notesSlide107.xml" ContentType="application/vnd.openxmlformats-officedocument.presentationml.notesSlide+xml"/>
  <Override PartName="/ppt/tags/tag109.xml" ContentType="application/vnd.openxmlformats-officedocument.presentationml.tags+xml"/>
  <Override PartName="/ppt/notesSlides/notesSlide108.xml" ContentType="application/vnd.openxmlformats-officedocument.presentationml.notesSlide+xml"/>
  <Override PartName="/ppt/tags/tag110.xml" ContentType="application/vnd.openxmlformats-officedocument.presentationml.tags+xml"/>
  <Override PartName="/ppt/notesSlides/notesSlide109.xml" ContentType="application/vnd.openxmlformats-officedocument.presentationml.notesSlide+xml"/>
  <Override PartName="/ppt/tags/tag111.xml" ContentType="application/vnd.openxmlformats-officedocument.presentationml.tags+xml"/>
  <Override PartName="/ppt/notesSlides/notesSlide110.xml" ContentType="application/vnd.openxmlformats-officedocument.presentationml.notesSlide+xml"/>
  <Override PartName="/ppt/tags/tag112.xml" ContentType="application/vnd.openxmlformats-officedocument.presentationml.tags+xml"/>
  <Override PartName="/ppt/notesSlides/notesSlide111.xml" ContentType="application/vnd.openxmlformats-officedocument.presentationml.notesSlide+xml"/>
  <Override PartName="/ppt/tags/tag113.xml" ContentType="application/vnd.openxmlformats-officedocument.presentationml.tags+xml"/>
  <Override PartName="/ppt/notesSlides/notesSlide112.xml" ContentType="application/vnd.openxmlformats-officedocument.presentationml.notesSlide+xml"/>
  <Override PartName="/ppt/tags/tag114.xml" ContentType="application/vnd.openxmlformats-officedocument.presentationml.tags+xml"/>
  <Override PartName="/ppt/notesSlides/notesSlide113.xml" ContentType="application/vnd.openxmlformats-officedocument.presentationml.notesSlide+xml"/>
  <Override PartName="/ppt/tags/tag115.xml" ContentType="application/vnd.openxmlformats-officedocument.presentationml.tags+xml"/>
  <Override PartName="/ppt/notesSlides/notesSlide114.xml" ContentType="application/vnd.openxmlformats-officedocument.presentationml.notesSlide+xml"/>
  <Override PartName="/ppt/tags/tag116.xml" ContentType="application/vnd.openxmlformats-officedocument.presentationml.tags+xml"/>
  <Override PartName="/ppt/notesSlides/notesSlide115.xml" ContentType="application/vnd.openxmlformats-officedocument.presentationml.notesSlide+xml"/>
  <Override PartName="/ppt/tags/tag117.xml" ContentType="application/vnd.openxmlformats-officedocument.presentationml.tags+xml"/>
  <Override PartName="/ppt/notesSlides/notesSlide116.xml" ContentType="application/vnd.openxmlformats-officedocument.presentationml.notesSlide+xml"/>
  <Override PartName="/ppt/tags/tag118.xml" ContentType="application/vnd.openxmlformats-officedocument.presentationml.tags+xml"/>
  <Override PartName="/ppt/notesSlides/notesSlide117.xml" ContentType="application/vnd.openxmlformats-officedocument.presentationml.notesSlide+xml"/>
  <Override PartName="/ppt/tags/tag119.xml" ContentType="application/vnd.openxmlformats-officedocument.presentationml.tags+xml"/>
  <Override PartName="/ppt/notesSlides/notesSlide118.xml" ContentType="application/vnd.openxmlformats-officedocument.presentationml.notesSlide+xml"/>
  <Override PartName="/ppt/tags/tag120.xml" ContentType="application/vnd.openxmlformats-officedocument.presentationml.tags+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2"/>
    <p:sldMasterId id="2147483669" r:id="rId3"/>
    <p:sldMasterId id="2147483750" r:id="rId4"/>
    <p:sldMasterId id="2147483764" r:id="rId5"/>
  </p:sldMasterIdLst>
  <p:notesMasterIdLst>
    <p:notesMasterId r:id="rId129"/>
  </p:notesMasterIdLst>
  <p:sldIdLst>
    <p:sldId id="430" r:id="rId6"/>
    <p:sldId id="553" r:id="rId7"/>
    <p:sldId id="676" r:id="rId8"/>
    <p:sldId id="677" r:id="rId9"/>
    <p:sldId id="678" r:id="rId10"/>
    <p:sldId id="679" r:id="rId11"/>
    <p:sldId id="680" r:id="rId12"/>
    <p:sldId id="681" r:id="rId13"/>
    <p:sldId id="682" r:id="rId14"/>
    <p:sldId id="683" r:id="rId15"/>
    <p:sldId id="684" r:id="rId16"/>
    <p:sldId id="685" r:id="rId17"/>
    <p:sldId id="686" r:id="rId18"/>
    <p:sldId id="688" r:id="rId19"/>
    <p:sldId id="689" r:id="rId20"/>
    <p:sldId id="690" r:id="rId21"/>
    <p:sldId id="691" r:id="rId22"/>
    <p:sldId id="692" r:id="rId23"/>
    <p:sldId id="693" r:id="rId24"/>
    <p:sldId id="694" r:id="rId25"/>
    <p:sldId id="696" r:id="rId26"/>
    <p:sldId id="697" r:id="rId27"/>
    <p:sldId id="698" r:id="rId28"/>
    <p:sldId id="699" r:id="rId29"/>
    <p:sldId id="700" r:id="rId30"/>
    <p:sldId id="701" r:id="rId31"/>
    <p:sldId id="702" r:id="rId32"/>
    <p:sldId id="704" r:id="rId33"/>
    <p:sldId id="705" r:id="rId34"/>
    <p:sldId id="706" r:id="rId35"/>
    <p:sldId id="707" r:id="rId36"/>
    <p:sldId id="708" r:id="rId37"/>
    <p:sldId id="709" r:id="rId38"/>
    <p:sldId id="710" r:id="rId39"/>
    <p:sldId id="711" r:id="rId40"/>
    <p:sldId id="712" r:id="rId41"/>
    <p:sldId id="713" r:id="rId42"/>
    <p:sldId id="714" r:id="rId43"/>
    <p:sldId id="717" r:id="rId44"/>
    <p:sldId id="718" r:id="rId45"/>
    <p:sldId id="719" r:id="rId46"/>
    <p:sldId id="720" r:id="rId47"/>
    <p:sldId id="721" r:id="rId48"/>
    <p:sldId id="722" r:id="rId49"/>
    <p:sldId id="723" r:id="rId50"/>
    <p:sldId id="724" r:id="rId51"/>
    <p:sldId id="725" r:id="rId52"/>
    <p:sldId id="726" r:id="rId53"/>
    <p:sldId id="727" r:id="rId54"/>
    <p:sldId id="728" r:id="rId55"/>
    <p:sldId id="729" r:id="rId56"/>
    <p:sldId id="731" r:id="rId57"/>
    <p:sldId id="732" r:id="rId58"/>
    <p:sldId id="744" r:id="rId59"/>
    <p:sldId id="745" r:id="rId60"/>
    <p:sldId id="746" r:id="rId61"/>
    <p:sldId id="747" r:id="rId62"/>
    <p:sldId id="748" r:id="rId63"/>
    <p:sldId id="749" r:id="rId64"/>
    <p:sldId id="754" r:id="rId65"/>
    <p:sldId id="755" r:id="rId66"/>
    <p:sldId id="756" r:id="rId67"/>
    <p:sldId id="757" r:id="rId68"/>
    <p:sldId id="758" r:id="rId69"/>
    <p:sldId id="761" r:id="rId70"/>
    <p:sldId id="762" r:id="rId71"/>
    <p:sldId id="763" r:id="rId72"/>
    <p:sldId id="764" r:id="rId73"/>
    <p:sldId id="767" r:id="rId74"/>
    <p:sldId id="768" r:id="rId75"/>
    <p:sldId id="769" r:id="rId76"/>
    <p:sldId id="770" r:id="rId77"/>
    <p:sldId id="771" r:id="rId78"/>
    <p:sldId id="772" r:id="rId79"/>
    <p:sldId id="773" r:id="rId80"/>
    <p:sldId id="774" r:id="rId81"/>
    <p:sldId id="775" r:id="rId82"/>
    <p:sldId id="776" r:id="rId83"/>
    <p:sldId id="777" r:id="rId84"/>
    <p:sldId id="778" r:id="rId85"/>
    <p:sldId id="779" r:id="rId86"/>
    <p:sldId id="780" r:id="rId87"/>
    <p:sldId id="781" r:id="rId88"/>
    <p:sldId id="783" r:id="rId89"/>
    <p:sldId id="785" r:id="rId90"/>
    <p:sldId id="786" r:id="rId91"/>
    <p:sldId id="787" r:id="rId92"/>
    <p:sldId id="788" r:id="rId93"/>
    <p:sldId id="789" r:id="rId94"/>
    <p:sldId id="790" r:id="rId95"/>
    <p:sldId id="791" r:id="rId96"/>
    <p:sldId id="792" r:id="rId97"/>
    <p:sldId id="793" r:id="rId98"/>
    <p:sldId id="794" r:id="rId99"/>
    <p:sldId id="795" r:id="rId100"/>
    <p:sldId id="796" r:id="rId101"/>
    <p:sldId id="800" r:id="rId102"/>
    <p:sldId id="801" r:id="rId103"/>
    <p:sldId id="802" r:id="rId104"/>
    <p:sldId id="803" r:id="rId105"/>
    <p:sldId id="804" r:id="rId106"/>
    <p:sldId id="807" r:id="rId107"/>
    <p:sldId id="808" r:id="rId108"/>
    <p:sldId id="809" r:id="rId109"/>
    <p:sldId id="810" r:id="rId110"/>
    <p:sldId id="811" r:id="rId111"/>
    <p:sldId id="812" r:id="rId112"/>
    <p:sldId id="813" r:id="rId113"/>
    <p:sldId id="814" r:id="rId114"/>
    <p:sldId id="815" r:id="rId115"/>
    <p:sldId id="816" r:id="rId116"/>
    <p:sldId id="817" r:id="rId117"/>
    <p:sldId id="819" r:id="rId118"/>
    <p:sldId id="822" r:id="rId119"/>
    <p:sldId id="823" r:id="rId120"/>
    <p:sldId id="824" r:id="rId121"/>
    <p:sldId id="825" r:id="rId122"/>
    <p:sldId id="826" r:id="rId123"/>
    <p:sldId id="827" r:id="rId124"/>
    <p:sldId id="828" r:id="rId125"/>
    <p:sldId id="829" r:id="rId126"/>
    <p:sldId id="830" r:id="rId127"/>
    <p:sldId id="673" r:id="rId128"/>
  </p:sldIdLst>
  <p:sldSz cx="24384000" cy="13716000"/>
  <p:notesSz cx="6858000" cy="9144000"/>
  <p:custDataLst>
    <p:tags r:id="rId130"/>
  </p:custDataLst>
  <p:defaultTex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p:defaultTextStyle>
  <p:extLst>
    <p:ext uri="{EFAFB233-063F-42B5-8137-9DF3F51BA10A}">
      <p15:sldGuideLst xmlns:p15="http://schemas.microsoft.com/office/powerpoint/2012/main">
        <p15:guide id="1" pos="7679" userDrawn="1">
          <p15:clr>
            <a:srgbClr val="A4A3A4"/>
          </p15:clr>
        </p15:guide>
        <p15:guide id="2" pos="1101" userDrawn="1">
          <p15:clr>
            <a:srgbClr val="A4A3A4"/>
          </p15:clr>
        </p15:guide>
        <p15:guide id="3" orient="horz" pos="786" userDrawn="1">
          <p15:clr>
            <a:srgbClr val="A4A3A4"/>
          </p15:clr>
        </p15:guide>
        <p15:guide id="4" orient="horz" pos="2194" userDrawn="1">
          <p15:clr>
            <a:srgbClr val="A4A3A4"/>
          </p15:clr>
        </p15:guide>
        <p15:guide id="5" orient="horz" pos="7524" userDrawn="1">
          <p15:clr>
            <a:srgbClr val="A4A3A4"/>
          </p15:clr>
        </p15:guide>
        <p15:guide id="6" orient="horz" pos="4137" userDrawn="1">
          <p15:clr>
            <a:srgbClr val="A4A3A4"/>
          </p15:clr>
        </p15:guide>
        <p15:guide id="7" pos="14233" userDrawn="1">
          <p15:clr>
            <a:srgbClr val="A4A3A4"/>
          </p15:clr>
        </p15:guide>
        <p15:guide id="8" pos="8474" userDrawn="1">
          <p15:clr>
            <a:srgbClr val="A4A3A4"/>
          </p15:clr>
        </p15:guide>
        <p15:guide id="9" orient="horz" pos="70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EF0"/>
    <a:srgbClr val="000000"/>
    <a:srgbClr val="2E7EEE"/>
    <a:srgbClr val="2E7EEF"/>
    <a:srgbClr val="F5F8FF"/>
    <a:srgbClr val="0162F5"/>
    <a:srgbClr val="FFFFFF"/>
    <a:srgbClr val="B4D3FF"/>
    <a:srgbClr val="418A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447" autoAdjust="0"/>
  </p:normalViewPr>
  <p:slideViewPr>
    <p:cSldViewPr snapToGrid="0">
      <p:cViewPr varScale="1">
        <p:scale>
          <a:sx n="32" d="100"/>
          <a:sy n="32" d="100"/>
        </p:scale>
        <p:origin x="741" y="60"/>
      </p:cViewPr>
      <p:guideLst>
        <p:guide pos="7679"/>
        <p:guide pos="1101"/>
        <p:guide orient="horz" pos="786"/>
        <p:guide orient="horz" pos="2194"/>
        <p:guide orient="horz" pos="7524"/>
        <p:guide orient="horz" pos="4137"/>
        <p:guide pos="14233"/>
        <p:guide pos="8474"/>
        <p:guide orient="horz" pos="7061"/>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tableStyles" Target="tableStyle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notesMaster" Target="notesMasters/notesMaster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9" name="Shape 59"/>
          <p:cNvSpPr>
            <a:spLocks noGrp="1" noRot="1" noChangeAspect="1"/>
          </p:cNvSpPr>
          <p:nvPr>
            <p:ph type="sldImg"/>
          </p:nvPr>
        </p:nvSpPr>
        <p:spPr>
          <a:xfrm>
            <a:off x="381000" y="685800"/>
            <a:ext cx="6096000" cy="3429000"/>
          </a:xfrm>
          <a:prstGeom prst="rect">
            <a:avLst/>
          </a:prstGeom>
        </p:spPr>
        <p:txBody>
          <a:bodyPr/>
          <a:lstStyle/>
          <a:p>
            <a:endParaRPr/>
          </a:p>
        </p:txBody>
      </p:sp>
      <p:sp>
        <p:nvSpPr>
          <p:cNvPr id="60" name="Shape 6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13172" latinLnBrk="0">
      <a:lnSpc>
        <a:spcPct val="118000"/>
      </a:lnSpc>
      <a:defRPr sz="1988">
        <a:latin typeface="+mn-lt"/>
        <a:ea typeface="+mn-ea"/>
        <a:cs typeface="+mn-cs"/>
        <a:sym typeface="Helvetica Neue" panose="02000503000000020004"/>
      </a:defRPr>
    </a:lvl1pPr>
    <a:lvl2pPr indent="206586" defTabSz="413172" latinLnBrk="0">
      <a:lnSpc>
        <a:spcPct val="118000"/>
      </a:lnSpc>
      <a:defRPr sz="1988">
        <a:latin typeface="+mn-lt"/>
        <a:ea typeface="+mn-ea"/>
        <a:cs typeface="+mn-cs"/>
        <a:sym typeface="Helvetica Neue" panose="02000503000000020004"/>
      </a:defRPr>
    </a:lvl2pPr>
    <a:lvl3pPr indent="413172" defTabSz="413172" latinLnBrk="0">
      <a:lnSpc>
        <a:spcPct val="118000"/>
      </a:lnSpc>
      <a:defRPr sz="1988">
        <a:latin typeface="+mn-lt"/>
        <a:ea typeface="+mn-ea"/>
        <a:cs typeface="+mn-cs"/>
        <a:sym typeface="Helvetica Neue" panose="02000503000000020004"/>
      </a:defRPr>
    </a:lvl3pPr>
    <a:lvl4pPr indent="619757" defTabSz="413172" latinLnBrk="0">
      <a:lnSpc>
        <a:spcPct val="118000"/>
      </a:lnSpc>
      <a:defRPr sz="1988">
        <a:latin typeface="+mn-lt"/>
        <a:ea typeface="+mn-ea"/>
        <a:cs typeface="+mn-cs"/>
        <a:sym typeface="Helvetica Neue" panose="02000503000000020004"/>
      </a:defRPr>
    </a:lvl4pPr>
    <a:lvl5pPr indent="826343" defTabSz="413172" latinLnBrk="0">
      <a:lnSpc>
        <a:spcPct val="118000"/>
      </a:lnSpc>
      <a:defRPr sz="1988">
        <a:latin typeface="+mn-lt"/>
        <a:ea typeface="+mn-ea"/>
        <a:cs typeface="+mn-cs"/>
        <a:sym typeface="Helvetica Neue" panose="02000503000000020004"/>
      </a:defRPr>
    </a:lvl5pPr>
    <a:lvl6pPr indent="1032929" defTabSz="413172" latinLnBrk="0">
      <a:lnSpc>
        <a:spcPct val="118000"/>
      </a:lnSpc>
      <a:defRPr sz="1988">
        <a:latin typeface="+mn-lt"/>
        <a:ea typeface="+mn-ea"/>
        <a:cs typeface="+mn-cs"/>
        <a:sym typeface="Helvetica Neue" panose="02000503000000020004"/>
      </a:defRPr>
    </a:lvl6pPr>
    <a:lvl7pPr indent="1239515" defTabSz="413172" latinLnBrk="0">
      <a:lnSpc>
        <a:spcPct val="118000"/>
      </a:lnSpc>
      <a:defRPr sz="1988">
        <a:latin typeface="+mn-lt"/>
        <a:ea typeface="+mn-ea"/>
        <a:cs typeface="+mn-cs"/>
        <a:sym typeface="Helvetica Neue" panose="02000503000000020004"/>
      </a:defRPr>
    </a:lvl7pPr>
    <a:lvl8pPr indent="1446101" defTabSz="413172" latinLnBrk="0">
      <a:lnSpc>
        <a:spcPct val="118000"/>
      </a:lnSpc>
      <a:defRPr sz="1988">
        <a:latin typeface="+mn-lt"/>
        <a:ea typeface="+mn-ea"/>
        <a:cs typeface="+mn-cs"/>
        <a:sym typeface="Helvetica Neue" panose="02000503000000020004"/>
      </a:defRPr>
    </a:lvl8pPr>
    <a:lvl9pPr indent="1652687" defTabSz="413172" latinLnBrk="0">
      <a:lnSpc>
        <a:spcPct val="118000"/>
      </a:lnSpc>
      <a:defRPr sz="1988">
        <a:latin typeface="+mn-lt"/>
        <a:ea typeface="+mn-ea"/>
        <a:cs typeface="+mn-cs"/>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16556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8262625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1255748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7695080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0446254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0245634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0484304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1945284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3150396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2480945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8226526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78038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323222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4523882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5170055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487771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6116512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138959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649286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8734362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6143794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150154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7443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1422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62496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63024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93119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0059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71344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03669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70610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75564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25767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74484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409828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90291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57676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14635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70852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27734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9847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29341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60023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49040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00521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991866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198361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112338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176949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509017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536034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192941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48382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778497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868242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35976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892050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33505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07277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308675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582219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368098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643975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76676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913565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3415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857225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552809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292677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310874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463413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433061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838070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456775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35716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768204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161488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046793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608288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288027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413866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616190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686487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733465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026323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47455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47966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099965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037439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298151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885327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73396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896645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090218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011339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342778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61264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781964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688737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831542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067475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412658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633655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90876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903693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774463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486207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47751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645106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3391562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093814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400736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3025896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4444915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7488011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238319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4240263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579894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75422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
    <p:bg>
      <p:bgPr>
        <a:solidFill>
          <a:srgbClr val="2E7EEE"/>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1676429" y="12713248"/>
            <a:ext cx="5486487" cy="730281"/>
          </a:xfrm>
          <a:prstGeom prst="rect">
            <a:avLst/>
          </a:prstGeom>
        </p:spPr>
        <p:txBody>
          <a:bodyPr/>
          <a:lstStyle/>
          <a:p>
            <a:fld id="{B4BF5B8E-16BB-4A69-9426-2FD4D3BD58AB}"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DDA6249D-E4CE-4FBC-B6D3-E95B13A135B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6429" y="12713248"/>
            <a:ext cx="5486487" cy="730281"/>
          </a:xfrm>
          <a:prstGeom prst="rect">
            <a:avLst/>
          </a:prstGeom>
        </p:spPr>
        <p:txBody>
          <a:bodyPr/>
          <a:lstStyle/>
          <a:p>
            <a:fld id="{B4BF5B8E-16BB-4A69-9426-2FD4D3BD58AB}" type="datetimeFigureOut">
              <a:rPr lang="zh-CN" altLang="en-US" smtClean="0"/>
              <a:t>2023/1/12</a:t>
            </a:fld>
            <a:endParaRPr lang="zh-CN" altLang="en-US"/>
          </a:p>
        </p:txBody>
      </p:sp>
      <p:sp>
        <p:nvSpPr>
          <p:cNvPr id="3" name="页脚占位符 2"/>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17221476" y="12713248"/>
            <a:ext cx="5486487" cy="730281"/>
          </a:xfrm>
          <a:prstGeom prst="rect">
            <a:avLst/>
          </a:prstGeom>
        </p:spPr>
        <p:txBody>
          <a:bodyPr/>
          <a:lstStyle/>
          <a:p>
            <a:fld id="{DDA6249D-E4CE-4FBC-B6D3-E95B13A135BC}"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676429" y="730282"/>
            <a:ext cx="21031535" cy="2651239"/>
          </a:xfrm>
          <a:prstGeom prst="rect">
            <a:avLst/>
          </a:prstGeom>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86CB4B4D-7CA3-9044-876B-883B54F8677D}" type="slidenum">
              <a:rPr lang="en-US" altLang="zh-CN" smtClean="0"/>
              <a:t>‹#›</a:t>
            </a:fld>
            <a:endParaRPr lang="en-US" altLang="zh-CN"/>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48049" y="2244823"/>
            <a:ext cx="18288291" cy="4775405"/>
          </a:xfrm>
          <a:prstGeom prst="rect">
            <a:avLst/>
          </a:prstGeom>
        </p:spPr>
        <p:txBody>
          <a:bodyPr anchor="b"/>
          <a:lstStyle>
            <a:lvl1pPr algn="ctr">
              <a:defRPr sz="6615"/>
            </a:lvl1pPr>
          </a:lstStyle>
          <a:p>
            <a:r>
              <a:rPr lang="zh-CN" altLang="en-US"/>
              <a:t>单击此处编辑母版标题样式</a:t>
            </a:r>
          </a:p>
        </p:txBody>
      </p:sp>
      <p:sp>
        <p:nvSpPr>
          <p:cNvPr id="3" name="副标题 2"/>
          <p:cNvSpPr>
            <a:spLocks noGrp="1"/>
          </p:cNvSpPr>
          <p:nvPr>
            <p:ph type="subTitle" idx="1"/>
          </p:nvPr>
        </p:nvSpPr>
        <p:spPr>
          <a:xfrm>
            <a:off x="3048049" y="7204386"/>
            <a:ext cx="18288291" cy="3311667"/>
          </a:xfrm>
          <a:prstGeom prst="rect">
            <a:avLst/>
          </a:prstGeom>
        </p:spPr>
        <p:txBody>
          <a:bodyPr/>
          <a:lstStyle>
            <a:lvl1pPr marL="0" indent="0" algn="ctr">
              <a:buNone/>
              <a:defRPr sz="2646"/>
            </a:lvl1pPr>
            <a:lvl2pPr marL="504245" indent="0" algn="ctr">
              <a:buNone/>
              <a:defRPr sz="2205"/>
            </a:lvl2pPr>
            <a:lvl3pPr marL="1007855" indent="0" algn="ctr">
              <a:buNone/>
              <a:defRPr sz="1985"/>
            </a:lvl3pPr>
            <a:lvl4pPr marL="1512099" indent="0" algn="ctr">
              <a:buNone/>
              <a:defRPr sz="1766"/>
            </a:lvl4pPr>
            <a:lvl5pPr marL="2016345" indent="0" algn="ctr">
              <a:buNone/>
              <a:defRPr sz="1766"/>
            </a:lvl5pPr>
            <a:lvl6pPr marL="2520590" indent="0" algn="ctr">
              <a:buNone/>
              <a:defRPr sz="1766"/>
            </a:lvl6pPr>
            <a:lvl7pPr marL="3024200" indent="0" algn="ctr">
              <a:buNone/>
              <a:defRPr sz="1766"/>
            </a:lvl7pPr>
            <a:lvl8pPr marL="3528444" indent="0" algn="ctr">
              <a:buNone/>
              <a:defRPr sz="1766"/>
            </a:lvl8pPr>
            <a:lvl9pPr marL="4032690" indent="0" algn="ctr">
              <a:buNone/>
              <a:defRPr sz="1766"/>
            </a:lvl9pPr>
          </a:lstStyle>
          <a:p>
            <a:r>
              <a:rPr lang="zh-CN" altLang="en-US"/>
              <a:t>单击此处编辑母版副标题样式</a:t>
            </a:r>
          </a:p>
        </p:txBody>
      </p:sp>
      <p:sp>
        <p:nvSpPr>
          <p:cNvPr id="4" name="日期占位符 3"/>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676429" y="730282"/>
            <a:ext cx="21031535" cy="2651239"/>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1676429" y="3651408"/>
            <a:ext cx="21031535" cy="8703049"/>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663727" y="3419622"/>
            <a:ext cx="21031535" cy="5705720"/>
          </a:xfrm>
          <a:prstGeom prst="rect">
            <a:avLst/>
          </a:prstGeom>
        </p:spPr>
        <p:txBody>
          <a:bodyPr anchor="b"/>
          <a:lstStyle>
            <a:lvl1pPr>
              <a:defRPr sz="6615"/>
            </a:lvl1pPr>
          </a:lstStyle>
          <a:p>
            <a:r>
              <a:rPr lang="zh-CN" altLang="en-US"/>
              <a:t>单击此处编辑母版标题样式</a:t>
            </a:r>
          </a:p>
        </p:txBody>
      </p:sp>
      <p:sp>
        <p:nvSpPr>
          <p:cNvPr id="3" name="文本占位符 2"/>
          <p:cNvSpPr>
            <a:spLocks noGrp="1"/>
          </p:cNvSpPr>
          <p:nvPr>
            <p:ph type="body" idx="1"/>
          </p:nvPr>
        </p:nvSpPr>
        <p:spPr>
          <a:xfrm>
            <a:off x="1663727" y="9179320"/>
            <a:ext cx="21031535" cy="3000504"/>
          </a:xfrm>
          <a:prstGeom prst="rect">
            <a:avLst/>
          </a:prstGeom>
        </p:spPr>
        <p:txBody>
          <a:bodyPr/>
          <a:lstStyle>
            <a:lvl1pPr marL="0" indent="0">
              <a:buNone/>
              <a:defRPr sz="2646">
                <a:solidFill>
                  <a:schemeClr val="tx1">
                    <a:tint val="75000"/>
                  </a:schemeClr>
                </a:solidFill>
              </a:defRPr>
            </a:lvl1pPr>
            <a:lvl2pPr marL="504245" indent="0">
              <a:buNone/>
              <a:defRPr sz="2205">
                <a:solidFill>
                  <a:schemeClr val="tx1">
                    <a:tint val="75000"/>
                  </a:schemeClr>
                </a:solidFill>
              </a:defRPr>
            </a:lvl2pPr>
            <a:lvl3pPr marL="1007855" indent="0">
              <a:buNone/>
              <a:defRPr sz="1985">
                <a:solidFill>
                  <a:schemeClr val="tx1">
                    <a:tint val="75000"/>
                  </a:schemeClr>
                </a:solidFill>
              </a:defRPr>
            </a:lvl3pPr>
            <a:lvl4pPr marL="1512099" indent="0">
              <a:buNone/>
              <a:defRPr sz="1766">
                <a:solidFill>
                  <a:schemeClr val="tx1">
                    <a:tint val="75000"/>
                  </a:schemeClr>
                </a:solidFill>
              </a:defRPr>
            </a:lvl4pPr>
            <a:lvl5pPr marL="2016345" indent="0">
              <a:buNone/>
              <a:defRPr sz="1766">
                <a:solidFill>
                  <a:schemeClr val="tx1">
                    <a:tint val="75000"/>
                  </a:schemeClr>
                </a:solidFill>
              </a:defRPr>
            </a:lvl5pPr>
            <a:lvl6pPr marL="2520590" indent="0">
              <a:buNone/>
              <a:defRPr sz="1766">
                <a:solidFill>
                  <a:schemeClr val="tx1">
                    <a:tint val="75000"/>
                  </a:schemeClr>
                </a:solidFill>
              </a:defRPr>
            </a:lvl6pPr>
            <a:lvl7pPr marL="3024200" indent="0">
              <a:buNone/>
              <a:defRPr sz="1766">
                <a:solidFill>
                  <a:schemeClr val="tx1">
                    <a:tint val="75000"/>
                  </a:schemeClr>
                </a:solidFill>
              </a:defRPr>
            </a:lvl7pPr>
            <a:lvl8pPr marL="3528444" indent="0">
              <a:buNone/>
              <a:defRPr sz="1766">
                <a:solidFill>
                  <a:schemeClr val="tx1">
                    <a:tint val="75000"/>
                  </a:schemeClr>
                </a:solidFill>
              </a:defRPr>
            </a:lvl8pPr>
            <a:lvl9pPr marL="4032690" indent="0">
              <a:buNone/>
              <a:defRPr sz="1766">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676429" y="730282"/>
            <a:ext cx="21031535" cy="2651239"/>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1676428" y="3651408"/>
            <a:ext cx="10439567" cy="8703049"/>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12268396" y="3651408"/>
            <a:ext cx="10439567" cy="8703049"/>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6" name="页脚占位符 5"/>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679603" y="730282"/>
            <a:ext cx="21031535" cy="2651239"/>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1679602" y="3362469"/>
            <a:ext cx="10315739" cy="1647896"/>
          </a:xfrm>
          <a:prstGeom prst="rect">
            <a:avLst/>
          </a:prstGeom>
        </p:spPr>
        <p:txBody>
          <a:bodyPr anchor="b"/>
          <a:lstStyle>
            <a:lvl1pPr marL="0" indent="0">
              <a:buNone/>
              <a:defRPr sz="2646" b="1"/>
            </a:lvl1pPr>
            <a:lvl2pPr marL="504245" indent="0">
              <a:buNone/>
              <a:defRPr sz="2205" b="1"/>
            </a:lvl2pPr>
            <a:lvl3pPr marL="1007855" indent="0">
              <a:buNone/>
              <a:defRPr sz="1985" b="1"/>
            </a:lvl3pPr>
            <a:lvl4pPr marL="1512099" indent="0">
              <a:buNone/>
              <a:defRPr sz="1766" b="1"/>
            </a:lvl4pPr>
            <a:lvl5pPr marL="2016345" indent="0">
              <a:buNone/>
              <a:defRPr sz="1766" b="1"/>
            </a:lvl5pPr>
            <a:lvl6pPr marL="2520590" indent="0">
              <a:buNone/>
              <a:defRPr sz="1766" b="1"/>
            </a:lvl6pPr>
            <a:lvl7pPr marL="3024200" indent="0">
              <a:buNone/>
              <a:defRPr sz="1766" b="1"/>
            </a:lvl7pPr>
            <a:lvl8pPr marL="3528444" indent="0">
              <a:buNone/>
              <a:defRPr sz="1766" b="1"/>
            </a:lvl8pPr>
            <a:lvl9pPr marL="4032690" indent="0">
              <a:buNone/>
              <a:defRPr sz="1766" b="1"/>
            </a:lvl9pPr>
          </a:lstStyle>
          <a:p>
            <a:pPr lvl="0"/>
            <a:r>
              <a:rPr lang="zh-CN" altLang="en-US"/>
              <a:t>单击此处编辑母版文本样式</a:t>
            </a:r>
          </a:p>
        </p:txBody>
      </p:sp>
      <p:sp>
        <p:nvSpPr>
          <p:cNvPr id="4" name="内容占位符 3"/>
          <p:cNvSpPr>
            <a:spLocks noGrp="1"/>
          </p:cNvSpPr>
          <p:nvPr>
            <p:ph sz="half" idx="2"/>
          </p:nvPr>
        </p:nvSpPr>
        <p:spPr>
          <a:xfrm>
            <a:off x="1679602" y="5010365"/>
            <a:ext cx="10315739" cy="7369492"/>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12344597" y="3362469"/>
            <a:ext cx="10366540" cy="1647896"/>
          </a:xfrm>
          <a:prstGeom prst="rect">
            <a:avLst/>
          </a:prstGeom>
        </p:spPr>
        <p:txBody>
          <a:bodyPr anchor="b"/>
          <a:lstStyle>
            <a:lvl1pPr marL="0" indent="0">
              <a:buNone/>
              <a:defRPr sz="2646" b="1"/>
            </a:lvl1pPr>
            <a:lvl2pPr marL="504245" indent="0">
              <a:buNone/>
              <a:defRPr sz="2205" b="1"/>
            </a:lvl2pPr>
            <a:lvl3pPr marL="1007855" indent="0">
              <a:buNone/>
              <a:defRPr sz="1985" b="1"/>
            </a:lvl3pPr>
            <a:lvl4pPr marL="1512099" indent="0">
              <a:buNone/>
              <a:defRPr sz="1766" b="1"/>
            </a:lvl4pPr>
            <a:lvl5pPr marL="2016345" indent="0">
              <a:buNone/>
              <a:defRPr sz="1766" b="1"/>
            </a:lvl5pPr>
            <a:lvl6pPr marL="2520590" indent="0">
              <a:buNone/>
              <a:defRPr sz="1766" b="1"/>
            </a:lvl6pPr>
            <a:lvl7pPr marL="3024200" indent="0">
              <a:buNone/>
              <a:defRPr sz="1766" b="1"/>
            </a:lvl7pPr>
            <a:lvl8pPr marL="3528444" indent="0">
              <a:buNone/>
              <a:defRPr sz="1766" b="1"/>
            </a:lvl8pPr>
            <a:lvl9pPr marL="4032690" indent="0">
              <a:buNone/>
              <a:defRPr sz="1766" b="1"/>
            </a:lvl9pPr>
          </a:lstStyle>
          <a:p>
            <a:pPr lvl="0"/>
            <a:r>
              <a:rPr lang="zh-CN" altLang="en-US"/>
              <a:t>单击此处编辑母版文本样式</a:t>
            </a:r>
          </a:p>
        </p:txBody>
      </p:sp>
      <p:sp>
        <p:nvSpPr>
          <p:cNvPr id="6" name="内容占位符 5"/>
          <p:cNvSpPr>
            <a:spLocks noGrp="1"/>
          </p:cNvSpPr>
          <p:nvPr>
            <p:ph sz="quarter" idx="4"/>
          </p:nvPr>
        </p:nvSpPr>
        <p:spPr>
          <a:xfrm>
            <a:off x="12344597" y="5010365"/>
            <a:ext cx="10366540" cy="7369492"/>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8" name="页脚占位符 7"/>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676429" y="730282"/>
            <a:ext cx="21031535" cy="2651239"/>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4" name="页脚占位符 3"/>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3" name="页脚占位符 2"/>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600" y="914439"/>
            <a:ext cx="7864602" cy="3200538"/>
          </a:xfrm>
          <a:prstGeom prst="rect">
            <a:avLst/>
          </a:prstGeom>
        </p:spPr>
        <p:txBody>
          <a:bodyPr anchor="b"/>
          <a:lstStyle>
            <a:lvl1pPr>
              <a:defRPr sz="3530"/>
            </a:lvl1pPr>
          </a:lstStyle>
          <a:p>
            <a:r>
              <a:rPr lang="zh-CN" altLang="en-US"/>
              <a:t>单击此处编辑母版标题样式</a:t>
            </a:r>
          </a:p>
        </p:txBody>
      </p:sp>
      <p:sp>
        <p:nvSpPr>
          <p:cNvPr id="3" name="内容占位符 2"/>
          <p:cNvSpPr>
            <a:spLocks noGrp="1"/>
          </p:cNvSpPr>
          <p:nvPr>
            <p:ph idx="1"/>
          </p:nvPr>
        </p:nvSpPr>
        <p:spPr>
          <a:xfrm>
            <a:off x="10366541" y="1974936"/>
            <a:ext cx="12344597" cy="9747669"/>
          </a:xfrm>
          <a:prstGeom prst="rect">
            <a:avLst/>
          </a:prstGeom>
        </p:spPr>
        <p:txBody>
          <a:bodyPr/>
          <a:lstStyle>
            <a:lvl1pPr>
              <a:defRPr sz="3530"/>
            </a:lvl1pPr>
            <a:lvl2pPr>
              <a:defRPr sz="3085"/>
            </a:lvl2pPr>
            <a:lvl3pPr>
              <a:defRPr sz="2646"/>
            </a:lvl3pPr>
            <a:lvl4pPr>
              <a:defRPr sz="2205"/>
            </a:lvl4pPr>
            <a:lvl5pPr>
              <a:defRPr sz="2205"/>
            </a:lvl5pPr>
            <a:lvl6pPr>
              <a:defRPr sz="2205"/>
            </a:lvl6pPr>
            <a:lvl7pPr>
              <a:defRPr sz="2205"/>
            </a:lvl7pPr>
            <a:lvl8pPr>
              <a:defRPr sz="2205"/>
            </a:lvl8pPr>
            <a:lvl9pPr>
              <a:defRPr sz="220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1679600" y="4114978"/>
            <a:ext cx="7864602" cy="7623503"/>
          </a:xfrm>
          <a:prstGeom prst="rect">
            <a:avLst/>
          </a:prstGeom>
        </p:spPr>
        <p:txBody>
          <a:bodyPr/>
          <a:lstStyle>
            <a:lvl1pPr marL="0" indent="0">
              <a:buNone/>
              <a:defRPr sz="1766"/>
            </a:lvl1pPr>
            <a:lvl2pPr marL="504245" indent="0">
              <a:buNone/>
              <a:defRPr sz="1545"/>
            </a:lvl2pPr>
            <a:lvl3pPr marL="1007855" indent="0">
              <a:buNone/>
              <a:defRPr sz="1326"/>
            </a:lvl3pPr>
            <a:lvl4pPr marL="1512099" indent="0">
              <a:buNone/>
              <a:defRPr sz="1101"/>
            </a:lvl4pPr>
            <a:lvl5pPr marL="2016345" indent="0">
              <a:buNone/>
              <a:defRPr sz="1101"/>
            </a:lvl5pPr>
            <a:lvl6pPr marL="2520590" indent="0">
              <a:buNone/>
              <a:defRPr sz="1101"/>
            </a:lvl6pPr>
            <a:lvl7pPr marL="3024200" indent="0">
              <a:buNone/>
              <a:defRPr sz="1101"/>
            </a:lvl7pPr>
            <a:lvl8pPr marL="3528444" indent="0">
              <a:buNone/>
              <a:defRPr sz="1101"/>
            </a:lvl8pPr>
            <a:lvl9pPr marL="4032690" indent="0">
              <a:buNone/>
              <a:defRPr sz="1101"/>
            </a:lvl9pPr>
          </a:lstStyle>
          <a:p>
            <a:pPr lvl="0"/>
            <a:r>
              <a:rPr lang="zh-CN" altLang="en-US"/>
              <a:t>单击此处编辑母版文本样式</a:t>
            </a:r>
          </a:p>
        </p:txBody>
      </p:sp>
      <p:sp>
        <p:nvSpPr>
          <p:cNvPr id="5" name="日期占位符 4"/>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6" name="页脚占位符 5"/>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600" y="914439"/>
            <a:ext cx="7864602" cy="3200538"/>
          </a:xfrm>
          <a:prstGeom prst="rect">
            <a:avLst/>
          </a:prstGeom>
        </p:spPr>
        <p:txBody>
          <a:bodyPr anchor="b"/>
          <a:lstStyle>
            <a:lvl1pPr>
              <a:defRPr sz="3530"/>
            </a:lvl1pPr>
          </a:lstStyle>
          <a:p>
            <a:r>
              <a:rPr lang="zh-CN" altLang="en-US"/>
              <a:t>单击此处编辑母版标题样式</a:t>
            </a:r>
          </a:p>
        </p:txBody>
      </p:sp>
      <p:sp>
        <p:nvSpPr>
          <p:cNvPr id="3" name="图片占位符 2"/>
          <p:cNvSpPr>
            <a:spLocks noGrp="1"/>
          </p:cNvSpPr>
          <p:nvPr>
            <p:ph type="pic" idx="1"/>
          </p:nvPr>
        </p:nvSpPr>
        <p:spPr>
          <a:xfrm>
            <a:off x="10366541" y="1974936"/>
            <a:ext cx="12344597" cy="9747669"/>
          </a:xfrm>
          <a:prstGeom prst="rect">
            <a:avLst/>
          </a:prstGeom>
        </p:spPr>
        <p:txBody>
          <a:bodyPr/>
          <a:lstStyle>
            <a:lvl1pPr marL="0" indent="0">
              <a:buNone/>
              <a:defRPr sz="3530"/>
            </a:lvl1pPr>
            <a:lvl2pPr marL="504245" indent="0">
              <a:buNone/>
              <a:defRPr sz="3085"/>
            </a:lvl2pPr>
            <a:lvl3pPr marL="1007855" indent="0">
              <a:buNone/>
              <a:defRPr sz="2646"/>
            </a:lvl3pPr>
            <a:lvl4pPr marL="1512099" indent="0">
              <a:buNone/>
              <a:defRPr sz="2205"/>
            </a:lvl4pPr>
            <a:lvl5pPr marL="2016345" indent="0">
              <a:buNone/>
              <a:defRPr sz="2205"/>
            </a:lvl5pPr>
            <a:lvl6pPr marL="2520590" indent="0">
              <a:buNone/>
              <a:defRPr sz="2205"/>
            </a:lvl6pPr>
            <a:lvl7pPr marL="3024200" indent="0">
              <a:buNone/>
              <a:defRPr sz="2205"/>
            </a:lvl7pPr>
            <a:lvl8pPr marL="3528444" indent="0">
              <a:buNone/>
              <a:defRPr sz="2205"/>
            </a:lvl8pPr>
            <a:lvl9pPr marL="4032690" indent="0">
              <a:buNone/>
              <a:defRPr sz="2205"/>
            </a:lvl9pPr>
          </a:lstStyle>
          <a:p>
            <a:endParaRPr lang="zh-CN" altLang="en-US"/>
          </a:p>
        </p:txBody>
      </p:sp>
      <p:sp>
        <p:nvSpPr>
          <p:cNvPr id="4" name="文本占位符 3"/>
          <p:cNvSpPr>
            <a:spLocks noGrp="1"/>
          </p:cNvSpPr>
          <p:nvPr>
            <p:ph type="body" sz="half" idx="2"/>
          </p:nvPr>
        </p:nvSpPr>
        <p:spPr>
          <a:xfrm>
            <a:off x="1679600" y="4114978"/>
            <a:ext cx="7864602" cy="7623503"/>
          </a:xfrm>
          <a:prstGeom prst="rect">
            <a:avLst/>
          </a:prstGeom>
        </p:spPr>
        <p:txBody>
          <a:bodyPr/>
          <a:lstStyle>
            <a:lvl1pPr marL="0" indent="0">
              <a:buNone/>
              <a:defRPr sz="1766"/>
            </a:lvl1pPr>
            <a:lvl2pPr marL="504245" indent="0">
              <a:buNone/>
              <a:defRPr sz="1545"/>
            </a:lvl2pPr>
            <a:lvl3pPr marL="1007855" indent="0">
              <a:buNone/>
              <a:defRPr sz="1326"/>
            </a:lvl3pPr>
            <a:lvl4pPr marL="1512099" indent="0">
              <a:buNone/>
              <a:defRPr sz="1101"/>
            </a:lvl4pPr>
            <a:lvl5pPr marL="2016345" indent="0">
              <a:buNone/>
              <a:defRPr sz="1101"/>
            </a:lvl5pPr>
            <a:lvl6pPr marL="2520590" indent="0">
              <a:buNone/>
              <a:defRPr sz="1101"/>
            </a:lvl6pPr>
            <a:lvl7pPr marL="3024200" indent="0">
              <a:buNone/>
              <a:defRPr sz="1101"/>
            </a:lvl7pPr>
            <a:lvl8pPr marL="3528444" indent="0">
              <a:buNone/>
              <a:defRPr sz="1101"/>
            </a:lvl8pPr>
            <a:lvl9pPr marL="4032690" indent="0">
              <a:buNone/>
              <a:defRPr sz="1101"/>
            </a:lvl9pPr>
          </a:lstStyle>
          <a:p>
            <a:pPr lvl="0"/>
            <a:r>
              <a:rPr lang="zh-CN" altLang="en-US"/>
              <a:t>单击此处编辑母版文本样式</a:t>
            </a:r>
          </a:p>
        </p:txBody>
      </p:sp>
      <p:sp>
        <p:nvSpPr>
          <p:cNvPr id="5" name="日期占位符 4"/>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6" name="页脚占位符 5"/>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676429" y="730282"/>
            <a:ext cx="21031535" cy="2651239"/>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1676429" y="3651408"/>
            <a:ext cx="21031535" cy="8703049"/>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节">
    <p:bg>
      <p:bgPr>
        <a:solidFill>
          <a:srgbClr val="2E7EEE"/>
        </a:solidFill>
        <a:effectLst/>
      </p:bgPr>
    </p:bg>
    <p:spTree>
      <p:nvGrpSpPr>
        <p:cNvPr id="1" name=""/>
        <p:cNvGrpSpPr/>
        <p:nvPr/>
      </p:nvGrpSpPr>
      <p:grpSpPr>
        <a:xfrm>
          <a:off x="0" y="0"/>
          <a:ext cx="0" cy="0"/>
          <a:chOff x="0" y="0"/>
          <a:chExt cx="0" cy="0"/>
        </a:xfrm>
      </p:grpSpPr>
      <p:sp>
        <p:nvSpPr>
          <p:cNvPr id="21" name="章节标题"/>
          <p:cNvSpPr txBox="1">
            <a:spLocks noGrp="1"/>
          </p:cNvSpPr>
          <p:nvPr>
            <p:ph type="title" hasCustomPrompt="1"/>
          </p:nvPr>
        </p:nvSpPr>
        <p:spPr>
          <a:xfrm>
            <a:off x="1206516" y="4534095"/>
            <a:ext cx="21971354" cy="4648400"/>
          </a:xfrm>
          <a:prstGeom prst="rect">
            <a:avLst/>
          </a:prstGeom>
        </p:spPr>
        <p:txBody>
          <a:bodyPr anchor="ctr"/>
          <a:lstStyle>
            <a:lvl1pPr>
              <a:defRPr sz="12786" b="0" spc="-232">
                <a:solidFill>
                  <a:srgbClr val="FFFFFF"/>
                </a:solidFill>
                <a:latin typeface="Noto Sans SC Regular"/>
                <a:ea typeface="Noto Sans SC Regular"/>
                <a:cs typeface="Noto Sans SC Regular"/>
                <a:sym typeface="Noto Sans SC Regular"/>
              </a:defRPr>
            </a:lvl1pPr>
          </a:lstStyle>
          <a:p>
            <a:r>
              <a:t>章节标题</a:t>
            </a:r>
          </a:p>
        </p:txBody>
      </p:sp>
      <p:sp>
        <p:nvSpPr>
          <p:cNvPr id="22" name="幻灯片编号"/>
          <p:cNvSpPr txBox="1">
            <a:spLocks noGrp="1"/>
          </p:cNvSpPr>
          <p:nvPr>
            <p:ph type="sldNum" sz="quarter" idx="2"/>
          </p:nvPr>
        </p:nvSpPr>
        <p:spPr>
          <a:xfrm>
            <a:off x="11986795" y="13054213"/>
            <a:ext cx="398302" cy="406201"/>
          </a:xfrm>
          <a:prstGeom prst="rect">
            <a:avLst/>
          </a:prstGeom>
        </p:spPr>
        <p:txBody>
          <a:bodyPr/>
          <a:lstStyle>
            <a:lvl1pPr>
              <a:defRPr>
                <a:solidFill>
                  <a:srgbClr val="FFFFFF"/>
                </a:solidFill>
              </a:defRPr>
            </a:lvl1pPr>
          </a:lstStyle>
          <a:p>
            <a:fld id="{86CB4B4D-7CA3-9044-876B-883B54F8677D}" type="slidenum">
              <a:rPr/>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450078" y="730282"/>
            <a:ext cx="5257884" cy="1162417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676428" y="730282"/>
            <a:ext cx="15621248" cy="11624175"/>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41331557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37038793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5011402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16735232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smtClean="0"/>
              <a:t>编辑母版文本样式</a:t>
            </a:r>
          </a:p>
        </p:txBody>
      </p:sp>
      <p:sp>
        <p:nvSpPr>
          <p:cNvPr id="4" name="Content Placeholder 3"/>
          <p:cNvSpPr>
            <a:spLocks noGrp="1"/>
          </p:cNvSpPr>
          <p:nvPr>
            <p:ph sz="half" idx="2"/>
          </p:nvPr>
        </p:nvSpPr>
        <p:spPr>
          <a:xfrm>
            <a:off x="1679577" y="5010150"/>
            <a:ext cx="10315574" cy="73691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smtClean="0"/>
              <a:t>编辑母版文本样式</a:t>
            </a:r>
          </a:p>
        </p:txBody>
      </p:sp>
      <p:sp>
        <p:nvSpPr>
          <p:cNvPr id="6" name="Content Placeholder 5"/>
          <p:cNvSpPr>
            <a:spLocks noGrp="1"/>
          </p:cNvSpPr>
          <p:nvPr>
            <p:ph sz="quarter" idx="4"/>
          </p:nvPr>
        </p:nvSpPr>
        <p:spPr>
          <a:xfrm>
            <a:off x="12344400" y="5010150"/>
            <a:ext cx="10366376" cy="73691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773181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12877916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13050750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1457023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416459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37865926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37166189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15" y="365142"/>
            <a:ext cx="10515767" cy="1325620"/>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16" y="6356624"/>
            <a:ext cx="2743243" cy="365141"/>
          </a:xfrm>
        </p:spPr>
        <p:txBody>
          <a:bodyPr/>
          <a:lstStyle/>
          <a:p>
            <a:fld id="{263DB197-84B0-484E-9C0F-88358ECCB797}" type="datetimeFigureOut">
              <a:rPr lang="zh-CN" altLang="en-US" smtClean="0"/>
              <a:t>2023/1/12</a:t>
            </a:fld>
            <a:endParaRPr lang="zh-CN" altLang="en-US"/>
          </a:p>
        </p:txBody>
      </p:sp>
      <p:sp>
        <p:nvSpPr>
          <p:cNvPr id="4" name="页脚占位符 3"/>
          <p:cNvSpPr>
            <a:spLocks noGrp="1"/>
          </p:cNvSpPr>
          <p:nvPr>
            <p:ph type="ftr" sz="quarter" idx="11"/>
          </p:nvPr>
        </p:nvSpPr>
        <p:spPr>
          <a:xfrm>
            <a:off x="4038665" y="6356624"/>
            <a:ext cx="4114866" cy="365141"/>
          </a:xfrm>
        </p:spPr>
        <p:txBody>
          <a:bodyPr/>
          <a:lstStyle/>
          <a:p>
            <a:endParaRPr lang="zh-CN" altLang="en-US"/>
          </a:p>
        </p:txBody>
      </p:sp>
      <p:sp>
        <p:nvSpPr>
          <p:cNvPr id="5" name="灯片编号占位符 4"/>
          <p:cNvSpPr>
            <a:spLocks noGrp="1"/>
          </p:cNvSpPr>
          <p:nvPr>
            <p:ph type="sldNum" sz="quarter" idx="12"/>
          </p:nvPr>
        </p:nvSpPr>
        <p:spPr>
          <a:xfrm>
            <a:off x="8610739" y="6356624"/>
            <a:ext cx="2743243" cy="365141"/>
          </a:xfrm>
        </p:spPr>
        <p:txBody>
          <a:bodyPr/>
          <a:lstStyle/>
          <a:p>
            <a:fld id="{E077DA78-E013-4A8C-AD75-63A150561B10}" type="slidenum">
              <a:rPr lang="zh-CN" altLang="en-US" smtClean="0"/>
              <a:t>‹#›</a:t>
            </a:fld>
            <a:endParaRPr lang="zh-CN" altLang="en-US"/>
          </a:p>
        </p:txBody>
      </p:sp>
    </p:spTree>
    <p:extLst>
      <p:ext uri="{BB962C8B-B14F-4D97-AF65-F5344CB8AC3E}">
        <p14:creationId xmlns:p14="http://schemas.microsoft.com/office/powerpoint/2010/main" val="30335728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75813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23691483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22159346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34640853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41026709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smtClean="0"/>
              <a:t>编辑母版文本样式</a:t>
            </a:r>
          </a:p>
        </p:txBody>
      </p:sp>
      <p:sp>
        <p:nvSpPr>
          <p:cNvPr id="4" name="Content Placeholder 3"/>
          <p:cNvSpPr>
            <a:spLocks noGrp="1"/>
          </p:cNvSpPr>
          <p:nvPr>
            <p:ph sz="half" idx="2"/>
          </p:nvPr>
        </p:nvSpPr>
        <p:spPr>
          <a:xfrm>
            <a:off x="1679577" y="5010150"/>
            <a:ext cx="10315574" cy="73691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smtClean="0"/>
              <a:t>编辑母版文本样式</a:t>
            </a:r>
          </a:p>
        </p:txBody>
      </p:sp>
      <p:sp>
        <p:nvSpPr>
          <p:cNvPr id="6" name="Content Placeholder 5"/>
          <p:cNvSpPr>
            <a:spLocks noGrp="1"/>
          </p:cNvSpPr>
          <p:nvPr>
            <p:ph sz="quarter" idx="4"/>
          </p:nvPr>
        </p:nvSpPr>
        <p:spPr>
          <a:xfrm>
            <a:off x="12344400" y="5010150"/>
            <a:ext cx="10366376" cy="73691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14717808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1200183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正文">
    <p:spTree>
      <p:nvGrpSpPr>
        <p:cNvPr id="1" name=""/>
        <p:cNvGrpSpPr/>
        <p:nvPr/>
      </p:nvGrpSpPr>
      <p:grpSpPr>
        <a:xfrm>
          <a:off x="0" y="0"/>
          <a:ext cx="0" cy="0"/>
          <a:chOff x="0" y="0"/>
          <a:chExt cx="0" cy="0"/>
        </a:xfrm>
      </p:grpSpPr>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7746876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7530831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41394754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7386825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27585288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cSld name="1_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1201340" y="11847162"/>
            <a:ext cx="21971004" cy="636980"/>
          </a:xfrm>
          <a:prstGeom prst="rect">
            <a:avLst/>
          </a:prstGeom>
        </p:spPr>
        <p:txBody>
          <a:bodyPr lIns="45719" tIns="45719" rIns="45719" bIns="45719"/>
          <a:lstStyle>
            <a:lvl1pPr defTabSz="338458">
              <a:spcBef>
                <a:spcPts val="0"/>
              </a:spcBef>
              <a:defRPr sz="1475" spc="0">
                <a:solidFill>
                  <a:srgbClr val="FFFFFF"/>
                </a:solidFill>
                <a:latin typeface="Noto Sans SC Bold"/>
                <a:ea typeface="Noto Sans SC Bold"/>
                <a:cs typeface="Noto Sans SC Bold"/>
                <a:sym typeface="Noto Sans SC Bold"/>
              </a:defRPr>
            </a:lvl1pPr>
          </a:lstStyle>
          <a:p>
            <a:r>
              <a:t>作者和日期</a:t>
            </a:r>
          </a:p>
        </p:txBody>
      </p:sp>
      <p:sp>
        <p:nvSpPr>
          <p:cNvPr id="12" name="演示文稿标题"/>
          <p:cNvSpPr txBox="1">
            <a:spLocks noGrp="1"/>
          </p:cNvSpPr>
          <p:nvPr>
            <p:ph type="title" hasCustomPrompt="1"/>
          </p:nvPr>
        </p:nvSpPr>
        <p:spPr>
          <a:xfrm>
            <a:off x="1206497" y="2574993"/>
            <a:ext cx="21971004" cy="4648202"/>
          </a:xfrm>
          <a:prstGeom prst="rect">
            <a:avLst/>
          </a:prstGeom>
        </p:spPr>
        <p:txBody>
          <a:bodyPr anchor="b"/>
          <a:lstStyle>
            <a:lvl1pPr>
              <a:defRPr sz="5800" b="0" spc="-116">
                <a:solidFill>
                  <a:srgbClr val="FFFFFF"/>
                </a:solidFill>
                <a:latin typeface="Noto Sans SC Bold"/>
                <a:ea typeface="Noto Sans SC Bold"/>
                <a:cs typeface="Noto Sans SC Bold"/>
                <a:sym typeface="Noto Sans SC Bold"/>
              </a:defRPr>
            </a:lvl1pPr>
          </a:lstStyle>
          <a:p>
            <a:r>
              <a:t>演示文稿标题</a:t>
            </a:r>
          </a:p>
        </p:txBody>
      </p:sp>
      <p:sp>
        <p:nvSpPr>
          <p:cNvPr id="13" name="正文级别 1…"/>
          <p:cNvSpPr txBox="1">
            <a:spLocks noGrp="1"/>
          </p:cNvSpPr>
          <p:nvPr>
            <p:ph type="body" sz="quarter" idx="1" hasCustomPrompt="1"/>
          </p:nvPr>
        </p:nvSpPr>
        <p:spPr>
          <a:xfrm>
            <a:off x="1201345" y="7210491"/>
            <a:ext cx="21971002" cy="1905002"/>
          </a:xfrm>
          <a:prstGeom prst="rect">
            <a:avLst/>
          </a:prstGeom>
        </p:spPr>
        <p:txBody>
          <a:bodyPr/>
          <a:lstStyle>
            <a:lvl1pPr>
              <a:spcBef>
                <a:spcPts val="0"/>
              </a:spcBef>
              <a:defRPr sz="2750" spc="0">
                <a:solidFill>
                  <a:schemeClr val="accent1"/>
                </a:solidFill>
                <a:latin typeface="Noto Sans SC Bold"/>
                <a:ea typeface="Noto Sans SC Bold"/>
                <a:cs typeface="Noto Sans SC Bold"/>
                <a:sym typeface="Noto Sans SC Bold"/>
              </a:defRPr>
            </a:lvl1pPr>
            <a:lvl2pPr>
              <a:spcBef>
                <a:spcPts val="0"/>
              </a:spcBef>
              <a:defRPr sz="2750" spc="0">
                <a:solidFill>
                  <a:schemeClr val="accent1"/>
                </a:solidFill>
                <a:latin typeface="Noto Sans SC Bold"/>
                <a:ea typeface="Noto Sans SC Bold"/>
                <a:cs typeface="Noto Sans SC Bold"/>
                <a:sym typeface="Noto Sans SC Bold"/>
              </a:defRPr>
            </a:lvl2pPr>
            <a:lvl3pPr>
              <a:spcBef>
                <a:spcPts val="0"/>
              </a:spcBef>
              <a:defRPr sz="2750" spc="0">
                <a:solidFill>
                  <a:schemeClr val="accent1"/>
                </a:solidFill>
                <a:latin typeface="Noto Sans SC Bold"/>
                <a:ea typeface="Noto Sans SC Bold"/>
                <a:cs typeface="Noto Sans SC Bold"/>
                <a:sym typeface="Noto Sans SC Bold"/>
              </a:defRPr>
            </a:lvl3pPr>
            <a:lvl4pPr>
              <a:spcBef>
                <a:spcPts val="0"/>
              </a:spcBef>
              <a:defRPr sz="2750" spc="0">
                <a:solidFill>
                  <a:schemeClr val="accent1"/>
                </a:solidFill>
                <a:latin typeface="Noto Sans SC Bold"/>
                <a:ea typeface="Noto Sans SC Bold"/>
                <a:cs typeface="Noto Sans SC Bold"/>
                <a:sym typeface="Noto Sans SC Bold"/>
              </a:defRPr>
            </a:lvl4pPr>
            <a:lvl5pPr>
              <a:spcBef>
                <a:spcPts val="0"/>
              </a:spcBef>
              <a:defRPr sz="2750" spc="0">
                <a:solidFill>
                  <a:schemeClr val="accent1"/>
                </a:solidFill>
                <a:latin typeface="Noto Sans SC Bold"/>
                <a:ea typeface="Noto Sans SC Bold"/>
                <a:cs typeface="Noto Sans SC Bold"/>
                <a:sym typeface="Noto Sans SC Bold"/>
              </a:defRPr>
            </a:lvl5pPr>
          </a:lstStyle>
          <a:p>
            <a:r>
              <a:t>演示文稿副标题</a:t>
            </a:r>
          </a:p>
          <a:p>
            <a:pPr lvl="1"/>
            <a:endParaRPr/>
          </a:p>
          <a:p>
            <a:pPr lvl="2"/>
            <a:endParaRPr/>
          </a:p>
          <a:p>
            <a:pPr lvl="3"/>
            <a:endParaRPr/>
          </a:p>
          <a:p>
            <a:pPr lvl="4"/>
            <a:endParaRPr/>
          </a:p>
        </p:txBody>
      </p:sp>
      <p:sp>
        <p:nvSpPr>
          <p:cNvPr id="14" name="幻灯片编号"/>
          <p:cNvSpPr txBox="1">
            <a:spLocks noGrp="1"/>
          </p:cNvSpPr>
          <p:nvPr>
            <p:ph type="sldNum" sz="quarter" idx="2"/>
          </p:nvPr>
        </p:nvSpPr>
        <p:spPr>
          <a:xfrm>
            <a:off x="11990359" y="13057666"/>
            <a:ext cx="391173" cy="398513"/>
          </a:xfrm>
          <a:prstGeom prst="rect">
            <a:avLst/>
          </a:prstGeom>
        </p:spPr>
        <p:txBody>
          <a:bodyPr/>
          <a:lstStyle>
            <a:lvl1pPr>
              <a:defRPr>
                <a:solidFill>
                  <a:srgbClr val="FFFFFF"/>
                </a:solidFill>
              </a:defRPr>
            </a:lvl1pPr>
          </a:lstStyle>
          <a:p>
            <a:fld id="{86CB4B4D-7CA3-9044-876B-883B54F8677D}" type="slidenum">
              <a:rPr/>
              <a:t>‹#›</a:t>
            </a:fld>
            <a:endParaRPr/>
          </a:p>
        </p:txBody>
      </p:sp>
    </p:spTree>
    <p:extLst>
      <p:ext uri="{BB962C8B-B14F-4D97-AF65-F5344CB8AC3E}">
        <p14:creationId xmlns:p14="http://schemas.microsoft.com/office/powerpoint/2010/main" val="156640123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正文">
    <p:spTree>
      <p:nvGrpSpPr>
        <p:cNvPr id="1" name=""/>
        <p:cNvGrpSpPr/>
        <p:nvPr/>
      </p:nvGrpSpPr>
      <p:grpSpPr>
        <a:xfrm>
          <a:off x="0" y="0"/>
          <a:ext cx="0" cy="0"/>
          <a:chOff x="0" y="0"/>
          <a:chExt cx="0" cy="0"/>
        </a:xfrm>
      </p:grpSpPr>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6429" y="12713248"/>
            <a:ext cx="5486487" cy="730281"/>
          </a:xfrm>
          <a:prstGeom prst="rect">
            <a:avLst/>
          </a:prstGeom>
        </p:spPr>
        <p:txBody>
          <a:bodyPr/>
          <a:lstStyle/>
          <a:p>
            <a:fld id="{B4BF5B8E-16BB-4A69-9426-2FD4D3BD58AB}" type="datetimeFigureOut">
              <a:rPr lang="zh-CN" altLang="en-US" smtClean="0"/>
              <a:t>2023/1/12</a:t>
            </a:fld>
            <a:endParaRPr lang="zh-CN" altLang="en-US"/>
          </a:p>
        </p:txBody>
      </p:sp>
      <p:sp>
        <p:nvSpPr>
          <p:cNvPr id="3" name="页脚占位符 2"/>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19765567" y="13037328"/>
            <a:ext cx="398302" cy="406201"/>
          </a:xfrm>
          <a:prstGeom prst="rect">
            <a:avLst/>
          </a:prstGeom>
        </p:spPr>
        <p:txBody>
          <a:bodyPr/>
          <a:lstStyle/>
          <a:p>
            <a:fld id="{DDA6249D-E4CE-4FBC-B6D3-E95B13A135BC}" type="slidenum">
              <a:rPr lang="zh-CN" altLang="en-US" smtClean="0"/>
              <a:t>‹#›</a:t>
            </a:fld>
            <a:endParaRPr lang="zh-CN" altLang="en-US"/>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cSld name="1_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1201340" y="11847162"/>
            <a:ext cx="21971004" cy="636980"/>
          </a:xfrm>
          <a:prstGeom prst="rect">
            <a:avLst/>
          </a:prstGeom>
        </p:spPr>
        <p:txBody>
          <a:bodyPr lIns="45719" tIns="45719" rIns="45719" bIns="45719"/>
          <a:lstStyle>
            <a:lvl1pPr defTabSz="338458">
              <a:spcBef>
                <a:spcPts val="0"/>
              </a:spcBef>
              <a:defRPr sz="1475" spc="0">
                <a:solidFill>
                  <a:srgbClr val="FFFFFF"/>
                </a:solidFill>
                <a:latin typeface="Noto Sans SC Bold"/>
                <a:ea typeface="Noto Sans SC Bold"/>
                <a:cs typeface="Noto Sans SC Bold"/>
                <a:sym typeface="Noto Sans SC Bold"/>
              </a:defRPr>
            </a:lvl1pPr>
          </a:lstStyle>
          <a:p>
            <a:r>
              <a:t>作者和日期</a:t>
            </a:r>
          </a:p>
        </p:txBody>
      </p:sp>
      <p:sp>
        <p:nvSpPr>
          <p:cNvPr id="12" name="演示文稿标题"/>
          <p:cNvSpPr txBox="1">
            <a:spLocks noGrp="1"/>
          </p:cNvSpPr>
          <p:nvPr>
            <p:ph type="title" hasCustomPrompt="1"/>
          </p:nvPr>
        </p:nvSpPr>
        <p:spPr>
          <a:xfrm>
            <a:off x="1206497" y="2574993"/>
            <a:ext cx="21971004" cy="4648202"/>
          </a:xfrm>
          <a:prstGeom prst="rect">
            <a:avLst/>
          </a:prstGeom>
        </p:spPr>
        <p:txBody>
          <a:bodyPr anchor="b"/>
          <a:lstStyle>
            <a:lvl1pPr>
              <a:defRPr sz="5800" b="0" spc="-116">
                <a:solidFill>
                  <a:srgbClr val="FFFFFF"/>
                </a:solidFill>
                <a:latin typeface="Noto Sans SC Bold"/>
                <a:ea typeface="Noto Sans SC Bold"/>
                <a:cs typeface="Noto Sans SC Bold"/>
                <a:sym typeface="Noto Sans SC Bold"/>
              </a:defRPr>
            </a:lvl1pPr>
          </a:lstStyle>
          <a:p>
            <a:r>
              <a:t>演示文稿标题</a:t>
            </a:r>
          </a:p>
        </p:txBody>
      </p:sp>
      <p:sp>
        <p:nvSpPr>
          <p:cNvPr id="13" name="正文级别 1…"/>
          <p:cNvSpPr txBox="1">
            <a:spLocks noGrp="1"/>
          </p:cNvSpPr>
          <p:nvPr>
            <p:ph type="body" sz="quarter" idx="1" hasCustomPrompt="1"/>
          </p:nvPr>
        </p:nvSpPr>
        <p:spPr>
          <a:xfrm>
            <a:off x="1201345" y="7210491"/>
            <a:ext cx="21971002" cy="1905002"/>
          </a:xfrm>
          <a:prstGeom prst="rect">
            <a:avLst/>
          </a:prstGeom>
        </p:spPr>
        <p:txBody>
          <a:bodyPr/>
          <a:lstStyle>
            <a:lvl1pPr>
              <a:spcBef>
                <a:spcPts val="0"/>
              </a:spcBef>
              <a:defRPr sz="2750" spc="0">
                <a:solidFill>
                  <a:schemeClr val="accent1"/>
                </a:solidFill>
                <a:latin typeface="Noto Sans SC Bold"/>
                <a:ea typeface="Noto Sans SC Bold"/>
                <a:cs typeface="Noto Sans SC Bold"/>
                <a:sym typeface="Noto Sans SC Bold"/>
              </a:defRPr>
            </a:lvl1pPr>
            <a:lvl2pPr>
              <a:spcBef>
                <a:spcPts val="0"/>
              </a:spcBef>
              <a:defRPr sz="2750" spc="0">
                <a:solidFill>
                  <a:schemeClr val="accent1"/>
                </a:solidFill>
                <a:latin typeface="Noto Sans SC Bold"/>
                <a:ea typeface="Noto Sans SC Bold"/>
                <a:cs typeface="Noto Sans SC Bold"/>
                <a:sym typeface="Noto Sans SC Bold"/>
              </a:defRPr>
            </a:lvl2pPr>
            <a:lvl3pPr>
              <a:spcBef>
                <a:spcPts val="0"/>
              </a:spcBef>
              <a:defRPr sz="2750" spc="0">
                <a:solidFill>
                  <a:schemeClr val="accent1"/>
                </a:solidFill>
                <a:latin typeface="Noto Sans SC Bold"/>
                <a:ea typeface="Noto Sans SC Bold"/>
                <a:cs typeface="Noto Sans SC Bold"/>
                <a:sym typeface="Noto Sans SC Bold"/>
              </a:defRPr>
            </a:lvl3pPr>
            <a:lvl4pPr>
              <a:spcBef>
                <a:spcPts val="0"/>
              </a:spcBef>
              <a:defRPr sz="2750" spc="0">
                <a:solidFill>
                  <a:schemeClr val="accent1"/>
                </a:solidFill>
                <a:latin typeface="Noto Sans SC Bold"/>
                <a:ea typeface="Noto Sans SC Bold"/>
                <a:cs typeface="Noto Sans SC Bold"/>
                <a:sym typeface="Noto Sans SC Bold"/>
              </a:defRPr>
            </a:lvl4pPr>
            <a:lvl5pPr>
              <a:spcBef>
                <a:spcPts val="0"/>
              </a:spcBef>
              <a:defRPr sz="2750" spc="0">
                <a:solidFill>
                  <a:schemeClr val="accent1"/>
                </a:solidFill>
                <a:latin typeface="Noto Sans SC Bold"/>
                <a:ea typeface="Noto Sans SC Bold"/>
                <a:cs typeface="Noto Sans SC Bold"/>
                <a:sym typeface="Noto Sans SC Bold"/>
              </a:defRPr>
            </a:lvl5pPr>
          </a:lstStyle>
          <a:p>
            <a:r>
              <a:t>演示文稿副标题</a:t>
            </a:r>
          </a:p>
          <a:p>
            <a:pPr lvl="1"/>
            <a:endParaRPr/>
          </a:p>
          <a:p>
            <a:pPr lvl="2"/>
            <a:endParaRPr/>
          </a:p>
          <a:p>
            <a:pPr lvl="3"/>
            <a:endParaRPr/>
          </a:p>
          <a:p>
            <a:pPr lvl="4"/>
            <a:endParaRPr/>
          </a:p>
        </p:txBody>
      </p:sp>
      <p:sp>
        <p:nvSpPr>
          <p:cNvPr id="14" name="幻灯片编号"/>
          <p:cNvSpPr txBox="1">
            <a:spLocks noGrp="1"/>
          </p:cNvSpPr>
          <p:nvPr>
            <p:ph type="sldNum" sz="quarter" idx="2"/>
          </p:nvPr>
        </p:nvSpPr>
        <p:spPr>
          <a:xfrm>
            <a:off x="11986794" y="13049978"/>
            <a:ext cx="398302" cy="406201"/>
          </a:xfrm>
          <a:prstGeom prst="rect">
            <a:avLst/>
          </a:prstGeom>
        </p:spPr>
        <p:txBody>
          <a:bodyPr/>
          <a:lstStyle>
            <a:lvl1pPr>
              <a:defRPr>
                <a:solidFill>
                  <a:srgbClr val="FFFFFF"/>
                </a:solidFill>
              </a:defRPr>
            </a:lvl1pPr>
          </a:lstStyle>
          <a:p>
            <a:fld id="{86CB4B4D-7CA3-9044-876B-883B54F8677D}" type="slidenum">
              <a:rPr/>
              <a:t>‹#›</a:t>
            </a:fld>
            <a:endParaRPr/>
          </a:p>
        </p:txBody>
      </p:sp>
    </p:spTree>
    <p:extLst>
      <p:ext uri="{BB962C8B-B14F-4D97-AF65-F5344CB8AC3E}">
        <p14:creationId xmlns:p14="http://schemas.microsoft.com/office/powerpoint/2010/main" val="394393612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pn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3.pn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5.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image" Target="../media/image2.png"/><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正文级别 1…"/>
          <p:cNvSpPr txBox="1">
            <a:spLocks noGrp="1"/>
          </p:cNvSpPr>
          <p:nvPr>
            <p:ph type="body" idx="1" hasCustomPrompt="1"/>
          </p:nvPr>
        </p:nvSpPr>
        <p:spPr>
          <a:xfrm>
            <a:off x="1206520" y="4248688"/>
            <a:ext cx="21971349" cy="8256367"/>
          </a:xfrm>
          <a:prstGeom prst="rect">
            <a:avLst/>
          </a:prstGeom>
          <a:ln w="12700">
            <a:miter lim="400000"/>
          </a:ln>
        </p:spPr>
        <p:txBody>
          <a:bodyPr lIns="50800" tIns="50800" rIns="50800" bIns="50800">
            <a:normAutofit/>
          </a:bodyPr>
          <a:lstStyle/>
          <a:p>
            <a:r>
              <a:t>议程主题</a:t>
            </a:r>
          </a:p>
          <a:p>
            <a:pPr lvl="1"/>
            <a:endParaRPr/>
          </a:p>
          <a:p>
            <a:pPr lvl="2"/>
            <a:endParaRPr/>
          </a:p>
          <a:p>
            <a:pPr lvl="3"/>
            <a:endParaRPr/>
          </a:p>
          <a:p>
            <a:pPr lvl="4"/>
            <a:endParaRPr/>
          </a:p>
        </p:txBody>
      </p:sp>
      <p:sp>
        <p:nvSpPr>
          <p:cNvPr id="4" name="幻灯片编号"/>
          <p:cNvSpPr txBox="1">
            <a:spLocks noGrp="1"/>
          </p:cNvSpPr>
          <p:nvPr>
            <p:ph type="sldNum" sz="quarter" idx="2"/>
          </p:nvPr>
        </p:nvSpPr>
        <p:spPr>
          <a:xfrm>
            <a:off x="11986795" y="13049979"/>
            <a:ext cx="398302" cy="406201"/>
          </a:xfrm>
          <a:prstGeom prst="rect">
            <a:avLst/>
          </a:prstGeom>
          <a:ln w="12700">
            <a:miter lim="400000"/>
          </a:ln>
        </p:spPr>
        <p:txBody>
          <a:bodyPr wrap="none" lIns="50800" tIns="50800" rIns="50800" bIns="50800" anchor="b">
            <a:spAutoFit/>
          </a:bodyPr>
          <a:lstStyle>
            <a:lvl1pPr defTabSz="584264">
              <a:defRPr sz="1985">
                <a:solidFill>
                  <a:srgbClr val="000000"/>
                </a:solidFill>
              </a:defRPr>
            </a:lvl1pPr>
          </a:lstStyle>
          <a:p>
            <a:fld id="{86CB4B4D-7CA3-9044-876B-883B54F8677D}" type="slidenum">
              <a:rPr/>
              <a:t>‹#›</a:t>
            </a:fld>
            <a:endParaRPr/>
          </a:p>
        </p:txBody>
      </p:sp>
      <p:pic>
        <p:nvPicPr>
          <p:cNvPr id="5" name="图片 4"/>
          <p:cNvPicPr>
            <a:picLocks noChangeAspect="1"/>
          </p:cNvPicPr>
          <p:nvPr userDrawn="1"/>
        </p:nvPicPr>
        <p:blipFill rotWithShape="1">
          <a:blip r:embed="rId10"/>
          <a:srcRect l="52556" t="10937"/>
          <a:stretch>
            <a:fillRect/>
          </a:stretch>
        </p:blipFill>
        <p:spPr>
          <a:xfrm>
            <a:off x="12803026" y="1"/>
            <a:ext cx="11653095" cy="13762311"/>
          </a:xfrm>
          <a:prstGeom prst="rect">
            <a:avLst/>
          </a:prstGeom>
        </p:spPr>
      </p:pic>
      <p:pic>
        <p:nvPicPr>
          <p:cNvPr id="6" name="图像" descr="图像"/>
          <p:cNvPicPr>
            <a:picLocks noChangeAspect="1"/>
          </p:cNvPicPr>
          <p:nvPr userDrawn="1"/>
        </p:nvPicPr>
        <p:blipFill>
          <a:blip r:embed="rId11"/>
          <a:stretch>
            <a:fillRect/>
          </a:stretch>
        </p:blipFill>
        <p:spPr>
          <a:xfrm>
            <a:off x="19118720" y="1068070"/>
            <a:ext cx="3810062" cy="619153"/>
          </a:xfrm>
          <a:prstGeom prst="rect">
            <a:avLst/>
          </a:prstGeom>
        </p:spPr>
      </p:pic>
      <p:pic>
        <p:nvPicPr>
          <p:cNvPr id="7" name="图片 6"/>
          <p:cNvPicPr>
            <a:picLocks noChangeAspect="1"/>
          </p:cNvPicPr>
          <p:nvPr userDrawn="1"/>
        </p:nvPicPr>
        <p:blipFill rotWithShape="1">
          <a:blip r:embed="rId10"/>
          <a:srcRect r="47772"/>
          <a:stretch>
            <a:fillRect/>
          </a:stretch>
        </p:blipFill>
        <p:spPr>
          <a:xfrm>
            <a:off x="2" y="1"/>
            <a:ext cx="12925624" cy="1380848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94" r:id="rId8"/>
  </p:sldLayoutIdLst>
  <p:transition spd="med"/>
  <p:txStyles>
    <p:titleStyle>
      <a:lvl1pPr marL="0" marR="0" indent="0" algn="l" defTabSz="2688249" latinLnBrk="0">
        <a:lnSpc>
          <a:spcPct val="80000"/>
        </a:lnSpc>
        <a:spcBef>
          <a:spcPts val="0"/>
        </a:spcBef>
        <a:spcAft>
          <a:spcPts val="0"/>
        </a:spcAft>
        <a:buClrTx/>
        <a:buSzTx/>
        <a:buFontTx/>
        <a:buNone/>
        <a:defRPr sz="937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vl2pPr marL="0" marR="0" indent="45725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2pPr>
      <a:lvl3pPr marL="0" marR="0" indent="91450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3pPr>
      <a:lvl4pPr marL="0" marR="0" indent="1371749"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4pPr>
      <a:lvl5pPr marL="0" marR="0" indent="182900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5pPr>
      <a:lvl6pPr marL="0" marR="0" indent="228625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6pPr>
      <a:lvl7pPr marL="0" marR="0" indent="274350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7pPr>
      <a:lvl8pPr marL="0" marR="0" indent="320075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8pPr>
      <a:lvl9pPr marL="0" marR="0" indent="3657999"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9pPr>
    </p:titleStyle>
    <p:bodyStyle>
      <a:lvl1pPr marL="0" marR="0" indent="0"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vl2pPr marL="0" marR="0" indent="504245"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2pPr>
      <a:lvl3pPr marL="0" marR="0" indent="1007855"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3pPr>
      <a:lvl4pPr marL="0" marR="0" indent="1512099"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4pPr>
      <a:lvl5pPr marL="0" marR="0" indent="2016345"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5pPr>
      <a:lvl6pPr marL="0" marR="0" indent="2520590"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6pPr>
      <a:lvl7pPr marL="0" marR="0" indent="3024200"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7pPr>
      <a:lvl8pPr marL="0" marR="0" indent="3528444"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8pPr>
      <a:lvl9pPr marL="0" marR="0" indent="4032690"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9pPr>
    </p:bodyStyle>
    <p:otherStyle>
      <a:lvl1pPr marL="0" marR="0" indent="0"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1pPr>
      <a:lvl2pPr marL="0" marR="0" indent="504245"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2pPr>
      <a:lvl3pPr marL="0" marR="0" indent="1007855"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3pPr>
      <a:lvl4pPr marL="0" marR="0" indent="1512099"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4pPr>
      <a:lvl5pPr marL="0" marR="0" indent="2016345"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5pPr>
      <a:lvl6pPr marL="0" marR="0" indent="2520590"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6pPr>
      <a:lvl7pPr marL="0" marR="0" indent="3024200"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7pPr>
      <a:lvl8pPr marL="0" marR="0" indent="3528444"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8pPr>
      <a:lvl9pPr marL="0" marR="0" indent="4032690"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3"/>
          <a:stretch>
            <a:fillRect/>
          </a:stretch>
        </p:blipFill>
        <p:spPr>
          <a:xfrm>
            <a:off x="54462" y="0"/>
            <a:ext cx="24329929" cy="13693086"/>
          </a:xfrm>
          <a:prstGeom prst="rect">
            <a:avLst/>
          </a:prstGeom>
        </p:spPr>
      </p:pic>
      <p:sp>
        <p:nvSpPr>
          <p:cNvPr id="3" name="矩形: 圆角 2"/>
          <p:cNvSpPr/>
          <p:nvPr userDrawn="1"/>
        </p:nvSpPr>
        <p:spPr>
          <a:xfrm>
            <a:off x="0" y="0"/>
            <a:ext cx="24411621" cy="2524694"/>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291" dirty="0"/>
          </a:p>
        </p:txBody>
      </p:sp>
      <p:pic>
        <p:nvPicPr>
          <p:cNvPr id="4" name="图像" descr="图像"/>
          <p:cNvPicPr>
            <a:picLocks noChangeAspect="1"/>
          </p:cNvPicPr>
          <p:nvPr userDrawn="1"/>
        </p:nvPicPr>
        <p:blipFill>
          <a:blip r:embed="rId14"/>
          <a:stretch>
            <a:fillRect/>
          </a:stretch>
        </p:blipFill>
        <p:spPr>
          <a:xfrm>
            <a:off x="19118720" y="1068070"/>
            <a:ext cx="3810062" cy="619153"/>
          </a:xfrm>
          <a:prstGeom prst="rect">
            <a:avLst/>
          </a:prstGeom>
        </p:spPr>
      </p:pic>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txStyles>
    <p:titleStyle>
      <a:lvl1pPr algn="l" defTabSz="2016345" rtl="0" eaLnBrk="1" latinLnBrk="0" hangingPunct="1">
        <a:lnSpc>
          <a:spcPct val="90000"/>
        </a:lnSpc>
        <a:spcBef>
          <a:spcPct val="0"/>
        </a:spcBef>
        <a:buNone/>
        <a:defRPr sz="9701" kern="1200">
          <a:solidFill>
            <a:schemeClr val="tx1"/>
          </a:solidFill>
          <a:latin typeface="+mj-lt"/>
          <a:ea typeface="+mj-ea"/>
          <a:cs typeface="+mj-cs"/>
        </a:defRPr>
      </a:lvl1pPr>
    </p:titleStyle>
    <p:bodyStyle>
      <a:lvl1pPr marL="504245" indent="-504245" algn="l" defTabSz="2016345" rtl="0" eaLnBrk="1" latinLnBrk="0" hangingPunct="1">
        <a:lnSpc>
          <a:spcPct val="90000"/>
        </a:lnSpc>
        <a:spcBef>
          <a:spcPct val="442000"/>
        </a:spcBef>
        <a:buFont typeface="Arial" panose="020B0604020202020204" pitchFamily="34" charset="0"/>
        <a:buChar char="•"/>
        <a:defRPr sz="6176" kern="1200">
          <a:solidFill>
            <a:schemeClr val="tx1"/>
          </a:solidFill>
          <a:latin typeface="+mn-lt"/>
          <a:ea typeface="+mn-ea"/>
          <a:cs typeface="+mn-cs"/>
        </a:defRPr>
      </a:lvl1pPr>
      <a:lvl2pPr marL="1512099" indent="-504245" algn="l" defTabSz="2016345" rtl="0" eaLnBrk="1" latinLnBrk="0" hangingPunct="1">
        <a:lnSpc>
          <a:spcPct val="90000"/>
        </a:lnSpc>
        <a:spcBef>
          <a:spcPts val="1105"/>
        </a:spcBef>
        <a:buFont typeface="Arial" panose="020B0604020202020204" pitchFamily="34" charset="0"/>
        <a:buChar char="•"/>
        <a:defRPr sz="5291" kern="1200">
          <a:solidFill>
            <a:schemeClr val="tx1"/>
          </a:solidFill>
          <a:latin typeface="+mn-lt"/>
          <a:ea typeface="+mn-ea"/>
          <a:cs typeface="+mn-cs"/>
        </a:defRPr>
      </a:lvl2pPr>
      <a:lvl3pPr marL="2520590" indent="-504245" algn="l" defTabSz="2016345" rtl="0" eaLnBrk="1" latinLnBrk="0" hangingPunct="1">
        <a:lnSpc>
          <a:spcPct val="90000"/>
        </a:lnSpc>
        <a:spcBef>
          <a:spcPts val="1105"/>
        </a:spcBef>
        <a:buFont typeface="Arial" panose="020B0604020202020204" pitchFamily="34" charset="0"/>
        <a:buChar char="•"/>
        <a:defRPr sz="4411" kern="1200">
          <a:solidFill>
            <a:schemeClr val="tx1"/>
          </a:solidFill>
          <a:latin typeface="+mn-lt"/>
          <a:ea typeface="+mn-ea"/>
          <a:cs typeface="+mn-cs"/>
        </a:defRPr>
      </a:lvl3pPr>
      <a:lvl4pPr marL="3528444"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4pPr>
      <a:lvl5pPr marL="4536299"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5pPr>
      <a:lvl6pPr marL="5544790"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6pPr>
      <a:lvl7pPr marL="6552645"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7pPr>
      <a:lvl8pPr marL="7561135"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8pPr>
      <a:lvl9pPr marL="8568990"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9pPr>
    </p:bodyStyle>
    <p:otherStyle>
      <a:defPPr>
        <a:defRPr lang="zh-CN"/>
      </a:defPPr>
      <a:lvl1pPr marL="0" algn="l" defTabSz="2016345" rtl="0" eaLnBrk="1" latinLnBrk="0" hangingPunct="1">
        <a:defRPr sz="3971" kern="1200">
          <a:solidFill>
            <a:schemeClr val="tx1"/>
          </a:solidFill>
          <a:latin typeface="+mn-lt"/>
          <a:ea typeface="+mn-ea"/>
          <a:cs typeface="+mn-cs"/>
        </a:defRPr>
      </a:lvl1pPr>
      <a:lvl2pPr marL="1007855" algn="l" defTabSz="2016345" rtl="0" eaLnBrk="1" latinLnBrk="0" hangingPunct="1">
        <a:defRPr sz="3971" kern="1200">
          <a:solidFill>
            <a:schemeClr val="tx1"/>
          </a:solidFill>
          <a:latin typeface="+mn-lt"/>
          <a:ea typeface="+mn-ea"/>
          <a:cs typeface="+mn-cs"/>
        </a:defRPr>
      </a:lvl2pPr>
      <a:lvl3pPr marL="2016345" algn="l" defTabSz="2016345" rtl="0" eaLnBrk="1" latinLnBrk="0" hangingPunct="1">
        <a:defRPr sz="3971" kern="1200">
          <a:solidFill>
            <a:schemeClr val="tx1"/>
          </a:solidFill>
          <a:latin typeface="+mn-lt"/>
          <a:ea typeface="+mn-ea"/>
          <a:cs typeface="+mn-cs"/>
        </a:defRPr>
      </a:lvl3pPr>
      <a:lvl4pPr marL="3024200" algn="l" defTabSz="2016345" rtl="0" eaLnBrk="1" latinLnBrk="0" hangingPunct="1">
        <a:defRPr sz="3971" kern="1200">
          <a:solidFill>
            <a:schemeClr val="tx1"/>
          </a:solidFill>
          <a:latin typeface="+mn-lt"/>
          <a:ea typeface="+mn-ea"/>
          <a:cs typeface="+mn-cs"/>
        </a:defRPr>
      </a:lvl4pPr>
      <a:lvl5pPr marL="4032690" algn="l" defTabSz="2016345" rtl="0" eaLnBrk="1" latinLnBrk="0" hangingPunct="1">
        <a:defRPr sz="3971" kern="1200">
          <a:solidFill>
            <a:schemeClr val="tx1"/>
          </a:solidFill>
          <a:latin typeface="+mn-lt"/>
          <a:ea typeface="+mn-ea"/>
          <a:cs typeface="+mn-cs"/>
        </a:defRPr>
      </a:lvl5pPr>
      <a:lvl6pPr marL="5040545" algn="l" defTabSz="2016345" rtl="0" eaLnBrk="1" latinLnBrk="0" hangingPunct="1">
        <a:defRPr sz="3971" kern="1200">
          <a:solidFill>
            <a:schemeClr val="tx1"/>
          </a:solidFill>
          <a:latin typeface="+mn-lt"/>
          <a:ea typeface="+mn-ea"/>
          <a:cs typeface="+mn-cs"/>
        </a:defRPr>
      </a:lvl6pPr>
      <a:lvl7pPr marL="6048401" algn="l" defTabSz="2016345" rtl="0" eaLnBrk="1" latinLnBrk="0" hangingPunct="1">
        <a:defRPr sz="3971" kern="1200">
          <a:solidFill>
            <a:schemeClr val="tx1"/>
          </a:solidFill>
          <a:latin typeface="+mn-lt"/>
          <a:ea typeface="+mn-ea"/>
          <a:cs typeface="+mn-cs"/>
        </a:defRPr>
      </a:lvl7pPr>
      <a:lvl8pPr marL="7056891" algn="l" defTabSz="2016345" rtl="0" eaLnBrk="1" latinLnBrk="0" hangingPunct="1">
        <a:defRPr sz="3971" kern="1200">
          <a:solidFill>
            <a:schemeClr val="tx1"/>
          </a:solidFill>
          <a:latin typeface="+mn-lt"/>
          <a:ea typeface="+mn-ea"/>
          <a:cs typeface="+mn-cs"/>
        </a:defRPr>
      </a:lvl8pPr>
      <a:lvl9pPr marL="8064746" algn="l" defTabSz="2016345" rtl="0" eaLnBrk="1" latinLnBrk="0" hangingPunct="1">
        <a:defRPr sz="397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像" descr="图像"/>
          <p:cNvPicPr>
            <a:picLocks noChangeAspect="1"/>
          </p:cNvPicPr>
          <p:nvPr userDrawn="1"/>
        </p:nvPicPr>
        <p:blipFill>
          <a:blip r:embed="rId13">
            <a:alphaModFix amt="20000"/>
            <a:duotone>
              <a:prstClr val="black"/>
              <a:schemeClr val="accent1">
                <a:tint val="45000"/>
                <a:satMod val="400000"/>
              </a:schemeClr>
            </a:duotone>
          </a:blip>
          <a:srcRect/>
          <a:stretch>
            <a:fillRect/>
          </a:stretch>
        </p:blipFill>
        <p:spPr>
          <a:xfrm>
            <a:off x="3925634" y="4233092"/>
            <a:ext cx="15768571" cy="9497468"/>
          </a:xfrm>
          <a:prstGeom prst="rect">
            <a:avLst/>
          </a:prstGeom>
          <a:ln w="12700" cap="flat">
            <a:noFill/>
            <a:miter lim="400000"/>
            <a:headEnd/>
            <a:tailEnd/>
          </a:ln>
          <a:effectLst/>
        </p:spPr>
      </p:pic>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1007855" rtl="0" eaLnBrk="1" latinLnBrk="0" hangingPunct="1">
        <a:lnSpc>
          <a:spcPct val="90000"/>
        </a:lnSpc>
        <a:spcBef>
          <a:spcPct val="0"/>
        </a:spcBef>
        <a:buNone/>
        <a:defRPr sz="4851" kern="1200">
          <a:solidFill>
            <a:schemeClr val="tx1"/>
          </a:solidFill>
          <a:latin typeface="+mj-lt"/>
          <a:ea typeface="+mj-ea"/>
          <a:cs typeface="+mj-cs"/>
        </a:defRPr>
      </a:lvl1pPr>
    </p:titleStyle>
    <p:bodyStyle>
      <a:lvl1pPr marL="252123" indent="-252123" algn="l" defTabSz="1007855" rtl="0" eaLnBrk="1" latinLnBrk="0" hangingPunct="1">
        <a:lnSpc>
          <a:spcPct val="90000"/>
        </a:lnSpc>
        <a:spcBef>
          <a:spcPct val="221000"/>
        </a:spcBef>
        <a:buFont typeface="Arial" panose="020B0604020202020204" pitchFamily="34" charset="0"/>
        <a:buChar char="•"/>
        <a:defRPr sz="3085" kern="1200">
          <a:solidFill>
            <a:schemeClr val="tx1"/>
          </a:solidFill>
          <a:latin typeface="+mn-lt"/>
          <a:ea typeface="+mn-ea"/>
          <a:cs typeface="+mn-cs"/>
        </a:defRPr>
      </a:lvl1pPr>
      <a:lvl2pPr marL="756368" indent="-252123" algn="l" defTabSz="1007855" rtl="0" eaLnBrk="1" latinLnBrk="0" hangingPunct="1">
        <a:lnSpc>
          <a:spcPct val="90000"/>
        </a:lnSpc>
        <a:spcBef>
          <a:spcPts val="549"/>
        </a:spcBef>
        <a:buFont typeface="Arial" panose="020B0604020202020204" pitchFamily="34" charset="0"/>
        <a:buChar char="•"/>
        <a:defRPr sz="2646" kern="1200">
          <a:solidFill>
            <a:schemeClr val="tx1"/>
          </a:solidFill>
          <a:latin typeface="+mn-lt"/>
          <a:ea typeface="+mn-ea"/>
          <a:cs typeface="+mn-cs"/>
        </a:defRPr>
      </a:lvl2pPr>
      <a:lvl3pPr marL="1259978" indent="-252123" algn="l" defTabSz="1007855" rtl="0" eaLnBrk="1" latinLnBrk="0" hangingPunct="1">
        <a:lnSpc>
          <a:spcPct val="90000"/>
        </a:lnSpc>
        <a:spcBef>
          <a:spcPts val="549"/>
        </a:spcBef>
        <a:buFont typeface="Arial" panose="020B0604020202020204" pitchFamily="34" charset="0"/>
        <a:buChar char="•"/>
        <a:defRPr sz="2205" kern="1200">
          <a:solidFill>
            <a:schemeClr val="tx1"/>
          </a:solidFill>
          <a:latin typeface="+mn-lt"/>
          <a:ea typeface="+mn-ea"/>
          <a:cs typeface="+mn-cs"/>
        </a:defRPr>
      </a:lvl3pPr>
      <a:lvl4pPr marL="1764223"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4pPr>
      <a:lvl5pPr marL="2268468"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5pPr>
      <a:lvl6pPr marL="2772078"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6pPr>
      <a:lvl7pPr marL="3276323"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7pPr>
      <a:lvl8pPr marL="3780568"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8pPr>
      <a:lvl9pPr marL="4284178"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9pPr>
    </p:bodyStyle>
    <p:otherStyle>
      <a:defPPr>
        <a:defRPr lang="zh-CN"/>
      </a:defPPr>
      <a:lvl1pPr marL="0" algn="l" defTabSz="1007855" rtl="0" eaLnBrk="1" latinLnBrk="0" hangingPunct="1">
        <a:defRPr sz="1985" kern="1200">
          <a:solidFill>
            <a:schemeClr val="tx1"/>
          </a:solidFill>
          <a:latin typeface="+mn-lt"/>
          <a:ea typeface="+mn-ea"/>
          <a:cs typeface="+mn-cs"/>
        </a:defRPr>
      </a:lvl1pPr>
      <a:lvl2pPr marL="504245" algn="l" defTabSz="1007855" rtl="0" eaLnBrk="1" latinLnBrk="0" hangingPunct="1">
        <a:defRPr sz="1985" kern="1200">
          <a:solidFill>
            <a:schemeClr val="tx1"/>
          </a:solidFill>
          <a:latin typeface="+mn-lt"/>
          <a:ea typeface="+mn-ea"/>
          <a:cs typeface="+mn-cs"/>
        </a:defRPr>
      </a:lvl2pPr>
      <a:lvl3pPr marL="1007855" algn="l" defTabSz="1007855" rtl="0" eaLnBrk="1" latinLnBrk="0" hangingPunct="1">
        <a:defRPr sz="1985" kern="1200">
          <a:solidFill>
            <a:schemeClr val="tx1"/>
          </a:solidFill>
          <a:latin typeface="+mn-lt"/>
          <a:ea typeface="+mn-ea"/>
          <a:cs typeface="+mn-cs"/>
        </a:defRPr>
      </a:lvl3pPr>
      <a:lvl4pPr marL="1512099" algn="l" defTabSz="1007855" rtl="0" eaLnBrk="1" latinLnBrk="0" hangingPunct="1">
        <a:defRPr sz="1985" kern="1200">
          <a:solidFill>
            <a:schemeClr val="tx1"/>
          </a:solidFill>
          <a:latin typeface="+mn-lt"/>
          <a:ea typeface="+mn-ea"/>
          <a:cs typeface="+mn-cs"/>
        </a:defRPr>
      </a:lvl4pPr>
      <a:lvl5pPr marL="2016345" algn="l" defTabSz="1007855" rtl="0" eaLnBrk="1" latinLnBrk="0" hangingPunct="1">
        <a:defRPr sz="1985" kern="1200">
          <a:solidFill>
            <a:schemeClr val="tx1"/>
          </a:solidFill>
          <a:latin typeface="+mn-lt"/>
          <a:ea typeface="+mn-ea"/>
          <a:cs typeface="+mn-cs"/>
        </a:defRPr>
      </a:lvl5pPr>
      <a:lvl6pPr marL="2520590" algn="l" defTabSz="1007855" rtl="0" eaLnBrk="1" latinLnBrk="0" hangingPunct="1">
        <a:defRPr sz="1985" kern="1200">
          <a:solidFill>
            <a:schemeClr val="tx1"/>
          </a:solidFill>
          <a:latin typeface="+mn-lt"/>
          <a:ea typeface="+mn-ea"/>
          <a:cs typeface="+mn-cs"/>
        </a:defRPr>
      </a:lvl6pPr>
      <a:lvl7pPr marL="3024200" algn="l" defTabSz="1007855" rtl="0" eaLnBrk="1" latinLnBrk="0" hangingPunct="1">
        <a:defRPr sz="1985" kern="1200">
          <a:solidFill>
            <a:schemeClr val="tx1"/>
          </a:solidFill>
          <a:latin typeface="+mn-lt"/>
          <a:ea typeface="+mn-ea"/>
          <a:cs typeface="+mn-cs"/>
        </a:defRPr>
      </a:lvl7pPr>
      <a:lvl8pPr marL="3528444" algn="l" defTabSz="1007855" rtl="0" eaLnBrk="1" latinLnBrk="0" hangingPunct="1">
        <a:defRPr sz="1985" kern="1200">
          <a:solidFill>
            <a:schemeClr val="tx1"/>
          </a:solidFill>
          <a:latin typeface="+mn-lt"/>
          <a:ea typeface="+mn-ea"/>
          <a:cs typeface="+mn-cs"/>
        </a:defRPr>
      </a:lvl8pPr>
      <a:lvl9pPr marL="4032690" algn="l" defTabSz="1007855" rtl="0" eaLnBrk="1" latinLnBrk="0" hangingPunct="1">
        <a:defRPr sz="198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764DE79-268F-4C1A-8933-263129D2AF90}" type="datetimeFigureOut">
              <a:rPr lang="en-US" dirty="0"/>
              <a:t>1/12/2023</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253396702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764DE79-268F-4C1A-8933-263129D2AF90}" type="datetimeFigureOut">
              <a:rPr lang="en-US" dirty="0"/>
              <a:t>1/12/2023</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86CB4B4D-7CA3-9044-876B-883B54F8677D}" type="slidenum">
              <a:rPr lang="en-US" altLang="zh-CN" smtClean="0"/>
              <a:t>‹#›</a:t>
            </a:fld>
            <a:endParaRPr lang="en-US" altLang="zh-CN"/>
          </a:p>
        </p:txBody>
      </p:sp>
      <p:pic>
        <p:nvPicPr>
          <p:cNvPr id="7" name="图片 6"/>
          <p:cNvPicPr>
            <a:picLocks noChangeAspect="1"/>
          </p:cNvPicPr>
          <p:nvPr userDrawn="1"/>
        </p:nvPicPr>
        <p:blipFill rotWithShape="1">
          <a:blip r:embed="rId14"/>
          <a:srcRect l="52556" t="10937"/>
          <a:stretch>
            <a:fillRect/>
          </a:stretch>
        </p:blipFill>
        <p:spPr>
          <a:xfrm>
            <a:off x="12803026" y="1"/>
            <a:ext cx="11653095" cy="13762311"/>
          </a:xfrm>
          <a:prstGeom prst="rect">
            <a:avLst/>
          </a:prstGeom>
        </p:spPr>
      </p:pic>
      <p:pic>
        <p:nvPicPr>
          <p:cNvPr id="8" name="图像" descr="图像"/>
          <p:cNvPicPr>
            <a:picLocks noChangeAspect="1"/>
          </p:cNvPicPr>
          <p:nvPr userDrawn="1"/>
        </p:nvPicPr>
        <p:blipFill>
          <a:blip r:embed="rId15"/>
          <a:stretch>
            <a:fillRect/>
          </a:stretch>
        </p:blipFill>
        <p:spPr>
          <a:xfrm>
            <a:off x="19118720" y="1068070"/>
            <a:ext cx="3810062" cy="619153"/>
          </a:xfrm>
          <a:prstGeom prst="rect">
            <a:avLst/>
          </a:prstGeom>
        </p:spPr>
      </p:pic>
      <p:pic>
        <p:nvPicPr>
          <p:cNvPr id="9" name="图片 8"/>
          <p:cNvPicPr>
            <a:picLocks noChangeAspect="1"/>
          </p:cNvPicPr>
          <p:nvPr userDrawn="1"/>
        </p:nvPicPr>
        <p:blipFill rotWithShape="1">
          <a:blip r:embed="rId14"/>
          <a:srcRect r="47772"/>
          <a:stretch>
            <a:fillRect/>
          </a:stretch>
        </p:blipFill>
        <p:spPr>
          <a:xfrm>
            <a:off x="2" y="1"/>
            <a:ext cx="12925624" cy="13808488"/>
          </a:xfrm>
          <a:prstGeom prst="rect">
            <a:avLst/>
          </a:prstGeom>
        </p:spPr>
      </p:pic>
    </p:spTree>
    <p:extLst>
      <p:ext uri="{BB962C8B-B14F-4D97-AF65-F5344CB8AC3E}">
        <p14:creationId xmlns:p14="http://schemas.microsoft.com/office/powerpoint/2010/main" val="3259800037"/>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42.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7.xml"/><Relationship Id="rId7" Type="http://schemas.openxmlformats.org/officeDocument/2006/relationships/image" Target="../media/image15.emf"/><Relationship Id="rId2" Type="http://schemas.openxmlformats.org/officeDocument/2006/relationships/tags" Target="../tags/tag9.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37.xml"/><Relationship Id="rId1" Type="http://schemas.openxmlformats.org/officeDocument/2006/relationships/tags" Target="../tags/tag99.xml"/><Relationship Id="rId4" Type="http://schemas.openxmlformats.org/officeDocument/2006/relationships/image" Target="../media/image9.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37.xml"/><Relationship Id="rId1" Type="http://schemas.openxmlformats.org/officeDocument/2006/relationships/tags" Target="../tags/tag100.xml"/><Relationship Id="rId5" Type="http://schemas.openxmlformats.org/officeDocument/2006/relationships/image" Target="../media/image13.png"/><Relationship Id="rId4" Type="http://schemas.openxmlformats.org/officeDocument/2006/relationships/image" Target="../media/image9.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37.xml"/><Relationship Id="rId1" Type="http://schemas.openxmlformats.org/officeDocument/2006/relationships/tags" Target="../tags/tag101.xml"/><Relationship Id="rId4" Type="http://schemas.openxmlformats.org/officeDocument/2006/relationships/image" Target="../media/image9.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37.xml"/><Relationship Id="rId1" Type="http://schemas.openxmlformats.org/officeDocument/2006/relationships/tags" Target="../tags/tag102.xml"/><Relationship Id="rId4" Type="http://schemas.openxmlformats.org/officeDocument/2006/relationships/image" Target="../media/image9.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37.xml"/><Relationship Id="rId1" Type="http://schemas.openxmlformats.org/officeDocument/2006/relationships/tags" Target="../tags/tag103.xml"/><Relationship Id="rId4" Type="http://schemas.openxmlformats.org/officeDocument/2006/relationships/image" Target="../media/image9.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37.xml"/><Relationship Id="rId1" Type="http://schemas.openxmlformats.org/officeDocument/2006/relationships/tags" Target="../tags/tag104.xml"/><Relationship Id="rId5" Type="http://schemas.openxmlformats.org/officeDocument/2006/relationships/image" Target="../media/image35.png"/><Relationship Id="rId4" Type="http://schemas.openxmlformats.org/officeDocument/2006/relationships/image" Target="../media/image9.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37.xml"/><Relationship Id="rId1" Type="http://schemas.openxmlformats.org/officeDocument/2006/relationships/tags" Target="../tags/tag105.xml"/><Relationship Id="rId5" Type="http://schemas.openxmlformats.org/officeDocument/2006/relationships/image" Target="../media/image35.png"/><Relationship Id="rId4" Type="http://schemas.openxmlformats.org/officeDocument/2006/relationships/image" Target="../media/image9.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37.xml"/><Relationship Id="rId1" Type="http://schemas.openxmlformats.org/officeDocument/2006/relationships/tags" Target="../tags/tag106.xml"/><Relationship Id="rId5" Type="http://schemas.openxmlformats.org/officeDocument/2006/relationships/image" Target="../media/image35.png"/><Relationship Id="rId4" Type="http://schemas.openxmlformats.org/officeDocument/2006/relationships/image" Target="../media/image9.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37.xml"/><Relationship Id="rId1" Type="http://schemas.openxmlformats.org/officeDocument/2006/relationships/tags" Target="../tags/tag107.xml"/><Relationship Id="rId5" Type="http://schemas.openxmlformats.org/officeDocument/2006/relationships/image" Target="../media/image35.png"/><Relationship Id="rId4" Type="http://schemas.openxmlformats.org/officeDocument/2006/relationships/image" Target="../media/image9.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37.xml"/><Relationship Id="rId1" Type="http://schemas.openxmlformats.org/officeDocument/2006/relationships/tags" Target="../tags/tag108.xml"/><Relationship Id="rId5" Type="http://schemas.openxmlformats.org/officeDocument/2006/relationships/image" Target="../media/image35.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7.xml"/><Relationship Id="rId7" Type="http://schemas.openxmlformats.org/officeDocument/2006/relationships/image" Target="../media/image16.emf"/><Relationship Id="rId2" Type="http://schemas.openxmlformats.org/officeDocument/2006/relationships/tags" Target="../tags/tag10.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9.png"/><Relationship Id="rId4"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37.xml"/><Relationship Id="rId1" Type="http://schemas.openxmlformats.org/officeDocument/2006/relationships/tags" Target="../tags/tag109.xml"/><Relationship Id="rId5" Type="http://schemas.openxmlformats.org/officeDocument/2006/relationships/image" Target="../media/image35.png"/><Relationship Id="rId4" Type="http://schemas.openxmlformats.org/officeDocument/2006/relationships/image" Target="../media/image9.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37.xml"/><Relationship Id="rId1" Type="http://schemas.openxmlformats.org/officeDocument/2006/relationships/tags" Target="../tags/tag110.xml"/><Relationship Id="rId4" Type="http://schemas.openxmlformats.org/officeDocument/2006/relationships/image" Target="../media/image9.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37.xml"/><Relationship Id="rId1" Type="http://schemas.openxmlformats.org/officeDocument/2006/relationships/tags" Target="../tags/tag111.xml"/><Relationship Id="rId4" Type="http://schemas.openxmlformats.org/officeDocument/2006/relationships/image" Target="../media/image9.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37.xml"/><Relationship Id="rId1" Type="http://schemas.openxmlformats.org/officeDocument/2006/relationships/tags" Target="../tags/tag112.xml"/><Relationship Id="rId4" Type="http://schemas.openxmlformats.org/officeDocument/2006/relationships/image" Target="../media/image9.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37.xml"/><Relationship Id="rId1" Type="http://schemas.openxmlformats.org/officeDocument/2006/relationships/tags" Target="../tags/tag113.xml"/><Relationship Id="rId5" Type="http://schemas.openxmlformats.org/officeDocument/2006/relationships/image" Target="../media/image13.png"/><Relationship Id="rId4" Type="http://schemas.openxmlformats.org/officeDocument/2006/relationships/image" Target="../media/image9.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37.xml"/><Relationship Id="rId1" Type="http://schemas.openxmlformats.org/officeDocument/2006/relationships/tags" Target="../tags/tag114.xml"/><Relationship Id="rId5" Type="http://schemas.openxmlformats.org/officeDocument/2006/relationships/image" Target="../media/image13.png"/><Relationship Id="rId4" Type="http://schemas.openxmlformats.org/officeDocument/2006/relationships/image" Target="../media/image9.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37.xml"/><Relationship Id="rId1" Type="http://schemas.openxmlformats.org/officeDocument/2006/relationships/tags" Target="../tags/tag115.xml"/><Relationship Id="rId5" Type="http://schemas.openxmlformats.org/officeDocument/2006/relationships/image" Target="../media/image13.png"/><Relationship Id="rId4" Type="http://schemas.openxmlformats.org/officeDocument/2006/relationships/image" Target="../media/image9.png"/></Relationships>
</file>

<file path=ppt/slides/_rels/slide1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5.png"/><Relationship Id="rId1" Type="http://schemas.openxmlformats.org/officeDocument/2006/relationships/slideLayout" Target="../slideLayouts/slideLayout37.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37.xml"/><Relationship Id="rId1" Type="http://schemas.openxmlformats.org/officeDocument/2006/relationships/tags" Target="../tags/tag116.xml"/><Relationship Id="rId5" Type="http://schemas.openxmlformats.org/officeDocument/2006/relationships/image" Target="../media/image13.png"/><Relationship Id="rId4" Type="http://schemas.openxmlformats.org/officeDocument/2006/relationships/image" Target="../media/image9.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37.xml"/><Relationship Id="rId1" Type="http://schemas.openxmlformats.org/officeDocument/2006/relationships/tags" Target="../tags/tag117.xml"/><Relationship Id="rId5" Type="http://schemas.openxmlformats.org/officeDocument/2006/relationships/image" Target="../media/image13.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7.xml"/><Relationship Id="rId1" Type="http://schemas.openxmlformats.org/officeDocument/2006/relationships/tags" Target="../tags/tag11.xml"/><Relationship Id="rId5" Type="http://schemas.openxmlformats.org/officeDocument/2006/relationships/image" Target="../media/image13.png"/><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37.xml"/><Relationship Id="rId1" Type="http://schemas.openxmlformats.org/officeDocument/2006/relationships/tags" Target="../tags/tag118.xml"/><Relationship Id="rId5" Type="http://schemas.openxmlformats.org/officeDocument/2006/relationships/image" Target="../media/image13.png"/><Relationship Id="rId4" Type="http://schemas.openxmlformats.org/officeDocument/2006/relationships/image" Target="../media/image9.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37.xml"/><Relationship Id="rId1" Type="http://schemas.openxmlformats.org/officeDocument/2006/relationships/tags" Target="../tags/tag119.xml"/><Relationship Id="rId5" Type="http://schemas.openxmlformats.org/officeDocument/2006/relationships/image" Target="../media/image13.png"/><Relationship Id="rId4" Type="http://schemas.openxmlformats.org/officeDocument/2006/relationships/image" Target="../media/image9.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37.xml"/><Relationship Id="rId1" Type="http://schemas.openxmlformats.org/officeDocument/2006/relationships/tags" Target="../tags/tag120.xml"/><Relationship Id="rId4" Type="http://schemas.openxmlformats.org/officeDocument/2006/relationships/image" Target="../media/image9.png"/></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55.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7.xml"/><Relationship Id="rId1" Type="http://schemas.openxmlformats.org/officeDocument/2006/relationships/tags" Target="../tags/tag12.xml"/><Relationship Id="rId5" Type="http://schemas.openxmlformats.org/officeDocument/2006/relationships/image" Target="../media/image13.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7.xml"/><Relationship Id="rId1" Type="http://schemas.openxmlformats.org/officeDocument/2006/relationships/tags" Target="../tags/tag1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7.xml"/><Relationship Id="rId1" Type="http://schemas.openxmlformats.org/officeDocument/2006/relationships/tags" Target="../tags/tag14.xml"/><Relationship Id="rId5" Type="http://schemas.openxmlformats.org/officeDocument/2006/relationships/image" Target="../media/image17.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37.xml"/><Relationship Id="rId7" Type="http://schemas.openxmlformats.org/officeDocument/2006/relationships/image" Target="../media/image18.emf"/><Relationship Id="rId2" Type="http://schemas.openxmlformats.org/officeDocument/2006/relationships/tags" Target="../tags/tag15.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slideLayout" Target="../slideLayouts/slideLayout37.xml"/><Relationship Id="rId7" Type="http://schemas.openxmlformats.org/officeDocument/2006/relationships/oleObject" Target="../embeddings/oleObject5.bin"/><Relationship Id="rId2" Type="http://schemas.openxmlformats.org/officeDocument/2006/relationships/tags" Target="../tags/tag16.xml"/><Relationship Id="rId1" Type="http://schemas.openxmlformats.org/officeDocument/2006/relationships/vmlDrawing" Target="../drawings/vmlDrawing6.v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7.xml"/><Relationship Id="rId1" Type="http://schemas.openxmlformats.org/officeDocument/2006/relationships/tags" Target="../tags/tag17.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7.xml"/><Relationship Id="rId1" Type="http://schemas.openxmlformats.org/officeDocument/2006/relationships/tags" Target="../tags/tag18.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7.xml"/><Relationship Id="rId1" Type="http://schemas.openxmlformats.org/officeDocument/2006/relationships/tags" Target="../tags/tag19.xml"/><Relationship Id="rId5" Type="http://schemas.openxmlformats.org/officeDocument/2006/relationships/image" Target="../media/image13.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7.xml"/><Relationship Id="rId1" Type="http://schemas.openxmlformats.org/officeDocument/2006/relationships/tags" Target="../tags/tag20.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7.xml"/><Relationship Id="rId1" Type="http://schemas.openxmlformats.org/officeDocument/2006/relationships/tags" Target="../tags/tag21.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7.xml"/><Relationship Id="rId1" Type="http://schemas.openxmlformats.org/officeDocument/2006/relationships/tags" Target="../tags/tag22.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7.xml"/><Relationship Id="rId1" Type="http://schemas.openxmlformats.org/officeDocument/2006/relationships/tags" Target="../tags/tag23.xml"/><Relationship Id="rId5" Type="http://schemas.openxmlformats.org/officeDocument/2006/relationships/image" Target="../media/image13.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7.xml"/><Relationship Id="rId1" Type="http://schemas.openxmlformats.org/officeDocument/2006/relationships/tags" Target="../tags/tag24.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7.xml"/><Relationship Id="rId1" Type="http://schemas.openxmlformats.org/officeDocument/2006/relationships/tags" Target="../tags/tag25.xml"/><Relationship Id="rId5" Type="http://schemas.openxmlformats.org/officeDocument/2006/relationships/image" Target="../media/image19.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7.xml"/><Relationship Id="rId1" Type="http://schemas.openxmlformats.org/officeDocument/2006/relationships/tags" Target="../tags/tag26.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7.xml"/><Relationship Id="rId1" Type="http://schemas.openxmlformats.org/officeDocument/2006/relationships/tags" Target="../tags/tag27.xml"/><Relationship Id="rId5" Type="http://schemas.openxmlformats.org/officeDocument/2006/relationships/image" Target="../media/image13.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7.xml"/><Relationship Id="rId1" Type="http://schemas.openxmlformats.org/officeDocument/2006/relationships/tags" Target="../tags/tag28.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7.xml"/><Relationship Id="rId1" Type="http://schemas.openxmlformats.org/officeDocument/2006/relationships/tags" Target="../tags/tag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7.xml"/><Relationship Id="rId1" Type="http://schemas.openxmlformats.org/officeDocument/2006/relationships/tags" Target="../tags/tag29.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7.xml"/><Relationship Id="rId1" Type="http://schemas.openxmlformats.org/officeDocument/2006/relationships/tags" Target="../tags/tag30.xml"/><Relationship Id="rId5" Type="http://schemas.openxmlformats.org/officeDocument/2006/relationships/image" Target="../media/image20.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7.xml"/><Relationship Id="rId1" Type="http://schemas.openxmlformats.org/officeDocument/2006/relationships/tags" Target="../tags/tag31.xml"/><Relationship Id="rId5" Type="http://schemas.openxmlformats.org/officeDocument/2006/relationships/image" Target="../media/image13.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7.xml"/><Relationship Id="rId1" Type="http://schemas.openxmlformats.org/officeDocument/2006/relationships/tags" Target="../tags/tag32.xml"/><Relationship Id="rId5" Type="http://schemas.openxmlformats.org/officeDocument/2006/relationships/image" Target="../media/image21.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7.xml"/><Relationship Id="rId1" Type="http://schemas.openxmlformats.org/officeDocument/2006/relationships/tags" Target="../tags/tag33.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7.xml"/><Relationship Id="rId1" Type="http://schemas.openxmlformats.org/officeDocument/2006/relationships/tags" Target="../tags/tag34.xml"/><Relationship Id="rId6" Type="http://schemas.openxmlformats.org/officeDocument/2006/relationships/image" Target="../media/image22.png"/><Relationship Id="rId5" Type="http://schemas.openxmlformats.org/officeDocument/2006/relationships/image" Target="../media/image13.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7.xml"/><Relationship Id="rId1" Type="http://schemas.openxmlformats.org/officeDocument/2006/relationships/tags" Target="../tags/tag35.xml"/><Relationship Id="rId5" Type="http://schemas.openxmlformats.org/officeDocument/2006/relationships/image" Target="../media/image13.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7.xml"/><Relationship Id="rId1" Type="http://schemas.openxmlformats.org/officeDocument/2006/relationships/tags" Target="../tags/tag36.xml"/><Relationship Id="rId5" Type="http://schemas.openxmlformats.org/officeDocument/2006/relationships/image" Target="../media/image13.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7.xml"/><Relationship Id="rId1" Type="http://schemas.openxmlformats.org/officeDocument/2006/relationships/tags" Target="../tags/tag37.xml"/><Relationship Id="rId5" Type="http://schemas.openxmlformats.org/officeDocument/2006/relationships/image" Target="../media/image13.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7.xml"/><Relationship Id="rId1" Type="http://schemas.openxmlformats.org/officeDocument/2006/relationships/tags" Target="../tags/tag38.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7.xml"/><Relationship Id="rId1" Type="http://schemas.openxmlformats.org/officeDocument/2006/relationships/tags" Target="../tags/tag3.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7.xml"/><Relationship Id="rId1" Type="http://schemas.openxmlformats.org/officeDocument/2006/relationships/tags" Target="../tags/tag39.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7.xml"/><Relationship Id="rId1" Type="http://schemas.openxmlformats.org/officeDocument/2006/relationships/tags" Target="../tags/tag40.xml"/><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7.xml"/><Relationship Id="rId1" Type="http://schemas.openxmlformats.org/officeDocument/2006/relationships/tags" Target="../tags/tag41.xml"/><Relationship Id="rId5" Type="http://schemas.openxmlformats.org/officeDocument/2006/relationships/image" Target="../media/image13.png"/><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7.xml"/><Relationship Id="rId1" Type="http://schemas.openxmlformats.org/officeDocument/2006/relationships/tags" Target="../tags/tag42.xml"/><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7.xml"/><Relationship Id="rId1" Type="http://schemas.openxmlformats.org/officeDocument/2006/relationships/tags" Target="../tags/tag43.xml"/><Relationship Id="rId5" Type="http://schemas.openxmlformats.org/officeDocument/2006/relationships/image" Target="../media/image13.png"/><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7.xml"/><Relationship Id="rId1" Type="http://schemas.openxmlformats.org/officeDocument/2006/relationships/tags" Target="../tags/tag44.xml"/><Relationship Id="rId5" Type="http://schemas.openxmlformats.org/officeDocument/2006/relationships/image" Target="../media/image23.png"/><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7.xml"/><Relationship Id="rId1" Type="http://schemas.openxmlformats.org/officeDocument/2006/relationships/tags" Target="../tags/tag45.xml"/><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7.xml"/><Relationship Id="rId1" Type="http://schemas.openxmlformats.org/officeDocument/2006/relationships/tags" Target="../tags/tag46.xml"/><Relationship Id="rId5" Type="http://schemas.openxmlformats.org/officeDocument/2006/relationships/image" Target="../media/image24.png"/><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37.xml"/><Relationship Id="rId7" Type="http://schemas.openxmlformats.org/officeDocument/2006/relationships/image" Target="../media/image25.emf"/><Relationship Id="rId2" Type="http://schemas.openxmlformats.org/officeDocument/2006/relationships/tags" Target="../tags/tag47.xml"/><Relationship Id="rId1" Type="http://schemas.openxmlformats.org/officeDocument/2006/relationships/vmlDrawing" Target="../drawings/vmlDrawing7.vml"/><Relationship Id="rId6" Type="http://schemas.openxmlformats.org/officeDocument/2006/relationships/oleObject" Target="../embeddings/oleObject6.bin"/><Relationship Id="rId5" Type="http://schemas.openxmlformats.org/officeDocument/2006/relationships/image" Target="../media/image9.png"/><Relationship Id="rId4"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7.xml"/><Relationship Id="rId1" Type="http://schemas.openxmlformats.org/officeDocument/2006/relationships/tags" Target="../tags/tag48.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7.xml"/><Relationship Id="rId1" Type="http://schemas.openxmlformats.org/officeDocument/2006/relationships/tags" Target="../tags/tag4.xml"/><Relationship Id="rId5" Type="http://schemas.openxmlformats.org/officeDocument/2006/relationships/image" Target="../media/image11.jpe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7.xml"/><Relationship Id="rId1" Type="http://schemas.openxmlformats.org/officeDocument/2006/relationships/tags" Target="../tags/tag49.xml"/><Relationship Id="rId5" Type="http://schemas.openxmlformats.org/officeDocument/2006/relationships/image" Target="../media/image26.png"/><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7.xml"/><Relationship Id="rId1" Type="http://schemas.openxmlformats.org/officeDocument/2006/relationships/tags" Target="../tags/tag50.xml"/><Relationship Id="rId5" Type="http://schemas.openxmlformats.org/officeDocument/2006/relationships/image" Target="../media/image26.png"/><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7.xml"/><Relationship Id="rId1" Type="http://schemas.openxmlformats.org/officeDocument/2006/relationships/tags" Target="../tags/tag51.xml"/><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7.xml"/><Relationship Id="rId1" Type="http://schemas.openxmlformats.org/officeDocument/2006/relationships/tags" Target="../tags/tag52.xml"/><Relationship Id="rId4" Type="http://schemas.openxmlformats.org/officeDocument/2006/relationships/image" Target="../media/image1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7.xml"/><Relationship Id="rId1" Type="http://schemas.openxmlformats.org/officeDocument/2006/relationships/tags" Target="../tags/tag53.xml"/><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7.xml"/><Relationship Id="rId1" Type="http://schemas.openxmlformats.org/officeDocument/2006/relationships/tags" Target="../tags/tag54.xml"/><Relationship Id="rId5" Type="http://schemas.openxmlformats.org/officeDocument/2006/relationships/image" Target="../media/image13.png"/><Relationship Id="rId4" Type="http://schemas.openxmlformats.org/officeDocument/2006/relationships/image" Target="../media/image9.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7.xml"/><Relationship Id="rId1" Type="http://schemas.openxmlformats.org/officeDocument/2006/relationships/tags" Target="../tags/tag55.xml"/><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7.xml"/><Relationship Id="rId1" Type="http://schemas.openxmlformats.org/officeDocument/2006/relationships/tags" Target="../tags/tag56.xml"/><Relationship Id="rId5" Type="http://schemas.openxmlformats.org/officeDocument/2006/relationships/image" Target="../media/image27.png"/><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7.xml"/><Relationship Id="rId1" Type="http://schemas.openxmlformats.org/officeDocument/2006/relationships/tags" Target="../tags/tag57.xml"/><Relationship Id="rId5" Type="http://schemas.openxmlformats.org/officeDocument/2006/relationships/image" Target="../media/image27.png"/><Relationship Id="rId4" Type="http://schemas.openxmlformats.org/officeDocument/2006/relationships/image" Target="../media/image9.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7.xml"/><Relationship Id="rId1" Type="http://schemas.openxmlformats.org/officeDocument/2006/relationships/tags" Target="../tags/tag58.xml"/><Relationship Id="rId5" Type="http://schemas.openxmlformats.org/officeDocument/2006/relationships/image" Target="../media/image28.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7.xml"/><Relationship Id="rId1" Type="http://schemas.openxmlformats.org/officeDocument/2006/relationships/tags" Target="../tags/tag5.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7.xml"/><Relationship Id="rId1" Type="http://schemas.openxmlformats.org/officeDocument/2006/relationships/tags" Target="../tags/tag59.xml"/><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7.xml"/><Relationship Id="rId1" Type="http://schemas.openxmlformats.org/officeDocument/2006/relationships/tags" Target="../tags/tag60.xml"/><Relationship Id="rId5" Type="http://schemas.openxmlformats.org/officeDocument/2006/relationships/image" Target="../media/image29.png"/><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7.xml"/><Relationship Id="rId1" Type="http://schemas.openxmlformats.org/officeDocument/2006/relationships/tags" Target="../tags/tag61.xml"/><Relationship Id="rId5" Type="http://schemas.openxmlformats.org/officeDocument/2006/relationships/image" Target="../media/image29.png"/><Relationship Id="rId4" Type="http://schemas.openxmlformats.org/officeDocument/2006/relationships/image" Target="../media/image9.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7.xml"/><Relationship Id="rId1" Type="http://schemas.openxmlformats.org/officeDocument/2006/relationships/tags" Target="../tags/tag62.xml"/><Relationship Id="rId4" Type="http://schemas.openxmlformats.org/officeDocument/2006/relationships/image" Target="../media/image9.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7.xml"/><Relationship Id="rId1" Type="http://schemas.openxmlformats.org/officeDocument/2006/relationships/tags" Target="../tags/tag63.xml"/><Relationship Id="rId4" Type="http://schemas.openxmlformats.org/officeDocument/2006/relationships/image" Target="../media/image9.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7.xml"/><Relationship Id="rId1" Type="http://schemas.openxmlformats.org/officeDocument/2006/relationships/tags" Target="../tags/tag64.xml"/><Relationship Id="rId4" Type="http://schemas.openxmlformats.org/officeDocument/2006/relationships/image" Target="../media/image13.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37.xml"/><Relationship Id="rId1" Type="http://schemas.openxmlformats.org/officeDocument/2006/relationships/tags" Target="../tags/tag65.xml"/><Relationship Id="rId4" Type="http://schemas.openxmlformats.org/officeDocument/2006/relationships/image" Target="../media/image9.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7.xml"/><Relationship Id="rId1" Type="http://schemas.openxmlformats.org/officeDocument/2006/relationships/tags" Target="../tags/tag66.xml"/><Relationship Id="rId4" Type="http://schemas.openxmlformats.org/officeDocument/2006/relationships/image" Target="../media/image9.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7.xml"/><Relationship Id="rId1" Type="http://schemas.openxmlformats.org/officeDocument/2006/relationships/tags" Target="../tags/tag67.xml"/><Relationship Id="rId4" Type="http://schemas.openxmlformats.org/officeDocument/2006/relationships/image" Target="../media/image13.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7.xml"/><Relationship Id="rId1" Type="http://schemas.openxmlformats.org/officeDocument/2006/relationships/tags" Target="../tags/tag68.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7.xml"/><Relationship Id="rId7" Type="http://schemas.openxmlformats.org/officeDocument/2006/relationships/image" Target="../media/image12.emf"/><Relationship Id="rId2" Type="http://schemas.openxmlformats.org/officeDocument/2006/relationships/tags" Target="../tags/tag6.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7.xml"/><Relationship Id="rId1" Type="http://schemas.openxmlformats.org/officeDocument/2006/relationships/tags" Target="../tags/tag69.xml"/><Relationship Id="rId4" Type="http://schemas.openxmlformats.org/officeDocument/2006/relationships/image" Target="../media/image9.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7.xml"/><Relationship Id="rId1" Type="http://schemas.openxmlformats.org/officeDocument/2006/relationships/tags" Target="../tags/tag70.xml"/><Relationship Id="rId4" Type="http://schemas.openxmlformats.org/officeDocument/2006/relationships/image" Target="../media/image9.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7.xml"/><Relationship Id="rId1" Type="http://schemas.openxmlformats.org/officeDocument/2006/relationships/tags" Target="../tags/tag71.xml"/><Relationship Id="rId5" Type="http://schemas.openxmlformats.org/officeDocument/2006/relationships/image" Target="../media/image30.jpeg"/><Relationship Id="rId4" Type="http://schemas.openxmlformats.org/officeDocument/2006/relationships/image" Target="../media/image9.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7.xml"/><Relationship Id="rId1" Type="http://schemas.openxmlformats.org/officeDocument/2006/relationships/tags" Target="../tags/tag72.xml"/><Relationship Id="rId5" Type="http://schemas.openxmlformats.org/officeDocument/2006/relationships/image" Target="../media/image31.png"/><Relationship Id="rId4" Type="http://schemas.openxmlformats.org/officeDocument/2006/relationships/image" Target="../media/image9.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7.xml"/><Relationship Id="rId1" Type="http://schemas.openxmlformats.org/officeDocument/2006/relationships/tags" Target="../tags/tag73.xml"/><Relationship Id="rId5" Type="http://schemas.openxmlformats.org/officeDocument/2006/relationships/image" Target="../media/image31.png"/><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7.xml"/><Relationship Id="rId1" Type="http://schemas.openxmlformats.org/officeDocument/2006/relationships/tags" Target="../tags/tag74.xml"/><Relationship Id="rId5" Type="http://schemas.openxmlformats.org/officeDocument/2006/relationships/image" Target="../media/image31.png"/><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37.xml"/><Relationship Id="rId7" Type="http://schemas.openxmlformats.org/officeDocument/2006/relationships/image" Target="../media/image32.emf"/><Relationship Id="rId2" Type="http://schemas.openxmlformats.org/officeDocument/2006/relationships/tags" Target="../tags/tag75.xml"/><Relationship Id="rId1" Type="http://schemas.openxmlformats.org/officeDocument/2006/relationships/vmlDrawing" Target="../drawings/vmlDrawing8.vml"/><Relationship Id="rId6" Type="http://schemas.openxmlformats.org/officeDocument/2006/relationships/oleObject" Target="../embeddings/oleObject7.bin"/><Relationship Id="rId5" Type="http://schemas.openxmlformats.org/officeDocument/2006/relationships/image" Target="../media/image9.png"/><Relationship Id="rId4" Type="http://schemas.openxmlformats.org/officeDocument/2006/relationships/notesSlide" Target="../notesSlides/notesSlide74.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37.xml"/><Relationship Id="rId7" Type="http://schemas.openxmlformats.org/officeDocument/2006/relationships/image" Target="../media/image32.emf"/><Relationship Id="rId2" Type="http://schemas.openxmlformats.org/officeDocument/2006/relationships/tags" Target="../tags/tag76.xml"/><Relationship Id="rId1" Type="http://schemas.openxmlformats.org/officeDocument/2006/relationships/vmlDrawing" Target="../drawings/vmlDrawing9.vml"/><Relationship Id="rId6" Type="http://schemas.openxmlformats.org/officeDocument/2006/relationships/oleObject" Target="../embeddings/oleObject8.bin"/><Relationship Id="rId5" Type="http://schemas.openxmlformats.org/officeDocument/2006/relationships/image" Target="../media/image9.png"/><Relationship Id="rId4"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7.xml"/><Relationship Id="rId1" Type="http://schemas.openxmlformats.org/officeDocument/2006/relationships/tags" Target="../tags/tag77.xml"/><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7.xml"/><Relationship Id="rId1" Type="http://schemas.openxmlformats.org/officeDocument/2006/relationships/tags" Target="../tags/tag78.xml"/><Relationship Id="rId5" Type="http://schemas.openxmlformats.org/officeDocument/2006/relationships/image" Target="../media/image33.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7.xml"/><Relationship Id="rId1" Type="http://schemas.openxmlformats.org/officeDocument/2006/relationships/tags" Target="../tags/tag7.xml"/><Relationship Id="rId5" Type="http://schemas.openxmlformats.org/officeDocument/2006/relationships/image" Target="../media/image13.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37.xml"/><Relationship Id="rId1" Type="http://schemas.openxmlformats.org/officeDocument/2006/relationships/tags" Target="../tags/tag79.xml"/><Relationship Id="rId4" Type="http://schemas.openxmlformats.org/officeDocument/2006/relationships/image" Target="../media/image33.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7.xml"/><Relationship Id="rId1" Type="http://schemas.openxmlformats.org/officeDocument/2006/relationships/tags" Target="../tags/tag80.xml"/><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37.xml"/><Relationship Id="rId1" Type="http://schemas.openxmlformats.org/officeDocument/2006/relationships/tags" Target="../tags/tag81.xml"/><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7.xml"/><Relationship Id="rId1" Type="http://schemas.openxmlformats.org/officeDocument/2006/relationships/tags" Target="../tags/tag82.xml"/><Relationship Id="rId5" Type="http://schemas.openxmlformats.org/officeDocument/2006/relationships/image" Target="../media/image34.jpe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7.xml"/><Relationship Id="rId1" Type="http://schemas.openxmlformats.org/officeDocument/2006/relationships/tags" Target="../tags/tag83.xml"/><Relationship Id="rId4" Type="http://schemas.openxmlformats.org/officeDocument/2006/relationships/image" Target="../media/image9.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7.xml"/><Relationship Id="rId1" Type="http://schemas.openxmlformats.org/officeDocument/2006/relationships/tags" Target="../tags/tag84.xml"/><Relationship Id="rId5" Type="http://schemas.openxmlformats.org/officeDocument/2006/relationships/image" Target="../media/image13.png"/><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7.xml"/><Relationship Id="rId1" Type="http://schemas.openxmlformats.org/officeDocument/2006/relationships/tags" Target="../tags/tag85.xml"/><Relationship Id="rId5" Type="http://schemas.openxmlformats.org/officeDocument/2006/relationships/image" Target="../media/image13.png"/><Relationship Id="rId4" Type="http://schemas.openxmlformats.org/officeDocument/2006/relationships/image" Target="../media/image9.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37.xml"/><Relationship Id="rId1" Type="http://schemas.openxmlformats.org/officeDocument/2006/relationships/tags" Target="../tags/tag86.xml"/><Relationship Id="rId4" Type="http://schemas.openxmlformats.org/officeDocument/2006/relationships/image" Target="../media/image9.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37.xml"/><Relationship Id="rId1" Type="http://schemas.openxmlformats.org/officeDocument/2006/relationships/tags" Target="../tags/tag87.xml"/><Relationship Id="rId4" Type="http://schemas.openxmlformats.org/officeDocument/2006/relationships/image" Target="../media/image9.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37.xml"/><Relationship Id="rId1" Type="http://schemas.openxmlformats.org/officeDocument/2006/relationships/tags" Target="../tags/tag88.xml"/><Relationship Id="rId5" Type="http://schemas.openxmlformats.org/officeDocument/2006/relationships/image" Target="../media/image13.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7.xml"/><Relationship Id="rId7" Type="http://schemas.openxmlformats.org/officeDocument/2006/relationships/image" Target="../media/image14.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37.xml"/><Relationship Id="rId1" Type="http://schemas.openxmlformats.org/officeDocument/2006/relationships/tags" Target="../tags/tag89.xml"/><Relationship Id="rId5" Type="http://schemas.openxmlformats.org/officeDocument/2006/relationships/image" Target="../media/image13.png"/><Relationship Id="rId4" Type="http://schemas.openxmlformats.org/officeDocument/2006/relationships/image" Target="../media/image9.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37.xml"/><Relationship Id="rId1" Type="http://schemas.openxmlformats.org/officeDocument/2006/relationships/tags" Target="../tags/tag90.xml"/><Relationship Id="rId5" Type="http://schemas.openxmlformats.org/officeDocument/2006/relationships/image" Target="../media/image13.png"/><Relationship Id="rId4" Type="http://schemas.openxmlformats.org/officeDocument/2006/relationships/image" Target="../media/image9.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37.xml"/><Relationship Id="rId1" Type="http://schemas.openxmlformats.org/officeDocument/2006/relationships/tags" Target="../tags/tag91.xml"/><Relationship Id="rId5" Type="http://schemas.openxmlformats.org/officeDocument/2006/relationships/image" Target="../media/image13.png"/><Relationship Id="rId4" Type="http://schemas.openxmlformats.org/officeDocument/2006/relationships/image" Target="../media/image9.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37.xml"/><Relationship Id="rId1" Type="http://schemas.openxmlformats.org/officeDocument/2006/relationships/tags" Target="../tags/tag92.xml"/><Relationship Id="rId4" Type="http://schemas.openxmlformats.org/officeDocument/2006/relationships/image" Target="../media/image9.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37.xml"/><Relationship Id="rId1" Type="http://schemas.openxmlformats.org/officeDocument/2006/relationships/tags" Target="../tags/tag93.xml"/><Relationship Id="rId4" Type="http://schemas.openxmlformats.org/officeDocument/2006/relationships/image" Target="../media/image9.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37.xml"/><Relationship Id="rId1" Type="http://schemas.openxmlformats.org/officeDocument/2006/relationships/tags" Target="../tags/tag94.xml"/><Relationship Id="rId4" Type="http://schemas.openxmlformats.org/officeDocument/2006/relationships/image" Target="../media/image9.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37.xml"/><Relationship Id="rId1" Type="http://schemas.openxmlformats.org/officeDocument/2006/relationships/tags" Target="../tags/tag95.xml"/><Relationship Id="rId5" Type="http://schemas.openxmlformats.org/officeDocument/2006/relationships/image" Target="../media/image13.png"/><Relationship Id="rId4" Type="http://schemas.openxmlformats.org/officeDocument/2006/relationships/image" Target="../media/image9.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37.xml"/><Relationship Id="rId1" Type="http://schemas.openxmlformats.org/officeDocument/2006/relationships/tags" Target="../tags/tag96.xml"/><Relationship Id="rId4" Type="http://schemas.openxmlformats.org/officeDocument/2006/relationships/image" Target="../media/image9.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37.xml"/><Relationship Id="rId1" Type="http://schemas.openxmlformats.org/officeDocument/2006/relationships/tags" Target="../tags/tag97.xml"/><Relationship Id="rId4" Type="http://schemas.openxmlformats.org/officeDocument/2006/relationships/image" Target="../media/image9.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37.xml"/><Relationship Id="rId1" Type="http://schemas.openxmlformats.org/officeDocument/2006/relationships/tags" Target="../tags/tag9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成组"/>
          <p:cNvGrpSpPr/>
          <p:nvPr/>
        </p:nvGrpSpPr>
        <p:grpSpPr>
          <a:xfrm>
            <a:off x="0" y="0"/>
            <a:ext cx="24612600" cy="13716000"/>
            <a:chOff x="0" y="0"/>
            <a:chExt cx="24384000" cy="13772339"/>
          </a:xfrm>
        </p:grpSpPr>
        <p:pic>
          <p:nvPicPr>
            <p:cNvPr id="62" name="组合 11" descr="组合 11"/>
            <p:cNvPicPr>
              <a:picLocks noChangeAspect="1"/>
            </p:cNvPicPr>
            <p:nvPr/>
          </p:nvPicPr>
          <p:blipFill>
            <a:blip r:embed="rId2"/>
            <a:stretch>
              <a:fillRect/>
            </a:stretch>
          </p:blipFill>
          <p:spPr>
            <a:xfrm>
              <a:off x="-1" y="-1"/>
              <a:ext cx="24384001" cy="13772220"/>
            </a:xfrm>
            <a:prstGeom prst="rect">
              <a:avLst/>
            </a:prstGeom>
            <a:ln w="12700" cap="flat">
              <a:noFill/>
              <a:miter lim="400000"/>
              <a:headEnd/>
              <a:tailEnd/>
            </a:ln>
            <a:effectLst/>
          </p:spPr>
        </p:pic>
        <p:pic>
          <p:nvPicPr>
            <p:cNvPr id="63" name="图像" descr="图像"/>
            <p:cNvPicPr>
              <a:picLocks noChangeAspect="1"/>
            </p:cNvPicPr>
            <p:nvPr/>
          </p:nvPicPr>
          <p:blipFill>
            <a:blip r:embed="rId3"/>
            <a:srcRect r="5724" b="18434"/>
            <a:stretch>
              <a:fillRect/>
            </a:stretch>
          </p:blipFill>
          <p:spPr>
            <a:xfrm>
              <a:off x="14604206" y="7883387"/>
              <a:ext cx="9779632" cy="5888953"/>
            </a:xfrm>
            <a:prstGeom prst="rect">
              <a:avLst/>
            </a:prstGeom>
            <a:ln w="12700" cap="flat">
              <a:noFill/>
              <a:miter lim="400000"/>
              <a:headEnd/>
              <a:tailEnd/>
            </a:ln>
            <a:effectLst/>
          </p:spPr>
        </p:pic>
      </p:grpSp>
      <p:sp>
        <p:nvSpPr>
          <p:cNvPr id="65" name="需替换标题"/>
          <p:cNvSpPr txBox="1">
            <a:spLocks noGrp="1"/>
          </p:cNvSpPr>
          <p:nvPr>
            <p:ph type="title"/>
          </p:nvPr>
        </p:nvSpPr>
        <p:spPr>
          <a:xfrm>
            <a:off x="-52503" y="4300747"/>
            <a:ext cx="24221580" cy="2799837"/>
          </a:xfrm>
          <a:prstGeom prst="rect">
            <a:avLst/>
          </a:prstGeom>
        </p:spPr>
        <p:txBody>
          <a:bodyPr anchor="ctr">
            <a:normAutofit/>
          </a:bodyPr>
          <a:lstStyle>
            <a:lvl1pPr algn="ctr">
              <a:defRPr sz="10000" b="1" spc="-200">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stStyle>
          <a:p>
            <a:r>
              <a:rPr lang="zh-CN" altLang="en-US" dirty="0" smtClean="0">
                <a:solidFill>
                  <a:schemeClr val="bg1"/>
                </a:solidFill>
                <a:latin typeface="思源宋体 CN Heavy" panose="02020900000000000000" charset="-122"/>
                <a:ea typeface="思源宋体 CN Heavy" panose="02020900000000000000" charset="-122"/>
                <a:cs typeface="思源宋体 CN Heavy" panose="02020900000000000000" charset="-122"/>
              </a:rPr>
              <a:t>第</a:t>
            </a:r>
            <a:r>
              <a:rPr lang="en-US" altLang="zh-CN" dirty="0" smtClean="0">
                <a:solidFill>
                  <a:schemeClr val="bg1"/>
                </a:solidFill>
                <a:latin typeface="思源宋体 CN Heavy" panose="02020900000000000000" charset="-122"/>
                <a:ea typeface="思源宋体 CN Heavy" panose="02020900000000000000" charset="-122"/>
                <a:cs typeface="思源宋体 CN Heavy" panose="02020900000000000000" charset="-122"/>
              </a:rPr>
              <a:t>6</a:t>
            </a:r>
            <a:r>
              <a:rPr lang="zh-CN" altLang="en-US" dirty="0" smtClean="0">
                <a:solidFill>
                  <a:schemeClr val="bg1"/>
                </a:solidFill>
                <a:latin typeface="思源宋体 CN Heavy" panose="02020900000000000000" charset="-122"/>
                <a:ea typeface="思源宋体 CN Heavy" panose="02020900000000000000" charset="-122"/>
                <a:cs typeface="思源宋体 CN Heavy" panose="02020900000000000000" charset="-122"/>
              </a:rPr>
              <a:t>章 高级数据结构</a:t>
            </a:r>
            <a:endParaRPr dirty="0" smtClean="0">
              <a:solidFill>
                <a:schemeClr val="bg1"/>
              </a:solidFill>
              <a:latin typeface="思源宋体 CN Heavy" panose="02020900000000000000" charset="-122"/>
              <a:ea typeface="思源宋体 CN Heavy" panose="02020900000000000000" charset="-122"/>
              <a:cs typeface="思源宋体 CN Heavy" panose="02020900000000000000" charset="-122"/>
            </a:endParaRPr>
          </a:p>
        </p:txBody>
      </p:sp>
      <p:grpSp>
        <p:nvGrpSpPr>
          <p:cNvPr id="68" name="成组"/>
          <p:cNvGrpSpPr/>
          <p:nvPr/>
        </p:nvGrpSpPr>
        <p:grpSpPr>
          <a:xfrm>
            <a:off x="445925" y="216430"/>
            <a:ext cx="4612635" cy="1283024"/>
            <a:chOff x="-1" y="0"/>
            <a:chExt cx="4184045" cy="1163810"/>
          </a:xfrm>
        </p:grpSpPr>
        <p:pic>
          <p:nvPicPr>
            <p:cNvPr id="66" name="lanqiao-header-logo.9b2adbf.png" descr="lanqiao-header-logo.9b2adbf.png"/>
            <p:cNvPicPr>
              <a:picLocks noChangeAspect="1"/>
            </p:cNvPicPr>
            <p:nvPr/>
          </p:nvPicPr>
          <p:blipFill>
            <a:blip r:embed="rId4"/>
            <a:srcRect/>
            <a:stretch>
              <a:fillRect/>
            </a:stretch>
          </p:blipFill>
          <p:spPr>
            <a:xfrm>
              <a:off x="123741" y="0"/>
              <a:ext cx="3767206" cy="612171"/>
            </a:xfrm>
            <a:prstGeom prst="rect">
              <a:avLst/>
            </a:prstGeom>
            <a:ln w="12700" cap="flat">
              <a:noFill/>
              <a:miter lim="400000"/>
              <a:headEnd/>
              <a:tailEnd/>
            </a:ln>
            <a:effectLst/>
          </p:spPr>
        </p:pic>
        <p:sp>
          <p:nvSpPr>
            <p:cNvPr id="67" name="连接高校和企业·助力职业教育升级"/>
            <p:cNvSpPr txBox="1"/>
            <p:nvPr/>
          </p:nvSpPr>
          <p:spPr>
            <a:xfrm>
              <a:off x="-1" y="884231"/>
              <a:ext cx="4184045" cy="279579"/>
            </a:xfrm>
            <a:prstGeom prst="rect">
              <a:avLst/>
            </a:prstGeom>
            <a:noFill/>
            <a:ln w="12700" cap="flat">
              <a:noFill/>
              <a:miter lim="400000"/>
            </a:ln>
            <a:effectLst/>
          </p:spPr>
          <p:txBody>
            <a:bodyPr wrap="square" lIns="56003" tIns="56003" rIns="56003" bIns="56003" numCol="1" anchor="ctr">
              <a:noAutofit/>
            </a:bodyPr>
            <a:lstStyle/>
            <a:p>
              <a:pPr defTabSz="863694">
                <a:defRPr sz="1800">
                  <a:solidFill>
                    <a:srgbClr val="FFFFFF"/>
                  </a:solidFill>
                  <a:latin typeface="Noto Sans SC Light"/>
                  <a:ea typeface="Noto Sans SC Light"/>
                  <a:cs typeface="Noto Sans SC Light"/>
                  <a:sym typeface="Noto Sans SC Light"/>
                </a:defRPr>
              </a:pPr>
              <a:r>
                <a:rPr sz="2205" dirty="0" err="1"/>
                <a:t>连接高校和企业·助力职业教育升级</a:t>
              </a:r>
              <a:endParaRPr sz="2205" dirty="0"/>
            </a:p>
          </p:txBody>
        </p:sp>
      </p:grpSp>
      <p:sp>
        <p:nvSpPr>
          <p:cNvPr id="2" name="需替换标题"/>
          <p:cNvSpPr txBox="1">
            <a:spLocks noGrp="1"/>
          </p:cNvSpPr>
          <p:nvPr/>
        </p:nvSpPr>
        <p:spPr>
          <a:xfrm>
            <a:off x="-245504" y="6966496"/>
            <a:ext cx="24221580" cy="4980665"/>
          </a:xfrm>
          <a:prstGeom prst="rect">
            <a:avLst/>
          </a:prstGeom>
          <a:ln w="12700">
            <a:miter lim="400000"/>
          </a:ln>
        </p:spPr>
        <p:txBody>
          <a:bodyPr lIns="56003" tIns="56003" rIns="56003" bIns="56003" anchor="ctr">
            <a:noAutofit/>
          </a:bodyPr>
          <a:lstStyle>
            <a:lvl1pPr algn="ctr">
              <a:defRPr sz="10000" b="1" spc="-200">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stStyle>
          <a:p>
            <a:pPr>
              <a:lnSpc>
                <a:spcPct val="70000"/>
              </a:lnSpc>
              <a:spcBef>
                <a:spcPct val="50000"/>
              </a:spcBef>
            </a:pPr>
            <a:r>
              <a:rPr lang="zh-CN" altLang="en-US" sz="4800" dirty="0">
                <a:solidFill>
                  <a:srgbClr val="FFFFFF"/>
                </a:solidFill>
                <a:latin typeface="Times New Roman" panose="02020603050405020304" pitchFamily="18" charset="0"/>
                <a:sym typeface="+mn-lt"/>
              </a:rPr>
              <a:t>罗勇军 </a:t>
            </a:r>
            <a:endParaRPr lang="en-US" altLang="zh-CN" sz="4800" dirty="0">
              <a:solidFill>
                <a:srgbClr val="FFFFFF"/>
              </a:solidFill>
              <a:latin typeface="Times New Roman" panose="02020603050405020304" pitchFamily="18" charset="0"/>
              <a:sym typeface="+mn-lt"/>
            </a:endParaRPr>
          </a:p>
          <a:p>
            <a:pPr>
              <a:lnSpc>
                <a:spcPct val="70000"/>
              </a:lnSpc>
              <a:spcBef>
                <a:spcPct val="50000"/>
              </a:spcBef>
            </a:pPr>
            <a:r>
              <a:rPr lang="en-US" altLang="zh-CN" sz="4800" dirty="0">
                <a:solidFill>
                  <a:srgbClr val="FFFFFF"/>
                </a:solidFill>
                <a:latin typeface="Times New Roman" panose="02020603050405020304" pitchFamily="18" charset="0"/>
                <a:sym typeface="+mn-lt"/>
              </a:rPr>
              <a:t>QQ</a:t>
            </a:r>
            <a:r>
              <a:rPr lang="zh-CN" altLang="en-US" sz="4800" dirty="0">
                <a:solidFill>
                  <a:srgbClr val="FFFFFF"/>
                </a:solidFill>
                <a:latin typeface="Times New Roman" panose="02020603050405020304" pitchFamily="18" charset="0"/>
                <a:sym typeface="+mn-lt"/>
              </a:rPr>
              <a:t>：</a:t>
            </a:r>
            <a:r>
              <a:rPr lang="en-US" altLang="zh-CN" sz="4800" dirty="0">
                <a:solidFill>
                  <a:srgbClr val="FFFFFF"/>
                </a:solidFill>
                <a:latin typeface="Times New Roman" panose="02020603050405020304" pitchFamily="18" charset="0"/>
                <a:sym typeface="+mn-lt"/>
              </a:rPr>
              <a:t>15512356         </a:t>
            </a:r>
            <a:r>
              <a:rPr lang="zh-CN" altLang="en-US" sz="4800" dirty="0">
                <a:solidFill>
                  <a:srgbClr val="FFFFFF"/>
                </a:solidFill>
                <a:latin typeface="Times New Roman" panose="02020603050405020304" pitchFamily="18" charset="0"/>
                <a:sym typeface="+mn-lt"/>
              </a:rPr>
              <a:t>微信：</a:t>
            </a:r>
            <a:r>
              <a:rPr lang="en-US" altLang="zh-CN" sz="4800" dirty="0">
                <a:solidFill>
                  <a:srgbClr val="FFFFFF"/>
                </a:solidFill>
                <a:latin typeface="Times New Roman" panose="02020603050405020304" pitchFamily="18" charset="0"/>
                <a:sym typeface="+mn-lt"/>
              </a:rPr>
              <a:t>13916333036</a:t>
            </a:r>
          </a:p>
          <a:p>
            <a:pPr>
              <a:lnSpc>
                <a:spcPct val="70000"/>
              </a:lnSpc>
              <a:spcBef>
                <a:spcPct val="50000"/>
              </a:spcBef>
            </a:pPr>
            <a:endParaRPr lang="en-US" altLang="zh-CN" sz="4800" dirty="0">
              <a:solidFill>
                <a:srgbClr val="FFFFFF"/>
              </a:solidFill>
              <a:latin typeface="Times New Roman" panose="02020603050405020304" pitchFamily="18" charset="0"/>
              <a:sym typeface="+mn-lt"/>
            </a:endParaRPr>
          </a:p>
          <a:p>
            <a:r>
              <a:rPr lang="zh-CN" altLang="en-US" sz="4000" dirty="0">
                <a:solidFill>
                  <a:srgbClr val="FFFFFF"/>
                </a:solidFill>
                <a:latin typeface="Times New Roman" panose="02020603050405020304" pitchFamily="18" charset="0"/>
                <a:sym typeface="+mn-lt"/>
              </a:rPr>
              <a:t>本书有</a:t>
            </a:r>
            <a:r>
              <a:rPr lang="en-US" altLang="zh-CN" sz="4000" dirty="0">
                <a:solidFill>
                  <a:srgbClr val="FFFFFF"/>
                </a:solidFill>
                <a:latin typeface="Times New Roman" panose="02020603050405020304" pitchFamily="18" charset="0"/>
                <a:sym typeface="+mn-lt"/>
              </a:rPr>
              <a:t>C++</a:t>
            </a:r>
            <a:r>
              <a:rPr lang="zh-CN" altLang="en-US" sz="4000" dirty="0">
                <a:solidFill>
                  <a:srgbClr val="FFFFFF"/>
                </a:solidFill>
                <a:latin typeface="Times New Roman" panose="02020603050405020304" pitchFamily="18" charset="0"/>
                <a:sym typeface="+mn-lt"/>
              </a:rPr>
              <a:t>、</a:t>
            </a:r>
            <a:r>
              <a:rPr lang="en-US" altLang="zh-CN" sz="4000" dirty="0">
                <a:solidFill>
                  <a:srgbClr val="FFFFFF"/>
                </a:solidFill>
                <a:latin typeface="Times New Roman" panose="02020603050405020304" pitchFamily="18" charset="0"/>
                <a:sym typeface="+mn-lt"/>
              </a:rPr>
              <a:t>Python</a:t>
            </a:r>
            <a:r>
              <a:rPr lang="zh-CN" altLang="en-US" sz="4000" dirty="0">
                <a:solidFill>
                  <a:srgbClr val="FFFFFF"/>
                </a:solidFill>
                <a:latin typeface="Times New Roman" panose="02020603050405020304" pitchFamily="18" charset="0"/>
                <a:sym typeface="+mn-lt"/>
              </a:rPr>
              <a:t>两个版本课件，这是</a:t>
            </a:r>
            <a:r>
              <a:rPr lang="en-US" altLang="zh-CN" sz="4000" dirty="0">
                <a:solidFill>
                  <a:srgbClr val="FFFFFF"/>
                </a:solidFill>
                <a:latin typeface="Times New Roman" panose="02020603050405020304" pitchFamily="18" charset="0"/>
                <a:sym typeface="+mn-lt"/>
              </a:rPr>
              <a:t>C++</a:t>
            </a:r>
            <a:r>
              <a:rPr lang="zh-CN" altLang="en-US" sz="4000" dirty="0">
                <a:solidFill>
                  <a:srgbClr val="FFFFFF"/>
                </a:solidFill>
                <a:latin typeface="Times New Roman" panose="02020603050405020304" pitchFamily="18" charset="0"/>
                <a:sym typeface="+mn-lt"/>
              </a:rPr>
              <a:t>版</a:t>
            </a:r>
            <a:endParaRPr lang="en-US" altLang="zh-CN" sz="4000" dirty="0">
              <a:solidFill>
                <a:srgbClr val="FFFFFF"/>
              </a:solidFill>
              <a:latin typeface="Times New Roman" panose="02020603050405020304" pitchFamily="18" charset="0"/>
              <a:sym typeface="+mn-lt"/>
            </a:endParaRPr>
          </a:p>
          <a:p>
            <a:endParaRPr lang="en-US" altLang="zh-CN" sz="4000" dirty="0">
              <a:solidFill>
                <a:srgbClr val="FFFFFF"/>
              </a:solidFill>
              <a:latin typeface="Times New Roman" panose="02020603050405020304" pitchFamily="18" charset="0"/>
              <a:sym typeface="+mn-lt"/>
            </a:endParaRPr>
          </a:p>
          <a:p>
            <a:r>
              <a:rPr lang="zh-CN" altLang="en-US" sz="4000" dirty="0">
                <a:solidFill>
                  <a:srgbClr val="FFFFFF"/>
                </a:solidFill>
                <a:latin typeface="Times New Roman" panose="02020603050405020304" pitchFamily="18" charset="0"/>
                <a:sym typeface="+mn-lt"/>
              </a:rPr>
              <a:t>蓝桥云课  </a:t>
            </a:r>
            <a:r>
              <a:rPr lang="en-US" altLang="zh-CN" sz="4000" dirty="0">
                <a:solidFill>
                  <a:srgbClr val="FFFFFF"/>
                </a:solidFill>
                <a:latin typeface="Times New Roman" panose="02020603050405020304" pitchFamily="18" charset="0"/>
                <a:sym typeface="+mn-lt"/>
              </a:rPr>
              <a:t>https://www.lanqiao.cn/courses/13228</a:t>
            </a:r>
            <a:r>
              <a:rPr lang="zh-CN" altLang="en-US" sz="4000" dirty="0">
                <a:solidFill>
                  <a:srgbClr val="FFFFFF"/>
                </a:solidFill>
                <a:latin typeface="Times New Roman" panose="02020603050405020304" pitchFamily="18" charset="0"/>
                <a:sym typeface="+mn-lt"/>
              </a:rPr>
              <a:t> </a:t>
            </a:r>
            <a:endParaRPr lang="zh-CN" altLang="en-US" sz="3600" u="sng" dirty="0">
              <a:solidFill>
                <a:srgbClr val="FFFFFF"/>
              </a:solidFill>
              <a:latin typeface="Times New Roman" panose="02020603050405020304" pitchFamily="18" charset="0"/>
              <a:sym typeface="+mn-lt"/>
            </a:endParaRPr>
          </a:p>
        </p:txBody>
      </p:sp>
      <p:pic>
        <p:nvPicPr>
          <p:cNvPr id="10" name="图片 9"/>
          <p:cNvPicPr>
            <a:picLocks noChangeAspect="1"/>
          </p:cNvPicPr>
          <p:nvPr/>
        </p:nvPicPr>
        <p:blipFill>
          <a:blip r:embed="rId5"/>
          <a:stretch>
            <a:fillRect/>
          </a:stretch>
        </p:blipFill>
        <p:spPr>
          <a:xfrm>
            <a:off x="18069887" y="2384096"/>
            <a:ext cx="6228564" cy="8068684"/>
          </a:xfrm>
          <a:prstGeom prst="rect">
            <a:avLst/>
          </a:prstGeom>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5"/>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并查集的合并</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950954" y="3600174"/>
            <a:ext cx="21909046" cy="3383234"/>
          </a:xfrm>
          <a:prstGeom prst="rect">
            <a:avLst/>
          </a:prstGeom>
          <a:noFill/>
        </p:spPr>
        <p:txBody>
          <a:bodyPr wrap="square" rtlCol="0">
            <a:spAutoFit/>
          </a:bodyPr>
          <a:lstStyle/>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加入第二个朋友关系</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查找结点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的集，是</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，递归查找元素</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的集是</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把元素</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的集</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合并到结点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的集</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。此时，结点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都属于一个集。</a:t>
            </a:r>
          </a:p>
        </p:txBody>
      </p:sp>
      <p:graphicFrame>
        <p:nvGraphicFramePr>
          <p:cNvPr id="9" name="对象 5"/>
          <p:cNvGraphicFramePr>
            <a:graphicFrameLocks noChangeAspect="1"/>
          </p:cNvGraphicFramePr>
          <p:nvPr>
            <p:extLst/>
          </p:nvPr>
        </p:nvGraphicFramePr>
        <p:xfrm>
          <a:off x="2744927" y="7657548"/>
          <a:ext cx="19864364" cy="5422348"/>
        </p:xfrm>
        <a:graphic>
          <a:graphicData uri="http://schemas.openxmlformats.org/presentationml/2006/ole">
            <mc:AlternateContent xmlns:mc="http://schemas.openxmlformats.org/markup-compatibility/2006">
              <mc:Choice xmlns:v="urn:schemas-microsoft-com:vml" Requires="v">
                <p:oleObj spid="_x0000_s7188" r:id="rId6" imgW="4326120" imgH="1135800" progId="Visio.Drawing.11">
                  <p:embed/>
                </p:oleObj>
              </mc:Choice>
              <mc:Fallback>
                <p:oleObj r:id="rId6" imgW="4326120" imgH="1135800" progId="Visio.Drawing.11">
                  <p:embed/>
                  <p:pic>
                    <p:nvPicPr>
                      <p:cNvPr id="9"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4927" y="7657548"/>
                        <a:ext cx="19864364" cy="5422348"/>
                      </a:xfrm>
                      <a:prstGeom prst="rect">
                        <a:avLst/>
                      </a:prstGeom>
                      <a:noFill/>
                      <a:ln>
                        <a:noFill/>
                      </a:ln>
                      <a:extLst/>
                    </p:spPr>
                  </p:pic>
                </p:oleObj>
              </mc:Fallback>
            </mc:AlternateContent>
          </a:graphicData>
        </a:graphic>
      </p:graphicFrame>
    </p:spTree>
    <p:custDataLst>
      <p:tags r:id="rId2"/>
    </p:custDataLst>
    <p:extLst>
      <p:ext uri="{BB962C8B-B14F-4D97-AF65-F5344CB8AC3E}">
        <p14:creationId xmlns:p14="http://schemas.microsoft.com/office/powerpoint/2010/main" val="144040176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文本框 8" descr="7b0a202020202262756c6c6574223a20227b5c2263617465676f727949645c223a31303030352c5c2274656d706c61746549645c223a32303233313332387d220a7d0a"/>
          <p:cNvSpPr txBox="1"/>
          <p:nvPr/>
        </p:nvSpPr>
        <p:spPr>
          <a:xfrm>
            <a:off x="507489" y="2657338"/>
            <a:ext cx="22531415" cy="1024365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buNone/>
            </a:pPr>
            <a:r>
              <a:rPr lang="zh-CN" altLang="en-US" sz="4400" dirty="0" smtClean="0"/>
              <a:t>定义</a:t>
            </a:r>
            <a:r>
              <a:rPr lang="en-US" altLang="zh-CN" sz="4400" dirty="0"/>
              <a:t>Left[]</a:t>
            </a:r>
            <a:r>
              <a:rPr lang="zh-CN" altLang="en-US" sz="4400" dirty="0"/>
              <a:t>时只考虑了</a:t>
            </a:r>
            <a:r>
              <a:rPr lang="en-US" altLang="zh-CN" sz="4400" dirty="0"/>
              <a:t>a[</a:t>
            </a:r>
            <a:r>
              <a:rPr lang="en-US" altLang="zh-CN" sz="4400" dirty="0" err="1"/>
              <a:t>i</a:t>
            </a:r>
            <a:r>
              <a:rPr lang="en-US" altLang="zh-CN" sz="4400" dirty="0"/>
              <a:t>]</a:t>
            </a:r>
            <a:r>
              <a:rPr lang="zh-CN" altLang="en-US" sz="4400" dirty="0"/>
              <a:t>左边的数，没有考虑</a:t>
            </a:r>
            <a:r>
              <a:rPr lang="en-US" altLang="zh-CN" sz="4400" dirty="0"/>
              <a:t>a[</a:t>
            </a:r>
            <a:r>
              <a:rPr lang="en-US" altLang="zh-CN" sz="4400" dirty="0" err="1"/>
              <a:t>i</a:t>
            </a:r>
            <a:r>
              <a:rPr lang="en-US" altLang="zh-CN" sz="4400" dirty="0"/>
              <a:t>]</a:t>
            </a:r>
            <a:r>
              <a:rPr lang="zh-CN" altLang="en-US" sz="4400" dirty="0"/>
              <a:t>右边的数。这并不会遗漏，因为</a:t>
            </a:r>
            <a:r>
              <a:rPr lang="en-US" altLang="zh-CN" sz="4400" dirty="0"/>
              <a:t>a[</a:t>
            </a:r>
            <a:r>
              <a:rPr lang="en-US" altLang="zh-CN" sz="4400" dirty="0" err="1"/>
              <a:t>i</a:t>
            </a:r>
            <a:r>
              <a:rPr lang="en-US" altLang="zh-CN" sz="4400" dirty="0"/>
              <a:t>]</a:t>
            </a:r>
            <a:r>
              <a:rPr lang="zh-CN" altLang="en-US" sz="4400" dirty="0"/>
              <a:t>和它左边的</a:t>
            </a:r>
            <a:r>
              <a:rPr lang="en-US" altLang="zh-CN" sz="4400" dirty="0"/>
              <a:t>a[j]</a:t>
            </a:r>
            <a:r>
              <a:rPr lang="zh-CN" altLang="en-US" sz="4400" dirty="0"/>
              <a:t>是成对的，对于</a:t>
            </a:r>
            <a:r>
              <a:rPr lang="en-US" altLang="zh-CN" sz="4400" dirty="0"/>
              <a:t>a[j]</a:t>
            </a:r>
            <a:r>
              <a:rPr lang="zh-CN" altLang="en-US" sz="4400" dirty="0"/>
              <a:t>来说，</a:t>
            </a:r>
            <a:r>
              <a:rPr lang="en-US" altLang="zh-CN" sz="4400" dirty="0"/>
              <a:t>a[</a:t>
            </a:r>
            <a:r>
              <a:rPr lang="en-US" altLang="zh-CN" sz="4400" dirty="0" err="1"/>
              <a:t>i</a:t>
            </a:r>
            <a:r>
              <a:rPr lang="en-US" altLang="zh-CN" sz="4400" dirty="0"/>
              <a:t>]</a:t>
            </a:r>
            <a:r>
              <a:rPr lang="zh-CN" altLang="en-US" sz="4400" dirty="0"/>
              <a:t>就是右边的数。</a:t>
            </a:r>
          </a:p>
          <a:p>
            <a:pPr marL="0" indent="0">
              <a:buNone/>
            </a:pPr>
            <a:r>
              <a:rPr lang="zh-CN" altLang="en-US" sz="4400" dirty="0"/>
              <a:t>如何快速计算</a:t>
            </a:r>
            <a:r>
              <a:rPr lang="en-US" altLang="zh-CN" sz="4400" dirty="0"/>
              <a:t>Left[]</a:t>
            </a:r>
            <a:r>
              <a:rPr lang="zh-CN" altLang="en-US" sz="4400" dirty="0"/>
              <a:t>？这里利用一个哈希技巧，定义数组</a:t>
            </a:r>
            <a:r>
              <a:rPr lang="en-US" altLang="zh-CN" sz="4400" dirty="0" err="1"/>
              <a:t>pos</a:t>
            </a:r>
            <a:r>
              <a:rPr lang="en-US" altLang="zh-CN" sz="4400" dirty="0"/>
              <a:t>[]</a:t>
            </a:r>
            <a:r>
              <a:rPr lang="zh-CN" altLang="en-US" sz="4400" dirty="0"/>
              <a:t>，从左到右遍历</a:t>
            </a:r>
            <a:r>
              <a:rPr lang="en-US" altLang="zh-CN" sz="4400" dirty="0"/>
              <a:t>a[]</a:t>
            </a:r>
            <a:r>
              <a:rPr lang="zh-CN" altLang="en-US" sz="4400" dirty="0"/>
              <a:t>时，用</a:t>
            </a:r>
            <a:r>
              <a:rPr lang="en-US" altLang="zh-CN" sz="4400" dirty="0" err="1"/>
              <a:t>pos</a:t>
            </a:r>
            <a:r>
              <a:rPr lang="en-US" altLang="zh-CN" sz="4400" dirty="0"/>
              <a:t>[k]</a:t>
            </a:r>
            <a:r>
              <a:rPr lang="zh-CN" altLang="en-US" sz="4400" dirty="0"/>
              <a:t>记录数字</a:t>
            </a:r>
            <a:r>
              <a:rPr lang="en-US" altLang="zh-CN" sz="4400" dirty="0"/>
              <a:t>k</a:t>
            </a:r>
            <a:r>
              <a:rPr lang="zh-CN" altLang="en-US" sz="4400" dirty="0"/>
              <a:t>上一次出现的位置，那么</a:t>
            </a:r>
            <a:r>
              <a:rPr lang="en-US" altLang="zh-CN" sz="4400" dirty="0"/>
              <a:t>Left[</a:t>
            </a:r>
            <a:r>
              <a:rPr lang="en-US" altLang="zh-CN" sz="4400" dirty="0" err="1"/>
              <a:t>i</a:t>
            </a:r>
            <a:r>
              <a:rPr lang="en-US" altLang="zh-CN" sz="4400" dirty="0"/>
              <a:t>] = </a:t>
            </a:r>
            <a:r>
              <a:rPr lang="en-US" altLang="zh-CN" sz="4400" dirty="0" err="1"/>
              <a:t>pos</a:t>
            </a:r>
            <a:r>
              <a:rPr lang="en-US" altLang="zh-CN" sz="4400" dirty="0"/>
              <a:t>[</a:t>
            </a:r>
            <a:r>
              <a:rPr lang="en-US" altLang="zh-CN" sz="4400" dirty="0" err="1"/>
              <a:t>ai⨁x</a:t>
            </a:r>
            <a:r>
              <a:rPr lang="en-US" altLang="zh-CN" sz="4400" dirty="0"/>
              <a:t>]</a:t>
            </a:r>
            <a:r>
              <a:rPr lang="zh-CN" altLang="en-US" sz="4400" dirty="0"/>
              <a:t>。</a:t>
            </a:r>
          </a:p>
          <a:p>
            <a:pPr marL="0" indent="0">
              <a:buNone/>
            </a:pPr>
            <a:r>
              <a:rPr lang="zh-CN" altLang="en-US" sz="4400" dirty="0"/>
              <a:t>建模为查询区间最值问题后，用线段树编码。每次查询的复杂度为</a:t>
            </a:r>
            <a:r>
              <a:rPr lang="en-US" altLang="zh-CN" sz="4400" dirty="0"/>
              <a:t>O(</a:t>
            </a:r>
            <a:r>
              <a:rPr lang="en-US" altLang="zh-CN" sz="4400" dirty="0" err="1"/>
              <a:t>logn</a:t>
            </a:r>
            <a:r>
              <a:rPr lang="en-US" altLang="zh-CN" sz="4400" dirty="0"/>
              <a:t>)</a:t>
            </a:r>
            <a:r>
              <a:rPr lang="zh-CN" altLang="en-US" sz="4400" dirty="0"/>
              <a:t>，</a:t>
            </a:r>
            <a:r>
              <a:rPr lang="en-US" altLang="zh-CN" sz="4400" dirty="0"/>
              <a:t>m</a:t>
            </a:r>
            <a:r>
              <a:rPr lang="zh-CN" altLang="en-US" sz="4400" dirty="0"/>
              <a:t>次查询的总复杂度为</a:t>
            </a:r>
            <a:r>
              <a:rPr lang="en-US" altLang="zh-CN" sz="4400" dirty="0"/>
              <a:t>O(</a:t>
            </a:r>
            <a:r>
              <a:rPr lang="en-US" altLang="zh-CN" sz="4400" dirty="0" err="1"/>
              <a:t>mlogn</a:t>
            </a:r>
            <a:r>
              <a:rPr lang="en-US" altLang="zh-CN" sz="4400" dirty="0"/>
              <a:t>)</a:t>
            </a:r>
            <a:r>
              <a:rPr lang="zh-CN" altLang="en-US" sz="4400" dirty="0"/>
              <a:t>，能通过</a:t>
            </a:r>
            <a:r>
              <a:rPr lang="en-US" altLang="zh-CN" sz="4400" dirty="0"/>
              <a:t>100%</a:t>
            </a:r>
            <a:r>
              <a:rPr lang="zh-CN" altLang="en-US" sz="4400" dirty="0"/>
              <a:t>的测试。</a:t>
            </a:r>
            <a:endParaRPr lang="en-US" sz="4400" dirty="0"/>
          </a:p>
        </p:txBody>
      </p:sp>
      <p:sp>
        <p:nvSpPr>
          <p:cNvPr id="10" name="文本框 9"/>
          <p:cNvSpPr txBox="1"/>
          <p:nvPr/>
        </p:nvSpPr>
        <p:spPr>
          <a:xfrm>
            <a:off x="805146" y="924242"/>
            <a:ext cx="15319847" cy="954355"/>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a:t>
            </a:r>
            <a:r>
              <a:rPr lang="en-US" altLang="zh-CN" sz="5600" b="1" spc="600" dirty="0" smtClean="0">
                <a:solidFill>
                  <a:schemeClr val="bg1"/>
                </a:solidFill>
                <a:latin typeface="思源宋体 CN Heavy" panose="02020900000000000000" charset="-122"/>
                <a:ea typeface="思源宋体 CN Heavy" panose="02020900000000000000" charset="-122"/>
              </a:rPr>
              <a:t>3</a:t>
            </a:r>
            <a:r>
              <a:rPr lang="zh-CN" altLang="en-US" sz="5600" b="1" spc="600" dirty="0" smtClean="0">
                <a:solidFill>
                  <a:schemeClr val="bg1"/>
                </a:solidFill>
                <a:latin typeface="思源宋体 CN Heavy" panose="02020900000000000000" charset="-122"/>
                <a:ea typeface="思源宋体 CN Heavy" panose="02020900000000000000" charset="-122"/>
              </a:rPr>
              <a:t>）线段树 </a:t>
            </a:r>
            <a:r>
              <a:rPr lang="en-US" altLang="zh-CN" sz="5600" b="1" spc="600" dirty="0" smtClean="0">
                <a:solidFill>
                  <a:schemeClr val="bg1"/>
                </a:solidFill>
                <a:latin typeface="思源宋体 CN Heavy" panose="02020900000000000000" charset="-122"/>
                <a:ea typeface="思源宋体 CN Heavy" panose="02020900000000000000" charset="-122"/>
              </a:rPr>
              <a:t>100%</a:t>
            </a:r>
            <a:endParaRPr lang="zh-CN" altLang="en-US" sz="4000" b="1" spc="600" dirty="0">
              <a:solidFill>
                <a:schemeClr val="bg1"/>
              </a:solidFill>
              <a:latin typeface="思源宋体 CN Heavy" panose="02020900000000000000" charset="-122"/>
              <a:ea typeface="思源宋体 CN Heavy" panose="02020900000000000000" charset="-122"/>
            </a:endParaRPr>
          </a:p>
        </p:txBody>
      </p:sp>
    </p:spTree>
    <p:custDataLst>
      <p:tags r:id="rId1"/>
    </p:custDataLst>
    <p:extLst>
      <p:ext uri="{BB962C8B-B14F-4D97-AF65-F5344CB8AC3E}">
        <p14:creationId xmlns:p14="http://schemas.microsoft.com/office/powerpoint/2010/main" val="332420761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sp>
        <p:nvSpPr>
          <p:cNvPr id="10" name="文本框 9"/>
          <p:cNvSpPr txBox="1"/>
          <p:nvPr/>
        </p:nvSpPr>
        <p:spPr>
          <a:xfrm>
            <a:off x="805146" y="924242"/>
            <a:ext cx="15319847" cy="954355"/>
          </a:xfrm>
          <a:prstGeom prst="rect">
            <a:avLst/>
          </a:prstGeom>
          <a:noFill/>
        </p:spPr>
        <p:txBody>
          <a:bodyPr wrap="square">
            <a:spAutoFit/>
          </a:bodyPr>
          <a:lstStyle/>
          <a:p>
            <a:pPr algn="l"/>
            <a:r>
              <a:rPr lang="zh-CN" altLang="en-US" sz="5600" b="1" spc="600" dirty="0" smtClean="0">
                <a:solidFill>
                  <a:schemeClr val="tx1"/>
                </a:solidFill>
                <a:latin typeface="思源宋体 CN Heavy" panose="02020900000000000000" charset="-122"/>
                <a:ea typeface="思源宋体 CN Heavy" panose="02020900000000000000" charset="-122"/>
              </a:rPr>
              <a:t>（</a:t>
            </a:r>
            <a:r>
              <a:rPr lang="en-US" altLang="zh-CN" sz="5600" b="1" spc="600" dirty="0" smtClean="0">
                <a:solidFill>
                  <a:schemeClr val="tx1"/>
                </a:solidFill>
                <a:latin typeface="思源宋体 CN Heavy" panose="02020900000000000000" charset="-122"/>
                <a:ea typeface="思源宋体 CN Heavy" panose="02020900000000000000" charset="-122"/>
              </a:rPr>
              <a:t>3</a:t>
            </a:r>
            <a:r>
              <a:rPr lang="zh-CN" altLang="en-US" sz="5600" b="1" spc="600" dirty="0" smtClean="0">
                <a:solidFill>
                  <a:schemeClr val="tx1"/>
                </a:solidFill>
                <a:latin typeface="思源宋体 CN Heavy" panose="02020900000000000000" charset="-122"/>
                <a:ea typeface="思源宋体 CN Heavy" panose="02020900000000000000" charset="-122"/>
              </a:rPr>
              <a:t>）线段树 </a:t>
            </a:r>
            <a:r>
              <a:rPr lang="en-US" altLang="zh-CN" sz="5600" b="1" spc="600" dirty="0" smtClean="0">
                <a:solidFill>
                  <a:schemeClr val="tx1"/>
                </a:solidFill>
                <a:latin typeface="思源宋体 CN Heavy" panose="02020900000000000000" charset="-122"/>
                <a:ea typeface="思源宋体 CN Heavy" panose="02020900000000000000" charset="-122"/>
              </a:rPr>
              <a:t>100%</a:t>
            </a:r>
            <a:endParaRPr lang="zh-CN" altLang="en-US" sz="4000" b="1" spc="600" dirty="0">
              <a:solidFill>
                <a:schemeClr val="tx1"/>
              </a:solidFill>
              <a:latin typeface="思源宋体 CN Heavy" panose="02020900000000000000" charset="-122"/>
              <a:ea typeface="思源宋体 CN Heavy" panose="02020900000000000000" charset="-122"/>
            </a:endParaRPr>
          </a:p>
        </p:txBody>
      </p:sp>
      <p:pic>
        <p:nvPicPr>
          <p:cNvPr id="12" name="图片 11"/>
          <p:cNvPicPr/>
          <p:nvPr/>
        </p:nvPicPr>
        <p:blipFill>
          <a:blip r:embed="rId5">
            <a:lum bright="34000" contrast="-8000"/>
          </a:blip>
          <a:srcRect l="20046" t="6270" r="19548" b="5808"/>
          <a:stretch>
            <a:fillRect/>
          </a:stretch>
        </p:blipFill>
        <p:spPr>
          <a:xfrm rot="5400000">
            <a:off x="9674126" y="-1361456"/>
            <a:ext cx="13910556" cy="16633468"/>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9858055" y="894351"/>
            <a:ext cx="15176786" cy="19051369"/>
          </a:xfrm>
          <a:prstGeom prst="rect">
            <a:avLst/>
          </a:prstGeom>
          <a:noFill/>
          <a:ln>
            <a:noFill/>
          </a:ln>
        </p:spPr>
        <p:txBody>
          <a:bodyPr wrap="square" rtlCol="0">
            <a:spAutoFit/>
          </a:bodyPr>
          <a:lstStyle/>
          <a:p>
            <a:pPr algn="l"/>
            <a:r>
              <a:rPr lang="en-US" altLang="zh-CN" sz="2800" dirty="0">
                <a:solidFill>
                  <a:schemeClr val="tx1"/>
                </a:solidFill>
                <a:latin typeface="宋体" panose="02010600030101010101" pitchFamily="2" charset="-122"/>
                <a:ea typeface="宋体" panose="02010600030101010101" pitchFamily="2" charset="-122"/>
              </a:rPr>
              <a:t>#include&lt;bits/</a:t>
            </a:r>
            <a:r>
              <a:rPr lang="en-US" altLang="zh-CN" sz="2800" dirty="0" err="1">
                <a:solidFill>
                  <a:schemeClr val="tx1"/>
                </a:solidFill>
                <a:latin typeface="宋体" panose="02010600030101010101" pitchFamily="2" charset="-122"/>
                <a:ea typeface="宋体" panose="02010600030101010101" pitchFamily="2" charset="-122"/>
              </a:rPr>
              <a:t>stdc</a:t>
            </a:r>
            <a:r>
              <a:rPr lang="en-US" altLang="zh-CN" sz="2800" dirty="0">
                <a:solidFill>
                  <a:schemeClr val="tx1"/>
                </a:solidFill>
                <a:latin typeface="宋体" panose="02010600030101010101" pitchFamily="2" charset="-122"/>
                <a:ea typeface="宋体" panose="02010600030101010101" pitchFamily="2" charset="-122"/>
              </a:rPr>
              <a:t>++.h&gt;</a:t>
            </a:r>
          </a:p>
          <a:p>
            <a:pPr algn="l"/>
            <a:r>
              <a:rPr lang="en-US" altLang="zh-CN" sz="2800" dirty="0">
                <a:solidFill>
                  <a:schemeClr val="tx1"/>
                </a:solidFill>
                <a:latin typeface="宋体" panose="02010600030101010101" pitchFamily="2" charset="-122"/>
                <a:ea typeface="宋体" panose="02010600030101010101" pitchFamily="2" charset="-122"/>
              </a:rPr>
              <a:t>using namespace </a:t>
            </a:r>
            <a:r>
              <a:rPr lang="en-US" altLang="zh-CN" sz="2800" dirty="0" err="1">
                <a:solidFill>
                  <a:schemeClr val="tx1"/>
                </a:solidFill>
                <a:latin typeface="宋体" panose="02010600030101010101" pitchFamily="2" charset="-122"/>
                <a:ea typeface="宋体" panose="02010600030101010101" pitchFamily="2" charset="-122"/>
              </a:rPr>
              <a:t>std</a:t>
            </a:r>
            <a:r>
              <a:rPr lang="en-US" altLang="zh-CN" sz="2800" dirty="0">
                <a:solidFill>
                  <a:schemeClr val="tx1"/>
                </a:solidFill>
                <a:latin typeface="宋体" panose="02010600030101010101" pitchFamily="2" charset="-122"/>
                <a:ea typeface="宋体" panose="02010600030101010101" pitchFamily="2" charset="-122"/>
              </a:rPr>
              <a:t>;</a:t>
            </a:r>
          </a:p>
          <a:p>
            <a:pPr algn="l"/>
            <a:r>
              <a:rPr lang="en-US" altLang="zh-CN" sz="2800" dirty="0" err="1">
                <a:solidFill>
                  <a:schemeClr val="tx1"/>
                </a:solidFill>
                <a:latin typeface="宋体" panose="02010600030101010101" pitchFamily="2" charset="-122"/>
                <a:ea typeface="宋体" panose="02010600030101010101" pitchFamily="2" charset="-122"/>
              </a:rPr>
              <a:t>const</a:t>
            </a: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N = 100010 ;</a:t>
            </a:r>
          </a:p>
          <a:p>
            <a:pPr algn="l"/>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Left[N], </a:t>
            </a:r>
            <a:r>
              <a:rPr lang="en-US" altLang="zh-CN" sz="2800" dirty="0" err="1">
                <a:solidFill>
                  <a:schemeClr val="tx1"/>
                </a:solidFill>
                <a:latin typeface="宋体" panose="02010600030101010101" pitchFamily="2" charset="-122"/>
                <a:ea typeface="宋体" panose="02010600030101010101" pitchFamily="2" charset="-122"/>
              </a:rPr>
              <a:t>pos</a:t>
            </a:r>
            <a:r>
              <a:rPr lang="en-US" altLang="zh-CN" sz="2800" dirty="0">
                <a:solidFill>
                  <a:schemeClr val="tx1"/>
                </a:solidFill>
                <a:latin typeface="宋体" panose="02010600030101010101" pitchFamily="2" charset="-122"/>
                <a:ea typeface="宋体" panose="02010600030101010101" pitchFamily="2" charset="-122"/>
              </a:rPr>
              <a:t>[(1 &lt;&lt; 20) + 10];</a:t>
            </a:r>
          </a:p>
          <a:p>
            <a:pPr algn="l"/>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a[N] ;</a:t>
            </a:r>
          </a:p>
          <a:p>
            <a:pPr algn="l"/>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tree[4*N];</a:t>
            </a:r>
          </a:p>
          <a:p>
            <a:pPr algn="l"/>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ls(</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p){ return p&lt;&lt;1;  }     //</a:t>
            </a:r>
            <a:r>
              <a:rPr lang="zh-CN" altLang="en-US" sz="2800" dirty="0">
                <a:solidFill>
                  <a:schemeClr val="tx1"/>
                </a:solidFill>
                <a:latin typeface="宋体" panose="02010600030101010101" pitchFamily="2" charset="-122"/>
                <a:ea typeface="宋体" panose="02010600030101010101" pitchFamily="2" charset="-122"/>
              </a:rPr>
              <a:t>左儿子</a:t>
            </a:r>
          </a:p>
          <a:p>
            <a:pPr algn="l"/>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rs</a:t>
            </a:r>
            <a:r>
              <a:rPr lang="en-US" altLang="zh-CN" sz="2800" dirty="0">
                <a:solidFill>
                  <a:schemeClr val="tx1"/>
                </a:solidFill>
                <a:latin typeface="宋体" panose="02010600030101010101" pitchFamily="2" charset="-122"/>
                <a:ea typeface="宋体" panose="02010600030101010101" pitchFamily="2" charset="-122"/>
              </a:rPr>
              <a:t>(</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p){ return p&lt;&lt;1|1;}     //</a:t>
            </a:r>
            <a:r>
              <a:rPr lang="zh-CN" altLang="en-US" sz="2800" dirty="0">
                <a:solidFill>
                  <a:schemeClr val="tx1"/>
                </a:solidFill>
                <a:latin typeface="宋体" panose="02010600030101010101" pitchFamily="2" charset="-122"/>
                <a:ea typeface="宋体" panose="02010600030101010101" pitchFamily="2" charset="-122"/>
              </a:rPr>
              <a:t>右儿子</a:t>
            </a:r>
          </a:p>
          <a:p>
            <a:pPr algn="l"/>
            <a:r>
              <a:rPr lang="en-US" altLang="zh-CN" sz="2800" dirty="0">
                <a:solidFill>
                  <a:schemeClr val="tx1"/>
                </a:solidFill>
                <a:latin typeface="宋体" panose="02010600030101010101" pitchFamily="2" charset="-122"/>
                <a:ea typeface="宋体" panose="02010600030101010101" pitchFamily="2" charset="-122"/>
              </a:rPr>
              <a:t>void </a:t>
            </a:r>
            <a:r>
              <a:rPr lang="en-US" altLang="zh-CN" sz="2800" dirty="0" err="1">
                <a:solidFill>
                  <a:schemeClr val="tx1"/>
                </a:solidFill>
                <a:latin typeface="宋体" panose="02010600030101010101" pitchFamily="2" charset="-122"/>
                <a:ea typeface="宋体" panose="02010600030101010101" pitchFamily="2" charset="-122"/>
              </a:rPr>
              <a:t>push_up</a:t>
            </a:r>
            <a:r>
              <a:rPr lang="en-US" altLang="zh-CN" sz="2800" dirty="0">
                <a:solidFill>
                  <a:schemeClr val="tx1"/>
                </a:solidFill>
                <a:latin typeface="宋体" panose="02010600030101010101" pitchFamily="2" charset="-122"/>
                <a:ea typeface="宋体" panose="02010600030101010101" pitchFamily="2" charset="-122"/>
              </a:rPr>
              <a:t>(</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p){               //</a:t>
            </a:r>
            <a:r>
              <a:rPr lang="zh-CN" altLang="en-US" sz="2800" dirty="0">
                <a:solidFill>
                  <a:schemeClr val="tx1"/>
                </a:solidFill>
                <a:latin typeface="宋体" panose="02010600030101010101" pitchFamily="2" charset="-122"/>
                <a:ea typeface="宋体" panose="02010600030101010101" pitchFamily="2" charset="-122"/>
              </a:rPr>
              <a:t>从下往上传递区间值</a:t>
            </a:r>
          </a:p>
          <a:p>
            <a:pPr algn="l"/>
            <a:r>
              <a:rPr lang="zh-CN" altLang="en-US" sz="2800" dirty="0">
                <a:solidFill>
                  <a:schemeClr val="tx1"/>
                </a:solidFill>
                <a:latin typeface="宋体" panose="02010600030101010101" pitchFamily="2" charset="-122"/>
                <a:ea typeface="宋体" panose="02010600030101010101" pitchFamily="2" charset="-122"/>
              </a:rPr>
              <a:t>    </a:t>
            </a:r>
            <a:r>
              <a:rPr lang="en-US" altLang="zh-CN" sz="2800" dirty="0">
                <a:solidFill>
                  <a:schemeClr val="tx1"/>
                </a:solidFill>
                <a:latin typeface="宋体" panose="02010600030101010101" pitchFamily="2" charset="-122"/>
                <a:ea typeface="宋体" panose="02010600030101010101" pitchFamily="2" charset="-122"/>
              </a:rPr>
              <a:t>tree[p] = max(tree[ls(p)], tree[</a:t>
            </a:r>
            <a:r>
              <a:rPr lang="en-US" altLang="zh-CN" sz="2800" dirty="0" err="1">
                <a:solidFill>
                  <a:schemeClr val="tx1"/>
                </a:solidFill>
                <a:latin typeface="宋体" panose="02010600030101010101" pitchFamily="2" charset="-122"/>
                <a:ea typeface="宋体" panose="02010600030101010101" pitchFamily="2" charset="-122"/>
              </a:rPr>
              <a:t>rs</a:t>
            </a:r>
            <a:r>
              <a:rPr lang="en-US" altLang="zh-CN" sz="2800" dirty="0">
                <a:solidFill>
                  <a:schemeClr val="tx1"/>
                </a:solidFill>
                <a:latin typeface="宋体" panose="02010600030101010101" pitchFamily="2" charset="-122"/>
                <a:ea typeface="宋体" panose="02010600030101010101" pitchFamily="2" charset="-122"/>
              </a:rPr>
              <a:t>(p)]);    //</a:t>
            </a:r>
            <a:r>
              <a:rPr lang="zh-CN" altLang="en-US" sz="2800" dirty="0">
                <a:solidFill>
                  <a:schemeClr val="tx1"/>
                </a:solidFill>
                <a:latin typeface="宋体" panose="02010600030101010101" pitchFamily="2" charset="-122"/>
                <a:ea typeface="宋体" panose="02010600030101010101" pitchFamily="2" charset="-122"/>
              </a:rPr>
              <a:t>区间最大值</a:t>
            </a:r>
          </a:p>
          <a:p>
            <a:pPr algn="l"/>
            <a:r>
              <a:rPr lang="en-US" altLang="zh-CN" sz="2800" dirty="0">
                <a:solidFill>
                  <a:schemeClr val="tx1"/>
                </a:solidFill>
                <a:latin typeface="宋体" panose="02010600030101010101" pitchFamily="2" charset="-122"/>
                <a:ea typeface="宋体" panose="02010600030101010101" pitchFamily="2" charset="-122"/>
              </a:rPr>
              <a:t>}</a:t>
            </a:r>
          </a:p>
          <a:p>
            <a:pPr algn="l"/>
            <a:r>
              <a:rPr lang="en-US" altLang="zh-CN" sz="2800" dirty="0">
                <a:solidFill>
                  <a:schemeClr val="tx1"/>
                </a:solidFill>
                <a:latin typeface="宋体" panose="02010600030101010101" pitchFamily="2" charset="-122"/>
                <a:ea typeface="宋体" panose="02010600030101010101" pitchFamily="2" charset="-122"/>
              </a:rPr>
              <a:t>void build(</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p, </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pl</a:t>
            </a: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pr</a:t>
            </a:r>
            <a:r>
              <a:rPr lang="en-US" altLang="zh-CN" sz="2800" dirty="0">
                <a:solidFill>
                  <a:schemeClr val="tx1"/>
                </a:solidFill>
                <a:latin typeface="宋体" panose="02010600030101010101" pitchFamily="2" charset="-122"/>
                <a:ea typeface="宋体" panose="02010600030101010101" pitchFamily="2" charset="-122"/>
              </a:rPr>
              <a:t>) {</a:t>
            </a:r>
          </a:p>
          <a:p>
            <a:pPr algn="l"/>
            <a:r>
              <a:rPr lang="en-US" altLang="zh-CN" sz="2800" dirty="0">
                <a:solidFill>
                  <a:schemeClr val="tx1"/>
                </a:solidFill>
                <a:latin typeface="宋体" panose="02010600030101010101" pitchFamily="2" charset="-122"/>
                <a:ea typeface="宋体" panose="02010600030101010101" pitchFamily="2" charset="-122"/>
              </a:rPr>
              <a:t>    if(</a:t>
            </a:r>
            <a:r>
              <a:rPr lang="en-US" altLang="zh-CN" sz="2800" dirty="0" err="1">
                <a:solidFill>
                  <a:schemeClr val="tx1"/>
                </a:solidFill>
                <a:latin typeface="宋体" panose="02010600030101010101" pitchFamily="2" charset="-122"/>
                <a:ea typeface="宋体" panose="02010600030101010101" pitchFamily="2" charset="-122"/>
              </a:rPr>
              <a:t>pl</a:t>
            </a:r>
            <a:r>
              <a:rPr lang="en-US" altLang="zh-CN" sz="2800" dirty="0">
                <a:solidFill>
                  <a:schemeClr val="tx1"/>
                </a:solidFill>
                <a:latin typeface="宋体" panose="02010600030101010101" pitchFamily="2" charset="-122"/>
                <a:ea typeface="宋体" panose="02010600030101010101" pitchFamily="2" charset="-122"/>
              </a:rPr>
              <a:t> == </a:t>
            </a:r>
            <a:r>
              <a:rPr lang="en-US" altLang="zh-CN" sz="2800" dirty="0" err="1">
                <a:solidFill>
                  <a:schemeClr val="tx1"/>
                </a:solidFill>
                <a:latin typeface="宋体" panose="02010600030101010101" pitchFamily="2" charset="-122"/>
                <a:ea typeface="宋体" panose="02010600030101010101" pitchFamily="2" charset="-122"/>
              </a:rPr>
              <a:t>pr</a:t>
            </a:r>
            <a:r>
              <a:rPr lang="en-US" altLang="zh-CN" sz="2800" dirty="0">
                <a:solidFill>
                  <a:schemeClr val="tx1"/>
                </a:solidFill>
                <a:latin typeface="宋体" panose="02010600030101010101" pitchFamily="2" charset="-122"/>
                <a:ea typeface="宋体" panose="02010600030101010101" pitchFamily="2" charset="-122"/>
              </a:rPr>
              <a:t>){</a:t>
            </a:r>
          </a:p>
          <a:p>
            <a:pPr algn="l"/>
            <a:r>
              <a:rPr lang="en-US" altLang="zh-CN" sz="2800" dirty="0">
                <a:solidFill>
                  <a:schemeClr val="tx1"/>
                </a:solidFill>
                <a:latin typeface="宋体" panose="02010600030101010101" pitchFamily="2" charset="-122"/>
                <a:ea typeface="宋体" panose="02010600030101010101" pitchFamily="2" charset="-122"/>
              </a:rPr>
              <a:t>        tree[p] = Left[</a:t>
            </a:r>
            <a:r>
              <a:rPr lang="en-US" altLang="zh-CN" sz="2800" dirty="0" err="1">
                <a:solidFill>
                  <a:schemeClr val="tx1"/>
                </a:solidFill>
                <a:latin typeface="宋体" panose="02010600030101010101" pitchFamily="2" charset="-122"/>
                <a:ea typeface="宋体" panose="02010600030101010101" pitchFamily="2" charset="-122"/>
              </a:rPr>
              <a:t>pl</a:t>
            </a:r>
            <a:r>
              <a:rPr lang="en-US" altLang="zh-CN" sz="2800" dirty="0">
                <a:solidFill>
                  <a:schemeClr val="tx1"/>
                </a:solidFill>
                <a:latin typeface="宋体" panose="02010600030101010101" pitchFamily="2" charset="-122"/>
                <a:ea typeface="宋体" panose="02010600030101010101" pitchFamily="2" charset="-122"/>
              </a:rPr>
              <a:t>];</a:t>
            </a:r>
          </a:p>
          <a:p>
            <a:pPr algn="l"/>
            <a:r>
              <a:rPr lang="en-US" altLang="zh-CN" sz="2800" dirty="0">
                <a:solidFill>
                  <a:schemeClr val="tx1"/>
                </a:solidFill>
                <a:latin typeface="宋体" panose="02010600030101010101" pitchFamily="2" charset="-122"/>
                <a:ea typeface="宋体" panose="02010600030101010101" pitchFamily="2" charset="-122"/>
              </a:rPr>
              <a:t>        return;</a:t>
            </a:r>
          </a:p>
          <a:p>
            <a:pPr algn="l"/>
            <a:r>
              <a:rPr lang="en-US" altLang="zh-CN" sz="2800" dirty="0">
                <a:solidFill>
                  <a:schemeClr val="tx1"/>
                </a:solidFill>
                <a:latin typeface="宋体" panose="02010600030101010101" pitchFamily="2" charset="-122"/>
                <a:ea typeface="宋体" panose="02010600030101010101" pitchFamily="2" charset="-122"/>
              </a:rPr>
              <a:t>    }</a:t>
            </a:r>
          </a:p>
          <a:p>
            <a:pPr algn="l"/>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mid = (</a:t>
            </a:r>
            <a:r>
              <a:rPr lang="en-US" altLang="zh-CN" sz="2800" dirty="0" err="1">
                <a:solidFill>
                  <a:schemeClr val="tx1"/>
                </a:solidFill>
                <a:latin typeface="宋体" panose="02010600030101010101" pitchFamily="2" charset="-122"/>
                <a:ea typeface="宋体" panose="02010600030101010101" pitchFamily="2" charset="-122"/>
              </a:rPr>
              <a:t>pl</a:t>
            </a:r>
            <a:r>
              <a:rPr lang="en-US" altLang="zh-CN" sz="2800" dirty="0">
                <a:solidFill>
                  <a:schemeClr val="tx1"/>
                </a:solidFill>
                <a:latin typeface="宋体" panose="02010600030101010101" pitchFamily="2" charset="-122"/>
                <a:ea typeface="宋体" panose="02010600030101010101" pitchFamily="2" charset="-122"/>
              </a:rPr>
              <a:t> + </a:t>
            </a:r>
            <a:r>
              <a:rPr lang="en-US" altLang="zh-CN" sz="2800" dirty="0" err="1">
                <a:solidFill>
                  <a:schemeClr val="tx1"/>
                </a:solidFill>
                <a:latin typeface="宋体" panose="02010600030101010101" pitchFamily="2" charset="-122"/>
                <a:ea typeface="宋体" panose="02010600030101010101" pitchFamily="2" charset="-122"/>
              </a:rPr>
              <a:t>pr</a:t>
            </a:r>
            <a:r>
              <a:rPr lang="en-US" altLang="zh-CN" sz="2800" dirty="0">
                <a:solidFill>
                  <a:schemeClr val="tx1"/>
                </a:solidFill>
                <a:latin typeface="宋体" panose="02010600030101010101" pitchFamily="2" charset="-122"/>
                <a:ea typeface="宋体" panose="02010600030101010101" pitchFamily="2" charset="-122"/>
              </a:rPr>
              <a:t>) &gt;&gt; 1;</a:t>
            </a:r>
          </a:p>
          <a:p>
            <a:pPr algn="l"/>
            <a:r>
              <a:rPr lang="en-US" altLang="zh-CN" sz="2800" dirty="0">
                <a:solidFill>
                  <a:schemeClr val="tx1"/>
                </a:solidFill>
                <a:latin typeface="宋体" panose="02010600030101010101" pitchFamily="2" charset="-122"/>
                <a:ea typeface="宋体" panose="02010600030101010101" pitchFamily="2" charset="-122"/>
              </a:rPr>
              <a:t>    build(ls(p), </a:t>
            </a:r>
            <a:r>
              <a:rPr lang="en-US" altLang="zh-CN" sz="2800" dirty="0" err="1">
                <a:solidFill>
                  <a:schemeClr val="tx1"/>
                </a:solidFill>
                <a:latin typeface="宋体" panose="02010600030101010101" pitchFamily="2" charset="-122"/>
                <a:ea typeface="宋体" panose="02010600030101010101" pitchFamily="2" charset="-122"/>
              </a:rPr>
              <a:t>pl</a:t>
            </a:r>
            <a:r>
              <a:rPr lang="en-US" altLang="zh-CN" sz="2800" dirty="0">
                <a:solidFill>
                  <a:schemeClr val="tx1"/>
                </a:solidFill>
                <a:latin typeface="宋体" panose="02010600030101010101" pitchFamily="2" charset="-122"/>
                <a:ea typeface="宋体" panose="02010600030101010101" pitchFamily="2" charset="-122"/>
              </a:rPr>
              <a:t>, mid);</a:t>
            </a:r>
          </a:p>
          <a:p>
            <a:pPr algn="l"/>
            <a:r>
              <a:rPr lang="en-US" altLang="zh-CN" sz="2800" dirty="0">
                <a:solidFill>
                  <a:schemeClr val="tx1"/>
                </a:solidFill>
                <a:latin typeface="宋体" panose="02010600030101010101" pitchFamily="2" charset="-122"/>
                <a:ea typeface="宋体" panose="02010600030101010101" pitchFamily="2" charset="-122"/>
              </a:rPr>
              <a:t>    build(</a:t>
            </a:r>
            <a:r>
              <a:rPr lang="en-US" altLang="zh-CN" sz="2800" dirty="0" err="1">
                <a:solidFill>
                  <a:schemeClr val="tx1"/>
                </a:solidFill>
                <a:latin typeface="宋体" panose="02010600030101010101" pitchFamily="2" charset="-122"/>
                <a:ea typeface="宋体" panose="02010600030101010101" pitchFamily="2" charset="-122"/>
              </a:rPr>
              <a:t>rs</a:t>
            </a:r>
            <a:r>
              <a:rPr lang="en-US" altLang="zh-CN" sz="2800" dirty="0">
                <a:solidFill>
                  <a:schemeClr val="tx1"/>
                </a:solidFill>
                <a:latin typeface="宋体" panose="02010600030101010101" pitchFamily="2" charset="-122"/>
                <a:ea typeface="宋体" panose="02010600030101010101" pitchFamily="2" charset="-122"/>
              </a:rPr>
              <a:t>(p), mid + 1, </a:t>
            </a:r>
            <a:r>
              <a:rPr lang="en-US" altLang="zh-CN" sz="2800" dirty="0" err="1">
                <a:solidFill>
                  <a:schemeClr val="tx1"/>
                </a:solidFill>
                <a:latin typeface="宋体" panose="02010600030101010101" pitchFamily="2" charset="-122"/>
                <a:ea typeface="宋体" panose="02010600030101010101" pitchFamily="2" charset="-122"/>
              </a:rPr>
              <a:t>pr</a:t>
            </a:r>
            <a:r>
              <a:rPr lang="en-US" altLang="zh-CN" sz="2800" dirty="0">
                <a:solidFill>
                  <a:schemeClr val="tx1"/>
                </a:solidFill>
                <a:latin typeface="宋体" panose="02010600030101010101" pitchFamily="2" charset="-122"/>
                <a:ea typeface="宋体" panose="02010600030101010101" pitchFamily="2" charset="-122"/>
              </a:rPr>
              <a:t>);</a:t>
            </a:r>
          </a:p>
          <a:p>
            <a:pPr algn="l"/>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push_up</a:t>
            </a:r>
            <a:r>
              <a:rPr lang="en-US" altLang="zh-CN" sz="2800" dirty="0">
                <a:solidFill>
                  <a:schemeClr val="tx1"/>
                </a:solidFill>
                <a:latin typeface="宋体" panose="02010600030101010101" pitchFamily="2" charset="-122"/>
                <a:ea typeface="宋体" panose="02010600030101010101" pitchFamily="2" charset="-122"/>
              </a:rPr>
              <a:t>(p);</a:t>
            </a:r>
          </a:p>
          <a:p>
            <a:pPr algn="l"/>
            <a:r>
              <a:rPr lang="en-US" altLang="zh-CN" sz="2800" dirty="0">
                <a:solidFill>
                  <a:schemeClr val="tx1"/>
                </a:solidFill>
                <a:latin typeface="宋体" panose="02010600030101010101" pitchFamily="2" charset="-122"/>
                <a:ea typeface="宋体" panose="02010600030101010101" pitchFamily="2" charset="-122"/>
              </a:rPr>
              <a:t>}</a:t>
            </a:r>
          </a:p>
          <a:p>
            <a:pPr algn="l"/>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query(</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p, </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pl</a:t>
            </a: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pr</a:t>
            </a: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L, </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R){</a:t>
            </a:r>
          </a:p>
          <a:p>
            <a:pPr algn="l"/>
            <a:r>
              <a:rPr lang="en-US" altLang="zh-CN" sz="2800" dirty="0">
                <a:solidFill>
                  <a:schemeClr val="tx1"/>
                </a:solidFill>
                <a:latin typeface="宋体" panose="02010600030101010101" pitchFamily="2" charset="-122"/>
                <a:ea typeface="宋体" panose="02010600030101010101" pitchFamily="2" charset="-122"/>
              </a:rPr>
              <a:t>    if(L &lt;= </a:t>
            </a:r>
            <a:r>
              <a:rPr lang="en-US" altLang="zh-CN" sz="2800" dirty="0" err="1">
                <a:solidFill>
                  <a:schemeClr val="tx1"/>
                </a:solidFill>
                <a:latin typeface="宋体" panose="02010600030101010101" pitchFamily="2" charset="-122"/>
                <a:ea typeface="宋体" panose="02010600030101010101" pitchFamily="2" charset="-122"/>
              </a:rPr>
              <a:t>pl</a:t>
            </a:r>
            <a:r>
              <a:rPr lang="en-US" altLang="zh-CN" sz="2800" dirty="0">
                <a:solidFill>
                  <a:schemeClr val="tx1"/>
                </a:solidFill>
                <a:latin typeface="宋体" panose="02010600030101010101" pitchFamily="2" charset="-122"/>
                <a:ea typeface="宋体" panose="02010600030101010101" pitchFamily="2" charset="-122"/>
              </a:rPr>
              <a:t> &amp;&amp; </a:t>
            </a:r>
            <a:r>
              <a:rPr lang="en-US" altLang="zh-CN" sz="2800" dirty="0" err="1">
                <a:solidFill>
                  <a:schemeClr val="tx1"/>
                </a:solidFill>
                <a:latin typeface="宋体" panose="02010600030101010101" pitchFamily="2" charset="-122"/>
                <a:ea typeface="宋体" panose="02010600030101010101" pitchFamily="2" charset="-122"/>
              </a:rPr>
              <a:t>pr</a:t>
            </a:r>
            <a:r>
              <a:rPr lang="en-US" altLang="zh-CN" sz="2800" dirty="0">
                <a:solidFill>
                  <a:schemeClr val="tx1"/>
                </a:solidFill>
                <a:latin typeface="宋体" panose="02010600030101010101" pitchFamily="2" charset="-122"/>
                <a:ea typeface="宋体" panose="02010600030101010101" pitchFamily="2" charset="-122"/>
              </a:rPr>
              <a:t> &lt;= R)return tree[p];</a:t>
            </a:r>
          </a:p>
          <a:p>
            <a:pPr algn="l"/>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mid = (</a:t>
            </a:r>
            <a:r>
              <a:rPr lang="en-US" altLang="zh-CN" sz="2800" dirty="0" err="1">
                <a:solidFill>
                  <a:schemeClr val="tx1"/>
                </a:solidFill>
                <a:latin typeface="宋体" panose="02010600030101010101" pitchFamily="2" charset="-122"/>
                <a:ea typeface="宋体" panose="02010600030101010101" pitchFamily="2" charset="-122"/>
              </a:rPr>
              <a:t>pl</a:t>
            </a:r>
            <a:r>
              <a:rPr lang="en-US" altLang="zh-CN" sz="2800" dirty="0">
                <a:solidFill>
                  <a:schemeClr val="tx1"/>
                </a:solidFill>
                <a:latin typeface="宋体" panose="02010600030101010101" pitchFamily="2" charset="-122"/>
                <a:ea typeface="宋体" panose="02010600030101010101" pitchFamily="2" charset="-122"/>
              </a:rPr>
              <a:t> + </a:t>
            </a:r>
            <a:r>
              <a:rPr lang="en-US" altLang="zh-CN" sz="2800" dirty="0" err="1">
                <a:solidFill>
                  <a:schemeClr val="tx1"/>
                </a:solidFill>
                <a:latin typeface="宋体" panose="02010600030101010101" pitchFamily="2" charset="-122"/>
                <a:ea typeface="宋体" panose="02010600030101010101" pitchFamily="2" charset="-122"/>
              </a:rPr>
              <a:t>pr</a:t>
            </a:r>
            <a:r>
              <a:rPr lang="en-US" altLang="zh-CN" sz="2800" dirty="0">
                <a:solidFill>
                  <a:schemeClr val="tx1"/>
                </a:solidFill>
                <a:latin typeface="宋体" panose="02010600030101010101" pitchFamily="2" charset="-122"/>
                <a:ea typeface="宋体" panose="02010600030101010101" pitchFamily="2" charset="-122"/>
              </a:rPr>
              <a:t>) &gt;&gt; 1;</a:t>
            </a:r>
          </a:p>
          <a:p>
            <a:pPr algn="l"/>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res = 0;</a:t>
            </a:r>
          </a:p>
          <a:p>
            <a:pPr algn="l"/>
            <a:r>
              <a:rPr lang="en-US" altLang="zh-CN" sz="2800" dirty="0">
                <a:solidFill>
                  <a:schemeClr val="tx1"/>
                </a:solidFill>
                <a:latin typeface="宋体" panose="02010600030101010101" pitchFamily="2" charset="-122"/>
                <a:ea typeface="宋体" panose="02010600030101010101" pitchFamily="2" charset="-122"/>
              </a:rPr>
              <a:t>    if(L &lt;= mid) res = max(res, query(ls(p), </a:t>
            </a:r>
            <a:r>
              <a:rPr lang="en-US" altLang="zh-CN" sz="2800" dirty="0" err="1">
                <a:solidFill>
                  <a:schemeClr val="tx1"/>
                </a:solidFill>
                <a:latin typeface="宋体" panose="02010600030101010101" pitchFamily="2" charset="-122"/>
                <a:ea typeface="宋体" panose="02010600030101010101" pitchFamily="2" charset="-122"/>
              </a:rPr>
              <a:t>pl</a:t>
            </a:r>
            <a:r>
              <a:rPr lang="en-US" altLang="zh-CN" sz="2800" dirty="0">
                <a:solidFill>
                  <a:schemeClr val="tx1"/>
                </a:solidFill>
                <a:latin typeface="宋体" panose="02010600030101010101" pitchFamily="2" charset="-122"/>
                <a:ea typeface="宋体" panose="02010600030101010101" pitchFamily="2" charset="-122"/>
              </a:rPr>
              <a:t>, mid, L, R));</a:t>
            </a:r>
          </a:p>
          <a:p>
            <a:pPr algn="l"/>
            <a:r>
              <a:rPr lang="en-US" altLang="zh-CN" sz="2800" dirty="0">
                <a:solidFill>
                  <a:schemeClr val="tx1"/>
                </a:solidFill>
                <a:latin typeface="宋体" panose="02010600030101010101" pitchFamily="2" charset="-122"/>
                <a:ea typeface="宋体" panose="02010600030101010101" pitchFamily="2" charset="-122"/>
              </a:rPr>
              <a:t>    if(R &gt; mid)  res = max(res, query(</a:t>
            </a:r>
            <a:r>
              <a:rPr lang="en-US" altLang="zh-CN" sz="2800" dirty="0" err="1">
                <a:solidFill>
                  <a:schemeClr val="tx1"/>
                </a:solidFill>
                <a:latin typeface="宋体" panose="02010600030101010101" pitchFamily="2" charset="-122"/>
                <a:ea typeface="宋体" panose="02010600030101010101" pitchFamily="2" charset="-122"/>
              </a:rPr>
              <a:t>rs</a:t>
            </a:r>
            <a:r>
              <a:rPr lang="en-US" altLang="zh-CN" sz="2800" dirty="0">
                <a:solidFill>
                  <a:schemeClr val="tx1"/>
                </a:solidFill>
                <a:latin typeface="宋体" panose="02010600030101010101" pitchFamily="2" charset="-122"/>
                <a:ea typeface="宋体" panose="02010600030101010101" pitchFamily="2" charset="-122"/>
              </a:rPr>
              <a:t>(p), mid + 1, </a:t>
            </a:r>
            <a:r>
              <a:rPr lang="en-US" altLang="zh-CN" sz="2800" dirty="0" err="1">
                <a:solidFill>
                  <a:schemeClr val="tx1"/>
                </a:solidFill>
                <a:latin typeface="宋体" panose="02010600030101010101" pitchFamily="2" charset="-122"/>
                <a:ea typeface="宋体" panose="02010600030101010101" pitchFamily="2" charset="-122"/>
              </a:rPr>
              <a:t>pr</a:t>
            </a:r>
            <a:r>
              <a:rPr lang="en-US" altLang="zh-CN" sz="2800" dirty="0">
                <a:solidFill>
                  <a:schemeClr val="tx1"/>
                </a:solidFill>
                <a:latin typeface="宋体" panose="02010600030101010101" pitchFamily="2" charset="-122"/>
                <a:ea typeface="宋体" panose="02010600030101010101" pitchFamily="2" charset="-122"/>
              </a:rPr>
              <a:t>, L, R));</a:t>
            </a:r>
          </a:p>
          <a:p>
            <a:pPr algn="l"/>
            <a:r>
              <a:rPr lang="en-US" altLang="zh-CN" sz="2800" dirty="0">
                <a:solidFill>
                  <a:schemeClr val="tx1"/>
                </a:solidFill>
                <a:latin typeface="宋体" panose="02010600030101010101" pitchFamily="2" charset="-122"/>
                <a:ea typeface="宋体" panose="02010600030101010101" pitchFamily="2" charset="-122"/>
              </a:rPr>
              <a:t>    return res;</a:t>
            </a:r>
          </a:p>
          <a:p>
            <a:pPr algn="l"/>
            <a:r>
              <a:rPr lang="en-US" altLang="zh-CN" sz="2800" dirty="0">
                <a:solidFill>
                  <a:schemeClr val="tx1"/>
                </a:solidFill>
                <a:latin typeface="宋体" panose="02010600030101010101" pitchFamily="2" charset="-122"/>
                <a:ea typeface="宋体" panose="02010600030101010101" pitchFamily="2" charset="-122"/>
              </a:rPr>
              <a:t>}</a:t>
            </a:r>
          </a:p>
          <a:p>
            <a:pPr algn="l"/>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main(){</a:t>
            </a:r>
          </a:p>
          <a:p>
            <a:pPr algn="l"/>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n, m, x;  </a:t>
            </a:r>
            <a:r>
              <a:rPr lang="en-US" altLang="zh-CN" sz="2800" dirty="0" err="1">
                <a:solidFill>
                  <a:schemeClr val="tx1"/>
                </a:solidFill>
                <a:latin typeface="宋体" panose="02010600030101010101" pitchFamily="2" charset="-122"/>
                <a:ea typeface="宋体" panose="02010600030101010101" pitchFamily="2" charset="-122"/>
              </a:rPr>
              <a:t>cin</a:t>
            </a:r>
            <a:r>
              <a:rPr lang="en-US" altLang="zh-CN" sz="2800" dirty="0">
                <a:solidFill>
                  <a:schemeClr val="tx1"/>
                </a:solidFill>
                <a:latin typeface="宋体" panose="02010600030101010101" pitchFamily="2" charset="-122"/>
                <a:ea typeface="宋体" panose="02010600030101010101" pitchFamily="2" charset="-122"/>
              </a:rPr>
              <a:t> &gt;&gt; n &gt;&gt; m &gt;&gt; x;</a:t>
            </a:r>
          </a:p>
          <a:p>
            <a:pPr algn="l"/>
            <a:r>
              <a:rPr lang="en-US" altLang="zh-CN" sz="2800" dirty="0">
                <a:solidFill>
                  <a:schemeClr val="tx1"/>
                </a:solidFill>
                <a:latin typeface="宋体" panose="02010600030101010101" pitchFamily="2" charset="-122"/>
                <a:ea typeface="宋体" panose="02010600030101010101" pitchFamily="2" charset="-122"/>
              </a:rPr>
              <a:t>    for(</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 = 1; </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 &lt;= n; </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 {      //</a:t>
            </a:r>
            <a:r>
              <a:rPr lang="zh-CN" altLang="en-US" sz="2800" dirty="0">
                <a:solidFill>
                  <a:schemeClr val="tx1"/>
                </a:solidFill>
                <a:latin typeface="宋体" panose="02010600030101010101" pitchFamily="2" charset="-122"/>
                <a:ea typeface="宋体" panose="02010600030101010101" pitchFamily="2" charset="-122"/>
              </a:rPr>
              <a:t>预处理</a:t>
            </a:r>
            <a:r>
              <a:rPr lang="en-US" altLang="zh-CN" sz="2800" dirty="0">
                <a:solidFill>
                  <a:schemeClr val="tx1"/>
                </a:solidFill>
                <a:latin typeface="宋体" panose="02010600030101010101" pitchFamily="2" charset="-122"/>
                <a:ea typeface="宋体" panose="02010600030101010101" pitchFamily="2" charset="-122"/>
              </a:rPr>
              <a:t>Left</a:t>
            </a:r>
            <a:r>
              <a:rPr lang="zh-CN" altLang="en-US" sz="2800" dirty="0">
                <a:solidFill>
                  <a:schemeClr val="tx1"/>
                </a:solidFill>
                <a:latin typeface="宋体" panose="02010600030101010101" pitchFamily="2" charset="-122"/>
                <a:ea typeface="宋体" panose="02010600030101010101" pitchFamily="2" charset="-122"/>
              </a:rPr>
              <a:t>数组</a:t>
            </a:r>
          </a:p>
          <a:p>
            <a:pPr algn="l"/>
            <a:r>
              <a:rPr lang="zh-CN" altLang="en-US"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scanf</a:t>
            </a:r>
            <a:r>
              <a:rPr lang="en-US" altLang="zh-CN" sz="2800" dirty="0">
                <a:solidFill>
                  <a:schemeClr val="tx1"/>
                </a:solidFill>
                <a:latin typeface="宋体" panose="02010600030101010101" pitchFamily="2" charset="-122"/>
                <a:ea typeface="宋体" panose="02010600030101010101" pitchFamily="2" charset="-122"/>
              </a:rPr>
              <a:t>("%d",</a:t>
            </a:r>
            <a:r>
              <a:rPr lang="en-US" altLang="zh-CN" sz="2800" dirty="0" err="1">
                <a:solidFill>
                  <a:schemeClr val="tx1"/>
                </a:solidFill>
                <a:latin typeface="宋体" panose="02010600030101010101" pitchFamily="2" charset="-122"/>
                <a:ea typeface="宋体" panose="02010600030101010101" pitchFamily="2" charset="-122"/>
              </a:rPr>
              <a:t>a+i</a:t>
            </a:r>
            <a:r>
              <a:rPr lang="en-US" altLang="zh-CN" sz="2800" dirty="0">
                <a:solidFill>
                  <a:schemeClr val="tx1"/>
                </a:solidFill>
                <a:latin typeface="宋体" panose="02010600030101010101" pitchFamily="2" charset="-122"/>
                <a:ea typeface="宋体" panose="02010600030101010101" pitchFamily="2" charset="-122"/>
              </a:rPr>
              <a:t>);               //</a:t>
            </a:r>
            <a:r>
              <a:rPr lang="zh-CN" altLang="en-US" sz="2800" dirty="0">
                <a:solidFill>
                  <a:schemeClr val="tx1"/>
                </a:solidFill>
                <a:latin typeface="宋体" panose="02010600030101010101" pitchFamily="2" charset="-122"/>
                <a:ea typeface="宋体" panose="02010600030101010101" pitchFamily="2" charset="-122"/>
              </a:rPr>
              <a:t>不要用</a:t>
            </a:r>
            <a:r>
              <a:rPr lang="en-US" altLang="zh-CN" sz="2800" dirty="0" err="1">
                <a:solidFill>
                  <a:schemeClr val="tx1"/>
                </a:solidFill>
                <a:latin typeface="宋体" panose="02010600030101010101" pitchFamily="2" charset="-122"/>
                <a:ea typeface="宋体" panose="02010600030101010101" pitchFamily="2" charset="-122"/>
              </a:rPr>
              <a:t>cin</a:t>
            </a:r>
            <a:r>
              <a:rPr lang="zh-CN" altLang="en-US" sz="2800" dirty="0">
                <a:solidFill>
                  <a:schemeClr val="tx1"/>
                </a:solidFill>
                <a:latin typeface="宋体" panose="02010600030101010101" pitchFamily="2" charset="-122"/>
                <a:ea typeface="宋体" panose="02010600030101010101" pitchFamily="2" charset="-122"/>
              </a:rPr>
              <a:t>，太慢了</a:t>
            </a:r>
          </a:p>
          <a:p>
            <a:pPr algn="l"/>
            <a:r>
              <a:rPr lang="zh-CN" altLang="en-US" sz="2800" dirty="0">
                <a:solidFill>
                  <a:schemeClr val="tx1"/>
                </a:solidFill>
                <a:latin typeface="宋体" panose="02010600030101010101" pitchFamily="2" charset="-122"/>
                <a:ea typeface="宋体" panose="02010600030101010101" pitchFamily="2" charset="-122"/>
              </a:rPr>
              <a:t>        </a:t>
            </a:r>
            <a:r>
              <a:rPr lang="en-US" altLang="zh-CN" sz="2800" dirty="0">
                <a:solidFill>
                  <a:schemeClr val="tx1"/>
                </a:solidFill>
                <a:latin typeface="宋体" panose="02010600030101010101" pitchFamily="2" charset="-122"/>
                <a:ea typeface="宋体" panose="02010600030101010101" pitchFamily="2" charset="-122"/>
              </a:rPr>
              <a:t>Left[</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 = </a:t>
            </a:r>
            <a:r>
              <a:rPr lang="en-US" altLang="zh-CN" sz="2800" dirty="0" err="1">
                <a:solidFill>
                  <a:schemeClr val="tx1"/>
                </a:solidFill>
                <a:latin typeface="宋体" panose="02010600030101010101" pitchFamily="2" charset="-122"/>
                <a:ea typeface="宋体" panose="02010600030101010101" pitchFamily="2" charset="-122"/>
              </a:rPr>
              <a:t>pos</a:t>
            </a:r>
            <a:r>
              <a:rPr lang="en-US" altLang="zh-CN" sz="2800" dirty="0">
                <a:solidFill>
                  <a:schemeClr val="tx1"/>
                </a:solidFill>
                <a:latin typeface="宋体" panose="02010600030101010101" pitchFamily="2" charset="-122"/>
                <a:ea typeface="宋体" panose="02010600030101010101" pitchFamily="2" charset="-122"/>
              </a:rPr>
              <a:t>[a[</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 ^ x];</a:t>
            </a:r>
          </a:p>
          <a:p>
            <a:pPr algn="l"/>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pos</a:t>
            </a:r>
            <a:r>
              <a:rPr lang="en-US" altLang="zh-CN" sz="2800" dirty="0">
                <a:solidFill>
                  <a:schemeClr val="tx1"/>
                </a:solidFill>
                <a:latin typeface="宋体" panose="02010600030101010101" pitchFamily="2" charset="-122"/>
                <a:ea typeface="宋体" panose="02010600030101010101" pitchFamily="2" charset="-122"/>
              </a:rPr>
              <a:t>[a[</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 = </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a:t>
            </a:r>
          </a:p>
          <a:p>
            <a:pPr algn="l"/>
            <a:r>
              <a:rPr lang="en-US" altLang="zh-CN" sz="2800" dirty="0">
                <a:solidFill>
                  <a:schemeClr val="tx1"/>
                </a:solidFill>
                <a:latin typeface="宋体" panose="02010600030101010101" pitchFamily="2" charset="-122"/>
                <a:ea typeface="宋体" panose="02010600030101010101" pitchFamily="2" charset="-122"/>
              </a:rPr>
              <a:t>    }</a:t>
            </a:r>
          </a:p>
          <a:p>
            <a:pPr algn="l"/>
            <a:r>
              <a:rPr lang="en-US" altLang="zh-CN" sz="2800" dirty="0">
                <a:solidFill>
                  <a:schemeClr val="tx1"/>
                </a:solidFill>
                <a:latin typeface="宋体" panose="02010600030101010101" pitchFamily="2" charset="-122"/>
                <a:ea typeface="宋体" panose="02010600030101010101" pitchFamily="2" charset="-122"/>
              </a:rPr>
              <a:t>    build(1, 1, n);</a:t>
            </a:r>
          </a:p>
          <a:p>
            <a:pPr algn="l"/>
            <a:r>
              <a:rPr lang="en-US" altLang="zh-CN" sz="2800" dirty="0">
                <a:solidFill>
                  <a:schemeClr val="tx1"/>
                </a:solidFill>
                <a:latin typeface="宋体" panose="02010600030101010101" pitchFamily="2" charset="-122"/>
                <a:ea typeface="宋体" panose="02010600030101010101" pitchFamily="2" charset="-122"/>
              </a:rPr>
              <a:t>    while(m--){</a:t>
            </a:r>
          </a:p>
          <a:p>
            <a:pPr algn="l"/>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L,R; </a:t>
            </a:r>
            <a:r>
              <a:rPr lang="en-US" altLang="zh-CN" sz="2800" dirty="0" err="1">
                <a:solidFill>
                  <a:schemeClr val="tx1"/>
                </a:solidFill>
                <a:latin typeface="宋体" panose="02010600030101010101" pitchFamily="2" charset="-122"/>
                <a:ea typeface="宋体" panose="02010600030101010101" pitchFamily="2" charset="-122"/>
              </a:rPr>
              <a:t>scanf</a:t>
            </a:r>
            <a:r>
              <a:rPr lang="en-US" altLang="zh-CN" sz="2800" dirty="0">
                <a:solidFill>
                  <a:schemeClr val="tx1"/>
                </a:solidFill>
                <a:latin typeface="宋体" panose="02010600030101010101" pitchFamily="2" charset="-122"/>
                <a:ea typeface="宋体" panose="02010600030101010101" pitchFamily="2" charset="-122"/>
              </a:rPr>
              <a:t>("%</a:t>
            </a:r>
            <a:r>
              <a:rPr lang="en-US" altLang="zh-CN" sz="2800" dirty="0" err="1">
                <a:solidFill>
                  <a:schemeClr val="tx1"/>
                </a:solidFill>
                <a:latin typeface="宋体" panose="02010600030101010101" pitchFamily="2" charset="-122"/>
                <a:ea typeface="宋体" panose="02010600030101010101" pitchFamily="2" charset="-122"/>
              </a:rPr>
              <a:t>d%d</a:t>
            </a:r>
            <a:r>
              <a:rPr lang="en-US" altLang="zh-CN" sz="2800" dirty="0">
                <a:solidFill>
                  <a:schemeClr val="tx1"/>
                </a:solidFill>
                <a:latin typeface="宋体" panose="02010600030101010101" pitchFamily="2" charset="-122"/>
                <a:ea typeface="宋体" panose="02010600030101010101" pitchFamily="2" charset="-122"/>
              </a:rPr>
              <a:t>",&amp;L,&amp;R);</a:t>
            </a:r>
          </a:p>
          <a:p>
            <a:pPr algn="l"/>
            <a:r>
              <a:rPr lang="en-US" altLang="zh-CN" sz="2800" dirty="0">
                <a:solidFill>
                  <a:schemeClr val="tx1"/>
                </a:solidFill>
                <a:latin typeface="宋体" panose="02010600030101010101" pitchFamily="2" charset="-122"/>
                <a:ea typeface="宋体" panose="02010600030101010101" pitchFamily="2" charset="-122"/>
              </a:rPr>
              <a:t>        if(query(1, 1, n, L, R) &gt;= L)  </a:t>
            </a:r>
            <a:r>
              <a:rPr lang="en-US" altLang="zh-CN" sz="2800" dirty="0" err="1">
                <a:solidFill>
                  <a:schemeClr val="tx1"/>
                </a:solidFill>
                <a:latin typeface="宋体" panose="02010600030101010101" pitchFamily="2" charset="-122"/>
                <a:ea typeface="宋体" panose="02010600030101010101" pitchFamily="2" charset="-122"/>
              </a:rPr>
              <a:t>printf</a:t>
            </a:r>
            <a:r>
              <a:rPr lang="en-US" altLang="zh-CN" sz="2800" dirty="0">
                <a:solidFill>
                  <a:schemeClr val="tx1"/>
                </a:solidFill>
                <a:latin typeface="宋体" panose="02010600030101010101" pitchFamily="2" charset="-122"/>
                <a:ea typeface="宋体" panose="02010600030101010101" pitchFamily="2" charset="-122"/>
              </a:rPr>
              <a:t>("yes\n"); //</a:t>
            </a:r>
            <a:r>
              <a:rPr lang="zh-CN" altLang="en-US" sz="2800" dirty="0">
                <a:solidFill>
                  <a:schemeClr val="tx1"/>
                </a:solidFill>
                <a:latin typeface="宋体" panose="02010600030101010101" pitchFamily="2" charset="-122"/>
                <a:ea typeface="宋体" panose="02010600030101010101" pitchFamily="2" charset="-122"/>
              </a:rPr>
              <a:t>不要用</a:t>
            </a:r>
            <a:r>
              <a:rPr lang="en-US" altLang="zh-CN" sz="2800" dirty="0" err="1">
                <a:solidFill>
                  <a:schemeClr val="tx1"/>
                </a:solidFill>
                <a:latin typeface="宋体" panose="02010600030101010101" pitchFamily="2" charset="-122"/>
                <a:ea typeface="宋体" panose="02010600030101010101" pitchFamily="2" charset="-122"/>
              </a:rPr>
              <a:t>cout</a:t>
            </a:r>
            <a:r>
              <a:rPr lang="zh-CN" altLang="en-US" sz="2800" dirty="0">
                <a:solidFill>
                  <a:schemeClr val="tx1"/>
                </a:solidFill>
                <a:latin typeface="宋体" panose="02010600030101010101" pitchFamily="2" charset="-122"/>
                <a:ea typeface="宋体" panose="02010600030101010101" pitchFamily="2" charset="-122"/>
              </a:rPr>
              <a:t>，太慢了</a:t>
            </a:r>
          </a:p>
          <a:p>
            <a:pPr algn="l"/>
            <a:r>
              <a:rPr lang="zh-CN" altLang="en-US" sz="2800" dirty="0">
                <a:solidFill>
                  <a:schemeClr val="tx1"/>
                </a:solidFill>
                <a:latin typeface="宋体" panose="02010600030101010101" pitchFamily="2" charset="-122"/>
                <a:ea typeface="宋体" panose="02010600030101010101" pitchFamily="2" charset="-122"/>
              </a:rPr>
              <a:t>        </a:t>
            </a:r>
            <a:r>
              <a:rPr lang="en-US" altLang="zh-CN" sz="2800" dirty="0">
                <a:solidFill>
                  <a:schemeClr val="tx1"/>
                </a:solidFill>
                <a:latin typeface="宋体" panose="02010600030101010101" pitchFamily="2" charset="-122"/>
                <a:ea typeface="宋体" panose="02010600030101010101" pitchFamily="2" charset="-122"/>
              </a:rPr>
              <a:t>else                           </a:t>
            </a:r>
            <a:r>
              <a:rPr lang="en-US" altLang="zh-CN" sz="2800" dirty="0" err="1">
                <a:solidFill>
                  <a:schemeClr val="tx1"/>
                </a:solidFill>
                <a:latin typeface="宋体" panose="02010600030101010101" pitchFamily="2" charset="-122"/>
                <a:ea typeface="宋体" panose="02010600030101010101" pitchFamily="2" charset="-122"/>
              </a:rPr>
              <a:t>printf</a:t>
            </a:r>
            <a:r>
              <a:rPr lang="en-US" altLang="zh-CN" sz="2800" dirty="0">
                <a:solidFill>
                  <a:schemeClr val="tx1"/>
                </a:solidFill>
                <a:latin typeface="宋体" panose="02010600030101010101" pitchFamily="2" charset="-122"/>
                <a:ea typeface="宋体" panose="02010600030101010101" pitchFamily="2" charset="-122"/>
              </a:rPr>
              <a:t>("no\n");</a:t>
            </a:r>
          </a:p>
          <a:p>
            <a:pPr algn="l"/>
            <a:r>
              <a:rPr lang="en-US" altLang="zh-CN" sz="2800" dirty="0">
                <a:solidFill>
                  <a:schemeClr val="tx1"/>
                </a:solidFill>
                <a:latin typeface="宋体" panose="02010600030101010101" pitchFamily="2" charset="-122"/>
                <a:ea typeface="宋体" panose="02010600030101010101" pitchFamily="2" charset="-122"/>
              </a:rPr>
              <a:t>    }</a:t>
            </a:r>
          </a:p>
          <a:p>
            <a:pPr algn="l"/>
            <a:r>
              <a:rPr lang="en-US" altLang="zh-CN" sz="2800" dirty="0">
                <a:solidFill>
                  <a:schemeClr val="tx1"/>
                </a:solidFill>
                <a:latin typeface="宋体" panose="02010600030101010101" pitchFamily="2" charset="-122"/>
                <a:ea typeface="宋体" panose="02010600030101010101" pitchFamily="2" charset="-122"/>
              </a:rPr>
              <a:t>    return 0;</a:t>
            </a:r>
          </a:p>
          <a:p>
            <a:pPr algn="l"/>
            <a:r>
              <a:rPr lang="en-US" altLang="zh-CN" sz="2800" dirty="0">
                <a:solidFill>
                  <a:schemeClr val="tx1"/>
                </a:solidFill>
                <a:latin typeface="宋体" panose="02010600030101010101" pitchFamily="2" charset="-122"/>
                <a:ea typeface="宋体" panose="02010600030101010101" pitchFamily="2" charset="-122"/>
              </a:rPr>
              <a:t>}</a:t>
            </a:r>
            <a:endParaRPr lang="en-US" altLang="zh-CN" sz="2800" dirty="0" smtClean="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995603243"/>
      </p:ext>
    </p:extLst>
  </p:cSld>
  <p:clrMapOvr>
    <a:masterClrMapping/>
  </p:clrMapOvr>
  <p:transition spd="slow" advClick="0" advTm="1000">
    <p:push dir="u"/>
  </p:transition>
  <p:timing>
    <p:tnLst>
      <p:par>
        <p:cTn id="1" dur="indefinite" restart="never" nodeType="tmRoot"/>
      </p:par>
    </p:tnLst>
    <p:bldLst>
      <p:bldP spid="1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线段</a:t>
              </a:r>
              <a:r>
                <a:rPr lang="zh-CN" altLang="en-US" sz="5600" b="1" spc="600" dirty="0" smtClean="0">
                  <a:solidFill>
                    <a:schemeClr val="bg1"/>
                  </a:solidFill>
                  <a:latin typeface="宋体" panose="02010600030101010101" pitchFamily="2" charset="-122"/>
                  <a:ea typeface="宋体" panose="02010600030101010101" pitchFamily="2" charset="-122"/>
                </a:rPr>
                <a:t>树的核心技术：</a:t>
              </a:r>
              <a:r>
                <a:rPr lang="en-US" altLang="zh-CN" sz="5600" b="1" spc="600" dirty="0" smtClean="0">
                  <a:solidFill>
                    <a:schemeClr val="bg1"/>
                  </a:solidFill>
                  <a:latin typeface="宋体" panose="02010600030101010101" pitchFamily="2" charset="-122"/>
                  <a:ea typeface="宋体" panose="02010600030101010101" pitchFamily="2" charset="-122"/>
                </a:rPr>
                <a:t> lazy-tag</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106596" y="3296471"/>
            <a:ext cx="22488899" cy="8217634"/>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背景：区间修改</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简单区间</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修改，例如对一个数列的</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 R]</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区间内每个元素统一加上</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在线段树</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上用“单点修改”一个个修改</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这些元素</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，一次区间修改</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O(</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nlogn</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，还不如直接暴力修改的</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O(n)</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解决办法，利用</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线段树的特征：线段树的结点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，记录了</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这个区间的值</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再</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定义一个</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tag[</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，用它统一记录</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这个区间的修改，而不是</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一个个修改</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区间内的每个</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元素</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这个</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办法被称为“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lazy-tag”</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。一次区间修改</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O(</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logn</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99544583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
                                            <p:txEl>
                                              <p:pRg st="5" end="5"/>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Lazy-tag</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2145249" y="3636400"/>
            <a:ext cx="19601568" cy="7992383"/>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pP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lazy-tag</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（懒惰标记，或者延迟标记）</a:t>
            </a:r>
            <a:r>
              <a:rPr lang="zh-CN" altLang="en-US" sz="48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4800" dirty="0" smtClean="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pPr>
            <a:r>
              <a:rPr lang="zh-CN" altLang="en-US" sz="4800" dirty="0" smtClean="0">
                <a:latin typeface="Times New Roman" panose="02020603050405020304" pitchFamily="18" charset="0"/>
                <a:ea typeface="宋体" panose="02010600030101010101" pitchFamily="2" charset="-122"/>
                <a:cs typeface="Times New Roman" panose="02020603050405020304" pitchFamily="18" charset="0"/>
              </a:rPr>
              <a:t>修改一</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个线段区间时</a:t>
            </a:r>
            <a:r>
              <a:rPr lang="zh-CN" altLang="en-US" sz="4800" dirty="0" smtClean="0">
                <a:latin typeface="Times New Roman" panose="02020603050405020304" pitchFamily="18" charset="0"/>
                <a:ea typeface="宋体" panose="02010600030101010101" pitchFamily="2" charset="-122"/>
                <a:cs typeface="Times New Roman" panose="02020603050405020304" pitchFamily="18" charset="0"/>
              </a:rPr>
              <a:t>，只</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对这个线段区间进行</a:t>
            </a:r>
            <a:r>
              <a:rPr lang="zh-CN" altLang="en-US" sz="4800" dirty="0" smtClean="0">
                <a:latin typeface="Times New Roman" panose="02020603050405020304" pitchFamily="18" charset="0"/>
                <a:ea typeface="宋体" panose="02010600030101010101" pitchFamily="2" charset="-122"/>
                <a:cs typeface="Times New Roman" panose="02020603050405020304" pitchFamily="18" charset="0"/>
              </a:rPr>
              <a:t>整体修改（把修改记录在子树的根结点上），</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其内部每个元素的内容先不做</a:t>
            </a:r>
            <a:r>
              <a:rPr lang="zh-CN" altLang="en-US" sz="4800" dirty="0" smtClean="0">
                <a:latin typeface="Times New Roman" panose="02020603050405020304" pitchFamily="18" charset="0"/>
                <a:ea typeface="宋体" panose="02010600030101010101" pitchFamily="2" charset="-122"/>
                <a:cs typeface="Times New Roman" panose="02020603050405020304" pitchFamily="18" charset="0"/>
              </a:rPr>
              <a:t>修改。</a:t>
            </a:r>
            <a:endParaRPr lang="en-US" altLang="zh-CN" sz="4800" dirty="0" smtClean="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pPr>
            <a:r>
              <a:rPr lang="zh-CN" altLang="en-US" sz="4800" dirty="0" smtClean="0">
                <a:latin typeface="Times New Roman" panose="02020603050405020304" pitchFamily="18" charset="0"/>
                <a:ea typeface="宋体" panose="02010600030101010101" pitchFamily="2" charset="-122"/>
                <a:cs typeface="Times New Roman" panose="02020603050405020304" pitchFamily="18" charset="0"/>
              </a:rPr>
              <a:t>当</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这个线段区间的一致性被破坏时，才把变化值传递给下一</a:t>
            </a:r>
            <a:r>
              <a:rPr lang="zh-CN" altLang="en-US" sz="4800" dirty="0" smtClean="0">
                <a:latin typeface="Times New Roman" panose="02020603050405020304" pitchFamily="18" charset="0"/>
                <a:ea typeface="宋体" panose="02010600030101010101" pitchFamily="2" charset="-122"/>
                <a:cs typeface="Times New Roman" panose="02020603050405020304" pitchFamily="18" charset="0"/>
              </a:rPr>
              <a:t>层。</a:t>
            </a:r>
            <a:endParaRPr lang="en-US" altLang="zh-CN" sz="4800" dirty="0" smtClean="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pP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复杂</a:t>
            </a:r>
            <a:r>
              <a:rPr lang="zh-CN" altLang="en-US" sz="4800" dirty="0" smtClean="0">
                <a:latin typeface="Times New Roman" panose="02020603050405020304" pitchFamily="18" charset="0"/>
                <a:ea typeface="宋体" panose="02010600030101010101" pitchFamily="2" charset="-122"/>
                <a:cs typeface="Times New Roman" panose="02020603050405020304" pitchFamily="18" charset="0"/>
              </a:rPr>
              <a:t>度：每次</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区间修改的复杂度是</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O(</a:t>
            </a:r>
            <a:r>
              <a:rPr lang="en-US" altLang="zh-CN" sz="4800" dirty="0" err="1">
                <a:latin typeface="Times New Roman" panose="02020603050405020304" pitchFamily="18" charset="0"/>
                <a:ea typeface="宋体" panose="02010600030101010101" pitchFamily="2" charset="-122"/>
                <a:cs typeface="Times New Roman" panose="02020603050405020304" pitchFamily="18" charset="0"/>
              </a:rPr>
              <a:t>logn</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4800" dirty="0" smtClean="0">
                <a:latin typeface="Times New Roman" panose="02020603050405020304" pitchFamily="18" charset="0"/>
                <a:ea typeface="宋体" panose="02010600030101010101" pitchFamily="2" charset="-122"/>
                <a:cs typeface="Times New Roman" panose="02020603050405020304" pitchFamily="18" charset="0"/>
              </a:rPr>
              <a:t>的。</a:t>
            </a:r>
            <a:r>
              <a:rPr lang="en-US" altLang="zh-CN" sz="4800" dirty="0" smtClean="0">
                <a:latin typeface="Times New Roman" panose="02020603050405020304" pitchFamily="18" charset="0"/>
                <a:ea typeface="宋体" panose="02010600030101010101" pitchFamily="2" charset="-122"/>
                <a:cs typeface="Times New Roman" panose="02020603050405020304" pitchFamily="18" charset="0"/>
              </a:rPr>
              <a:t> </a:t>
            </a:r>
            <a:endParaRPr lang="zh-CN"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92628664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fade">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3" end="3"/>
                                            </p:txEl>
                                          </p:spTgt>
                                        </p:tgtEl>
                                        <p:attrNameLst>
                                          <p:attrName>style.visibility</p:attrName>
                                        </p:attrNameLst>
                                      </p:cBhvr>
                                      <p:to>
                                        <p:strVal val="visible"/>
                                      </p:to>
                                    </p:set>
                                    <p:animEffect transition="in" filter="fade">
                                      <p:cBhvr>
                                        <p:cTn id="12"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update()</a:t>
              </a:r>
              <a:r>
                <a:rPr lang="zh-CN" altLang="en-US" sz="5600" b="1" spc="600" dirty="0" smtClean="0">
                  <a:solidFill>
                    <a:schemeClr val="bg1"/>
                  </a:solidFill>
                  <a:latin typeface="宋体" panose="02010600030101010101" pitchFamily="2" charset="-122"/>
                  <a:ea typeface="宋体" panose="02010600030101010101" pitchFamily="2" charset="-122"/>
                </a:rPr>
                <a:t>中的</a:t>
              </a:r>
              <a:r>
                <a:rPr lang="en-US" altLang="zh-CN" sz="5600" b="1" spc="600" dirty="0" smtClean="0">
                  <a:solidFill>
                    <a:schemeClr val="bg1"/>
                  </a:solidFill>
                  <a:latin typeface="宋体" panose="02010600030101010101" pitchFamily="2" charset="-122"/>
                  <a:ea typeface="宋体" panose="02010600030101010101" pitchFamily="2" charset="-122"/>
                </a:rPr>
                <a:t>lazy-tag</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339668" y="2494508"/>
            <a:ext cx="20684246" cy="1084380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smtClean="0"/>
              <a:t>例：把</a:t>
            </a:r>
            <a:r>
              <a:rPr lang="en-US" altLang="zh-CN" dirty="0" smtClean="0"/>
              <a:t>[4</a:t>
            </a:r>
            <a:r>
              <a:rPr lang="en-US" altLang="zh-CN" dirty="0"/>
              <a:t>, 9]</a:t>
            </a:r>
            <a:r>
              <a:rPr lang="zh-CN" altLang="en-US" dirty="0"/>
              <a:t>区间内的每个元素加</a:t>
            </a:r>
            <a:r>
              <a:rPr lang="en-US" altLang="zh-CN" dirty="0" smtClean="0"/>
              <a:t>3</a:t>
            </a:r>
            <a:r>
              <a:rPr lang="zh-CN" altLang="en-US" dirty="0" smtClean="0"/>
              <a:t>：</a:t>
            </a:r>
            <a:endParaRPr lang="zh-CN" altLang="en-US" dirty="0"/>
          </a:p>
          <a:p>
            <a:pPr marL="0" indent="0">
              <a:lnSpc>
                <a:spcPct val="150000"/>
              </a:lnSpc>
              <a:spcBef>
                <a:spcPts val="0"/>
              </a:spcBef>
              <a:buNone/>
            </a:pPr>
            <a:r>
              <a:rPr lang="zh-CN" altLang="en-US" dirty="0" smtClean="0"/>
              <a:t>（</a:t>
            </a:r>
            <a:r>
              <a:rPr lang="en-US" altLang="zh-CN" dirty="0"/>
              <a:t>1</a:t>
            </a:r>
            <a:r>
              <a:rPr lang="zh-CN" altLang="en-US" dirty="0"/>
              <a:t>）左子树递归到结点</a:t>
            </a:r>
            <a:r>
              <a:rPr lang="en-US" altLang="zh-CN" dirty="0"/>
              <a:t>5</a:t>
            </a:r>
            <a:r>
              <a:rPr lang="zh-CN" altLang="en-US" dirty="0"/>
              <a:t>，即区间</a:t>
            </a:r>
            <a:r>
              <a:rPr lang="en-US" altLang="zh-CN" dirty="0"/>
              <a:t>[4, 5]</a:t>
            </a:r>
            <a:r>
              <a:rPr lang="zh-CN" altLang="en-US" dirty="0"/>
              <a:t>，完全包含在</a:t>
            </a:r>
            <a:r>
              <a:rPr lang="en-US" altLang="zh-CN" dirty="0"/>
              <a:t>[4, 9]</a:t>
            </a:r>
            <a:r>
              <a:rPr lang="zh-CN" altLang="en-US" dirty="0"/>
              <a:t>内，打标记</a:t>
            </a:r>
            <a:r>
              <a:rPr lang="en-US" altLang="zh-CN" dirty="0"/>
              <a:t>tag[5] = 3</a:t>
            </a:r>
            <a:r>
              <a:rPr lang="zh-CN" altLang="en-US" dirty="0"/>
              <a:t>，更新</a:t>
            </a:r>
            <a:r>
              <a:rPr lang="en-US" altLang="zh-CN" dirty="0"/>
              <a:t>tree[5]</a:t>
            </a:r>
            <a:r>
              <a:rPr lang="zh-CN" altLang="en-US" dirty="0"/>
              <a:t>为</a:t>
            </a:r>
            <a:r>
              <a:rPr lang="en-US" altLang="zh-CN" dirty="0"/>
              <a:t>20</a:t>
            </a:r>
            <a:r>
              <a:rPr lang="zh-CN" altLang="en-US" dirty="0"/>
              <a:t>，不再继续深入；</a:t>
            </a:r>
          </a:p>
          <a:p>
            <a:pPr marL="0" indent="0">
              <a:lnSpc>
                <a:spcPct val="150000"/>
              </a:lnSpc>
              <a:spcBef>
                <a:spcPts val="0"/>
              </a:spcBef>
              <a:buNone/>
            </a:pPr>
            <a:r>
              <a:rPr lang="zh-CN" altLang="en-US" dirty="0" smtClean="0"/>
              <a:t>（</a:t>
            </a:r>
            <a:r>
              <a:rPr lang="en-US" altLang="zh-CN" dirty="0"/>
              <a:t>2</a:t>
            </a:r>
            <a:r>
              <a:rPr lang="zh-CN" altLang="en-US" dirty="0"/>
              <a:t>）左子树递归返回，更新</a:t>
            </a:r>
            <a:r>
              <a:rPr lang="en-US" altLang="zh-CN" dirty="0"/>
              <a:t>tree[2]</a:t>
            </a:r>
            <a:r>
              <a:rPr lang="zh-CN" altLang="en-US" dirty="0"/>
              <a:t>为</a:t>
            </a:r>
            <a:r>
              <a:rPr lang="en-US" altLang="zh-CN" dirty="0"/>
              <a:t>30</a:t>
            </a:r>
            <a:r>
              <a:rPr lang="zh-CN" altLang="en-US" dirty="0"/>
              <a:t>；</a:t>
            </a:r>
          </a:p>
          <a:p>
            <a:pPr marL="0" indent="0">
              <a:lnSpc>
                <a:spcPct val="150000"/>
              </a:lnSpc>
              <a:spcBef>
                <a:spcPts val="0"/>
              </a:spcBef>
              <a:buNone/>
            </a:pPr>
            <a:r>
              <a:rPr lang="zh-CN" altLang="en-US" dirty="0" smtClean="0"/>
              <a:t>（</a:t>
            </a:r>
            <a:r>
              <a:rPr lang="en-US" altLang="zh-CN" dirty="0"/>
              <a:t>3</a:t>
            </a:r>
            <a:r>
              <a:rPr lang="zh-CN" altLang="en-US" dirty="0"/>
              <a:t>）右子树递归到结点</a:t>
            </a:r>
            <a:r>
              <a:rPr lang="en-US" altLang="zh-CN" dirty="0"/>
              <a:t>6</a:t>
            </a:r>
            <a:r>
              <a:rPr lang="zh-CN" altLang="en-US" dirty="0"/>
              <a:t>，即区间</a:t>
            </a:r>
            <a:r>
              <a:rPr lang="en-US" altLang="zh-CN" dirty="0"/>
              <a:t>[6, 8]</a:t>
            </a:r>
            <a:r>
              <a:rPr lang="zh-CN" altLang="en-US" dirty="0"/>
              <a:t>，完全包含在</a:t>
            </a:r>
            <a:r>
              <a:rPr lang="en-US" altLang="zh-CN" dirty="0"/>
              <a:t>[4, 9]</a:t>
            </a:r>
            <a:r>
              <a:rPr lang="zh-CN" altLang="en-US" dirty="0"/>
              <a:t>内，打标记</a:t>
            </a:r>
            <a:r>
              <a:rPr lang="en-US" altLang="zh-CN" dirty="0"/>
              <a:t>tag[6]=3</a:t>
            </a:r>
            <a:r>
              <a:rPr lang="zh-CN" altLang="en-US" dirty="0"/>
              <a:t>，更新</a:t>
            </a:r>
            <a:r>
              <a:rPr lang="en-US" altLang="zh-CN" dirty="0"/>
              <a:t>tree[6]</a:t>
            </a:r>
            <a:r>
              <a:rPr lang="zh-CN" altLang="en-US" dirty="0"/>
              <a:t>为</a:t>
            </a:r>
            <a:r>
              <a:rPr lang="en-US" altLang="zh-CN" dirty="0"/>
              <a:t>23</a:t>
            </a:r>
            <a:r>
              <a:rPr lang="zh-CN" altLang="en-US" dirty="0"/>
              <a:t>。</a:t>
            </a:r>
          </a:p>
          <a:p>
            <a:pPr marL="0" indent="0">
              <a:lnSpc>
                <a:spcPct val="150000"/>
              </a:lnSpc>
              <a:spcBef>
                <a:spcPts val="0"/>
              </a:spcBef>
              <a:buNone/>
            </a:pPr>
            <a:r>
              <a:rPr lang="zh-CN" altLang="en-US" dirty="0" smtClean="0"/>
              <a:t>（</a:t>
            </a:r>
            <a:r>
              <a:rPr lang="en-US" altLang="zh-CN" dirty="0"/>
              <a:t>4</a:t>
            </a:r>
            <a:r>
              <a:rPr lang="zh-CN" altLang="en-US" dirty="0"/>
              <a:t>）右子树递归到结点</a:t>
            </a:r>
            <a:r>
              <a:rPr lang="en-US" altLang="zh-CN" dirty="0"/>
              <a:t>14</a:t>
            </a:r>
            <a:r>
              <a:rPr lang="zh-CN" altLang="en-US" dirty="0"/>
              <a:t>，即区间</a:t>
            </a:r>
            <a:r>
              <a:rPr lang="en-US" altLang="zh-CN" dirty="0"/>
              <a:t>[9, 9]</a:t>
            </a:r>
            <a:r>
              <a:rPr lang="zh-CN" altLang="en-US" dirty="0"/>
              <a:t>，打标记</a:t>
            </a:r>
            <a:r>
              <a:rPr lang="en-US" altLang="zh-CN" dirty="0"/>
              <a:t>tag[14]=3</a:t>
            </a:r>
            <a:r>
              <a:rPr lang="zh-CN" altLang="en-US" dirty="0"/>
              <a:t>，更新</a:t>
            </a:r>
            <a:r>
              <a:rPr lang="en-US" altLang="zh-CN" dirty="0"/>
              <a:t>tree[14]=13</a:t>
            </a:r>
            <a:r>
              <a:rPr lang="zh-CN" altLang="en-US" dirty="0"/>
              <a:t>；</a:t>
            </a:r>
          </a:p>
          <a:p>
            <a:pPr marL="0" indent="0">
              <a:lnSpc>
                <a:spcPct val="150000"/>
              </a:lnSpc>
              <a:spcBef>
                <a:spcPts val="0"/>
              </a:spcBef>
              <a:buNone/>
            </a:pPr>
            <a:r>
              <a:rPr lang="zh-CN" altLang="en-US" dirty="0" smtClean="0"/>
              <a:t>（</a:t>
            </a:r>
            <a:r>
              <a:rPr lang="en-US" altLang="zh-CN" dirty="0"/>
              <a:t>5</a:t>
            </a:r>
            <a:r>
              <a:rPr lang="zh-CN" altLang="en-US" dirty="0"/>
              <a:t>）右子树递归返回，更新</a:t>
            </a:r>
            <a:r>
              <a:rPr lang="en-US" altLang="zh-CN" dirty="0"/>
              <a:t>tree[7]=20</a:t>
            </a:r>
            <a:r>
              <a:rPr lang="zh-CN" altLang="en-US" dirty="0"/>
              <a:t>；继续返回，更新</a:t>
            </a:r>
            <a:r>
              <a:rPr lang="en-US" altLang="zh-CN" dirty="0"/>
              <a:t>tree[3]=43</a:t>
            </a:r>
            <a:r>
              <a:rPr lang="zh-CN" altLang="en-US" dirty="0"/>
              <a:t>；</a:t>
            </a:r>
          </a:p>
          <a:p>
            <a:pPr marL="0" indent="0">
              <a:lnSpc>
                <a:spcPct val="150000"/>
              </a:lnSpc>
              <a:spcBef>
                <a:spcPts val="0"/>
              </a:spcBef>
              <a:buNone/>
            </a:pPr>
            <a:r>
              <a:rPr lang="zh-CN" altLang="en-US" dirty="0" smtClean="0"/>
              <a:t>（</a:t>
            </a:r>
            <a:r>
              <a:rPr lang="en-US" altLang="zh-CN" dirty="0"/>
              <a:t>6</a:t>
            </a:r>
            <a:r>
              <a:rPr lang="zh-CN" altLang="en-US" dirty="0"/>
              <a:t>）返回到根结点，更新</a:t>
            </a:r>
            <a:r>
              <a:rPr lang="en-US" altLang="zh-CN" dirty="0"/>
              <a:t>tree[1]=73</a:t>
            </a:r>
            <a:r>
              <a:rPr lang="zh-CN" altLang="en-US" dirty="0"/>
              <a:t>。</a:t>
            </a:r>
          </a:p>
        </p:txBody>
      </p:sp>
    </p:spTree>
    <p:custDataLst>
      <p:tags r:id="rId1"/>
    </p:custDataLst>
    <p:extLst>
      <p:ext uri="{BB962C8B-B14F-4D97-AF65-F5344CB8AC3E}">
        <p14:creationId xmlns:p14="http://schemas.microsoft.com/office/powerpoint/2010/main" val="965783262"/>
      </p:ext>
    </p:extLst>
  </p:cSld>
  <p:clrMapOvr>
    <a:masterClrMapping/>
  </p:clrMapOvr>
  <p:transition spd="slow" advClick="0" advTm="1000">
    <p:push dir="u"/>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2" name="内容占位符 2"/>
          <p:cNvSpPr txBox="1">
            <a:spLocks noChangeArrowheads="1"/>
          </p:cNvSpPr>
          <p:nvPr/>
        </p:nvSpPr>
        <p:spPr>
          <a:xfrm>
            <a:off x="860546" y="771842"/>
            <a:ext cx="20863186" cy="435133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5400" b="1" dirty="0">
                <a:solidFill>
                  <a:srgbClr val="FF0000"/>
                </a:solidFill>
              </a:rPr>
              <a:t>把</a:t>
            </a:r>
            <a:r>
              <a:rPr lang="en-US" altLang="zh-CN" sz="5400" b="1" dirty="0">
                <a:solidFill>
                  <a:srgbClr val="FF0000"/>
                </a:solidFill>
              </a:rPr>
              <a:t>[4, 9]</a:t>
            </a:r>
            <a:r>
              <a:rPr lang="zh-CN" altLang="en-US" sz="5400" b="1" dirty="0">
                <a:solidFill>
                  <a:srgbClr val="FF0000"/>
                </a:solidFill>
              </a:rPr>
              <a:t>区间内的每个元素加</a:t>
            </a:r>
            <a:r>
              <a:rPr lang="en-US" altLang="zh-CN" sz="5400" b="1" dirty="0" smtClean="0">
                <a:solidFill>
                  <a:srgbClr val="FF0000"/>
                </a:solidFill>
              </a:rPr>
              <a:t>3</a:t>
            </a:r>
            <a:r>
              <a:rPr lang="zh-CN" altLang="en-US" sz="5400" b="1" dirty="0" smtClean="0">
                <a:solidFill>
                  <a:srgbClr val="FF0000"/>
                </a:solidFill>
              </a:rPr>
              <a:t> </a:t>
            </a:r>
            <a:endParaRPr lang="zh-CN" altLang="en-US" sz="5400" b="1" dirty="0">
              <a:solidFill>
                <a:srgbClr val="FF0000"/>
              </a:solidFill>
            </a:endParaRPr>
          </a:p>
        </p:txBody>
      </p:sp>
      <p:pic>
        <p:nvPicPr>
          <p:cNvPr id="2" name="图片 1"/>
          <p:cNvPicPr>
            <a:picLocks noChangeAspect="1"/>
          </p:cNvPicPr>
          <p:nvPr/>
        </p:nvPicPr>
        <p:blipFill>
          <a:blip r:embed="rId5"/>
          <a:stretch>
            <a:fillRect/>
          </a:stretch>
        </p:blipFill>
        <p:spPr>
          <a:xfrm>
            <a:off x="1397445" y="4572001"/>
            <a:ext cx="22615735" cy="8754894"/>
          </a:xfrm>
          <a:prstGeom prst="rect">
            <a:avLst/>
          </a:prstGeom>
        </p:spPr>
      </p:pic>
      <p:sp>
        <p:nvSpPr>
          <p:cNvPr id="10" name="内容占位符 2"/>
          <p:cNvSpPr txBox="1">
            <a:spLocks/>
          </p:cNvSpPr>
          <p:nvPr/>
        </p:nvSpPr>
        <p:spPr>
          <a:xfrm>
            <a:off x="1339667" y="2494508"/>
            <a:ext cx="21917897" cy="229615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00000"/>
              </a:lnSpc>
              <a:spcBef>
                <a:spcPts val="0"/>
              </a:spcBef>
              <a:buNone/>
            </a:pPr>
            <a:r>
              <a:rPr lang="zh-CN" altLang="en-US" dirty="0" smtClean="0"/>
              <a:t>（</a:t>
            </a:r>
            <a:r>
              <a:rPr lang="en-US" altLang="zh-CN" dirty="0"/>
              <a:t>1</a:t>
            </a:r>
            <a:r>
              <a:rPr lang="zh-CN" altLang="en-US" dirty="0"/>
              <a:t>）左子树递归到结点</a:t>
            </a:r>
            <a:r>
              <a:rPr lang="en-US" altLang="zh-CN" dirty="0"/>
              <a:t>5</a:t>
            </a:r>
            <a:r>
              <a:rPr lang="zh-CN" altLang="en-US" dirty="0"/>
              <a:t>，即区间</a:t>
            </a:r>
            <a:r>
              <a:rPr lang="en-US" altLang="zh-CN" dirty="0"/>
              <a:t>[4, 5]</a:t>
            </a:r>
            <a:r>
              <a:rPr lang="zh-CN" altLang="en-US" dirty="0"/>
              <a:t>，完全包含在</a:t>
            </a:r>
            <a:r>
              <a:rPr lang="en-US" altLang="zh-CN" dirty="0"/>
              <a:t>[4, 9]</a:t>
            </a:r>
            <a:r>
              <a:rPr lang="zh-CN" altLang="en-US" dirty="0"/>
              <a:t>内，打标记</a:t>
            </a:r>
            <a:r>
              <a:rPr lang="en-US" altLang="zh-CN" dirty="0"/>
              <a:t>tag[5] = 3</a:t>
            </a:r>
            <a:r>
              <a:rPr lang="zh-CN" altLang="en-US" dirty="0"/>
              <a:t>，更新</a:t>
            </a:r>
            <a:r>
              <a:rPr lang="en-US" altLang="zh-CN" dirty="0"/>
              <a:t>tree[5]</a:t>
            </a:r>
            <a:r>
              <a:rPr lang="zh-CN" altLang="en-US" dirty="0"/>
              <a:t>为</a:t>
            </a:r>
            <a:r>
              <a:rPr lang="en-US" altLang="zh-CN" dirty="0"/>
              <a:t>20</a:t>
            </a:r>
            <a:r>
              <a:rPr lang="zh-CN" altLang="en-US" dirty="0"/>
              <a:t>，不再继续深入</a:t>
            </a:r>
            <a:r>
              <a:rPr lang="zh-CN" altLang="en-US" dirty="0" smtClean="0"/>
              <a:t>；</a:t>
            </a:r>
            <a:endParaRPr lang="zh-CN" altLang="en-US" dirty="0"/>
          </a:p>
        </p:txBody>
      </p:sp>
      <p:sp>
        <p:nvSpPr>
          <p:cNvPr id="6" name="右箭头 5"/>
          <p:cNvSpPr/>
          <p:nvPr/>
        </p:nvSpPr>
        <p:spPr>
          <a:xfrm rot="16200000">
            <a:off x="11381725" y="8516097"/>
            <a:ext cx="753848" cy="86670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608619445"/>
      </p:ext>
    </p:extLst>
  </p:cSld>
  <p:clrMapOvr>
    <a:masterClrMapping/>
  </p:clrMapOvr>
  <p:transition spd="slow" advClick="0" advTm="1000">
    <p:push dir="u"/>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2" name="内容占位符 2"/>
          <p:cNvSpPr txBox="1">
            <a:spLocks noChangeArrowheads="1"/>
          </p:cNvSpPr>
          <p:nvPr/>
        </p:nvSpPr>
        <p:spPr>
          <a:xfrm>
            <a:off x="860546" y="771842"/>
            <a:ext cx="20863186" cy="435133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5400" b="1" dirty="0">
                <a:solidFill>
                  <a:srgbClr val="FF0000"/>
                </a:solidFill>
              </a:rPr>
              <a:t>把</a:t>
            </a:r>
            <a:r>
              <a:rPr lang="en-US" altLang="zh-CN" sz="5400" b="1" dirty="0">
                <a:solidFill>
                  <a:srgbClr val="FF0000"/>
                </a:solidFill>
              </a:rPr>
              <a:t>[4, 9]</a:t>
            </a:r>
            <a:r>
              <a:rPr lang="zh-CN" altLang="en-US" sz="5400" b="1" dirty="0">
                <a:solidFill>
                  <a:srgbClr val="FF0000"/>
                </a:solidFill>
              </a:rPr>
              <a:t>区间内的每个元素加</a:t>
            </a:r>
            <a:r>
              <a:rPr lang="en-US" altLang="zh-CN" sz="5400" b="1" dirty="0" smtClean="0">
                <a:solidFill>
                  <a:srgbClr val="FF0000"/>
                </a:solidFill>
              </a:rPr>
              <a:t>3</a:t>
            </a:r>
            <a:r>
              <a:rPr lang="zh-CN" altLang="en-US" sz="5400" b="1" dirty="0" smtClean="0">
                <a:solidFill>
                  <a:srgbClr val="FF0000"/>
                </a:solidFill>
              </a:rPr>
              <a:t> </a:t>
            </a:r>
            <a:endParaRPr lang="zh-CN" altLang="en-US" sz="5400" b="1" dirty="0">
              <a:solidFill>
                <a:srgbClr val="FF0000"/>
              </a:solidFill>
            </a:endParaRPr>
          </a:p>
        </p:txBody>
      </p:sp>
      <p:pic>
        <p:nvPicPr>
          <p:cNvPr id="2" name="图片 1"/>
          <p:cNvPicPr>
            <a:picLocks noChangeAspect="1"/>
          </p:cNvPicPr>
          <p:nvPr/>
        </p:nvPicPr>
        <p:blipFill>
          <a:blip r:embed="rId5"/>
          <a:stretch>
            <a:fillRect/>
          </a:stretch>
        </p:blipFill>
        <p:spPr>
          <a:xfrm>
            <a:off x="1397445" y="4572001"/>
            <a:ext cx="22615735" cy="8754894"/>
          </a:xfrm>
          <a:prstGeom prst="rect">
            <a:avLst/>
          </a:prstGeom>
        </p:spPr>
      </p:pic>
      <p:sp>
        <p:nvSpPr>
          <p:cNvPr id="10" name="内容占位符 2"/>
          <p:cNvSpPr txBox="1">
            <a:spLocks/>
          </p:cNvSpPr>
          <p:nvPr/>
        </p:nvSpPr>
        <p:spPr>
          <a:xfrm>
            <a:off x="1339667" y="2494508"/>
            <a:ext cx="21917897" cy="229615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defTabSz="1828800" eaLnBrk="1" hangingPunct="1">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zh-CN" altLang="en-US" dirty="0"/>
              <a:t>（</a:t>
            </a:r>
            <a:r>
              <a:rPr lang="en-US" altLang="zh-CN" dirty="0"/>
              <a:t>2</a:t>
            </a:r>
            <a:r>
              <a:rPr lang="zh-CN" altLang="en-US" dirty="0"/>
              <a:t>）左子树递归返回，更新</a:t>
            </a:r>
            <a:r>
              <a:rPr lang="en-US" altLang="zh-CN" dirty="0"/>
              <a:t>tree[2]</a:t>
            </a:r>
            <a:r>
              <a:rPr lang="zh-CN" altLang="en-US" dirty="0"/>
              <a:t>为</a:t>
            </a:r>
            <a:r>
              <a:rPr lang="en-US" altLang="zh-CN" dirty="0"/>
              <a:t>30</a:t>
            </a:r>
            <a:r>
              <a:rPr lang="zh-CN" altLang="en-US" dirty="0"/>
              <a:t>；</a:t>
            </a:r>
          </a:p>
        </p:txBody>
      </p:sp>
      <p:sp>
        <p:nvSpPr>
          <p:cNvPr id="13" name="右箭头 12"/>
          <p:cNvSpPr/>
          <p:nvPr/>
        </p:nvSpPr>
        <p:spPr>
          <a:xfrm rot="16200000">
            <a:off x="4190393" y="7144246"/>
            <a:ext cx="753848" cy="86670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427012349"/>
      </p:ext>
    </p:extLst>
  </p:cSld>
  <p:clrMapOvr>
    <a:masterClrMapping/>
  </p:clrMapOvr>
  <p:transition spd="slow" advClick="0" advTm="1000">
    <p:push dir="u"/>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2" name="内容占位符 2"/>
          <p:cNvSpPr txBox="1">
            <a:spLocks noChangeArrowheads="1"/>
          </p:cNvSpPr>
          <p:nvPr/>
        </p:nvSpPr>
        <p:spPr>
          <a:xfrm>
            <a:off x="860546" y="771842"/>
            <a:ext cx="20863186" cy="435133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5400" b="1" dirty="0">
                <a:solidFill>
                  <a:srgbClr val="FF0000"/>
                </a:solidFill>
              </a:rPr>
              <a:t>把</a:t>
            </a:r>
            <a:r>
              <a:rPr lang="en-US" altLang="zh-CN" sz="5400" b="1" dirty="0">
                <a:solidFill>
                  <a:srgbClr val="FF0000"/>
                </a:solidFill>
              </a:rPr>
              <a:t>[4, 9]</a:t>
            </a:r>
            <a:r>
              <a:rPr lang="zh-CN" altLang="en-US" sz="5400" b="1" dirty="0">
                <a:solidFill>
                  <a:srgbClr val="FF0000"/>
                </a:solidFill>
              </a:rPr>
              <a:t>区间内的每个元素加</a:t>
            </a:r>
            <a:r>
              <a:rPr lang="en-US" altLang="zh-CN" sz="5400" b="1" dirty="0" smtClean="0">
                <a:solidFill>
                  <a:srgbClr val="FF0000"/>
                </a:solidFill>
              </a:rPr>
              <a:t>3</a:t>
            </a:r>
            <a:r>
              <a:rPr lang="zh-CN" altLang="en-US" sz="5400" b="1" dirty="0" smtClean="0">
                <a:solidFill>
                  <a:srgbClr val="FF0000"/>
                </a:solidFill>
              </a:rPr>
              <a:t> </a:t>
            </a:r>
            <a:endParaRPr lang="zh-CN" altLang="en-US" sz="5400" b="1" dirty="0">
              <a:solidFill>
                <a:srgbClr val="FF0000"/>
              </a:solidFill>
            </a:endParaRPr>
          </a:p>
        </p:txBody>
      </p:sp>
      <p:pic>
        <p:nvPicPr>
          <p:cNvPr id="2" name="图片 1"/>
          <p:cNvPicPr>
            <a:picLocks noChangeAspect="1"/>
          </p:cNvPicPr>
          <p:nvPr/>
        </p:nvPicPr>
        <p:blipFill>
          <a:blip r:embed="rId5"/>
          <a:stretch>
            <a:fillRect/>
          </a:stretch>
        </p:blipFill>
        <p:spPr>
          <a:xfrm>
            <a:off x="1397445" y="4572001"/>
            <a:ext cx="22615735" cy="8754894"/>
          </a:xfrm>
          <a:prstGeom prst="rect">
            <a:avLst/>
          </a:prstGeom>
        </p:spPr>
      </p:pic>
      <p:sp>
        <p:nvSpPr>
          <p:cNvPr id="10" name="内容占位符 2"/>
          <p:cNvSpPr txBox="1">
            <a:spLocks/>
          </p:cNvSpPr>
          <p:nvPr/>
        </p:nvSpPr>
        <p:spPr>
          <a:xfrm>
            <a:off x="1339667" y="2494508"/>
            <a:ext cx="21917897" cy="229615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defTabSz="1828800" eaLnBrk="1" hangingPunct="1">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zh-CN" altLang="en-US" dirty="0"/>
              <a:t>（</a:t>
            </a:r>
            <a:r>
              <a:rPr lang="en-US" altLang="zh-CN" dirty="0"/>
              <a:t>3</a:t>
            </a:r>
            <a:r>
              <a:rPr lang="zh-CN" altLang="en-US" dirty="0"/>
              <a:t>）右子树递归到结点</a:t>
            </a:r>
            <a:r>
              <a:rPr lang="en-US" altLang="zh-CN" dirty="0"/>
              <a:t>6</a:t>
            </a:r>
            <a:r>
              <a:rPr lang="zh-CN" altLang="en-US" dirty="0"/>
              <a:t>，即区间</a:t>
            </a:r>
            <a:r>
              <a:rPr lang="en-US" altLang="zh-CN" dirty="0"/>
              <a:t>[6, 8]</a:t>
            </a:r>
            <a:r>
              <a:rPr lang="zh-CN" altLang="en-US" dirty="0"/>
              <a:t>，完全包含在</a:t>
            </a:r>
            <a:r>
              <a:rPr lang="en-US" altLang="zh-CN" dirty="0"/>
              <a:t>[4, 9]</a:t>
            </a:r>
            <a:r>
              <a:rPr lang="zh-CN" altLang="en-US" dirty="0"/>
              <a:t>内，打标记</a:t>
            </a:r>
            <a:r>
              <a:rPr lang="en-US" altLang="zh-CN" dirty="0"/>
              <a:t>tag[6]=3</a:t>
            </a:r>
            <a:r>
              <a:rPr lang="zh-CN" altLang="en-US" dirty="0"/>
              <a:t>，更新</a:t>
            </a:r>
            <a:r>
              <a:rPr lang="en-US" altLang="zh-CN" dirty="0"/>
              <a:t>tree[6]</a:t>
            </a:r>
            <a:r>
              <a:rPr lang="zh-CN" altLang="en-US" dirty="0"/>
              <a:t>为</a:t>
            </a:r>
            <a:r>
              <a:rPr lang="en-US" altLang="zh-CN" dirty="0"/>
              <a:t>23</a:t>
            </a:r>
            <a:r>
              <a:rPr lang="zh-CN" altLang="en-US" dirty="0"/>
              <a:t>。</a:t>
            </a:r>
          </a:p>
        </p:txBody>
      </p:sp>
      <p:sp>
        <p:nvSpPr>
          <p:cNvPr id="13" name="右箭头 12"/>
          <p:cNvSpPr/>
          <p:nvPr/>
        </p:nvSpPr>
        <p:spPr>
          <a:xfrm rot="18672187">
            <a:off x="16362813" y="8666839"/>
            <a:ext cx="823767" cy="532306"/>
          </a:xfrm>
          <a:prstGeom prst="rightArrow">
            <a:avLst>
              <a:gd name="adj1" fmla="val 59164"/>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4204255074"/>
      </p:ext>
    </p:extLst>
  </p:cSld>
  <p:clrMapOvr>
    <a:masterClrMapping/>
  </p:clrMapOvr>
  <p:transition spd="slow" advClick="0" advTm="1000">
    <p:push dir="u"/>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2" name="内容占位符 2"/>
          <p:cNvSpPr txBox="1">
            <a:spLocks noChangeArrowheads="1"/>
          </p:cNvSpPr>
          <p:nvPr/>
        </p:nvSpPr>
        <p:spPr>
          <a:xfrm>
            <a:off x="860546" y="771842"/>
            <a:ext cx="20863186" cy="435133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5400" b="1" dirty="0">
                <a:solidFill>
                  <a:srgbClr val="FF0000"/>
                </a:solidFill>
              </a:rPr>
              <a:t>把</a:t>
            </a:r>
            <a:r>
              <a:rPr lang="en-US" altLang="zh-CN" sz="5400" b="1" dirty="0">
                <a:solidFill>
                  <a:srgbClr val="FF0000"/>
                </a:solidFill>
              </a:rPr>
              <a:t>[4, 9]</a:t>
            </a:r>
            <a:r>
              <a:rPr lang="zh-CN" altLang="en-US" sz="5400" b="1" dirty="0">
                <a:solidFill>
                  <a:srgbClr val="FF0000"/>
                </a:solidFill>
              </a:rPr>
              <a:t>区间内的每个元素加</a:t>
            </a:r>
            <a:r>
              <a:rPr lang="en-US" altLang="zh-CN" sz="5400" b="1" dirty="0" smtClean="0">
                <a:solidFill>
                  <a:srgbClr val="FF0000"/>
                </a:solidFill>
              </a:rPr>
              <a:t>3</a:t>
            </a:r>
            <a:r>
              <a:rPr lang="zh-CN" altLang="en-US" sz="5400" b="1" dirty="0" smtClean="0">
                <a:solidFill>
                  <a:srgbClr val="FF0000"/>
                </a:solidFill>
              </a:rPr>
              <a:t> </a:t>
            </a:r>
            <a:endParaRPr lang="zh-CN" altLang="en-US" sz="5400" b="1" dirty="0">
              <a:solidFill>
                <a:srgbClr val="FF0000"/>
              </a:solidFill>
            </a:endParaRPr>
          </a:p>
        </p:txBody>
      </p:sp>
      <p:pic>
        <p:nvPicPr>
          <p:cNvPr id="2" name="图片 1"/>
          <p:cNvPicPr>
            <a:picLocks noChangeAspect="1"/>
          </p:cNvPicPr>
          <p:nvPr/>
        </p:nvPicPr>
        <p:blipFill>
          <a:blip r:embed="rId5"/>
          <a:stretch>
            <a:fillRect/>
          </a:stretch>
        </p:blipFill>
        <p:spPr>
          <a:xfrm>
            <a:off x="1397445" y="4572001"/>
            <a:ext cx="22615735" cy="8754894"/>
          </a:xfrm>
          <a:prstGeom prst="rect">
            <a:avLst/>
          </a:prstGeom>
        </p:spPr>
      </p:pic>
      <p:sp>
        <p:nvSpPr>
          <p:cNvPr id="10" name="内容占位符 2"/>
          <p:cNvSpPr txBox="1">
            <a:spLocks/>
          </p:cNvSpPr>
          <p:nvPr/>
        </p:nvSpPr>
        <p:spPr>
          <a:xfrm>
            <a:off x="1339667" y="2494508"/>
            <a:ext cx="21917897" cy="229615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defTabSz="1828800" eaLnBrk="1" hangingPunct="1">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zh-CN" altLang="en-US" dirty="0"/>
              <a:t>（</a:t>
            </a:r>
            <a:r>
              <a:rPr lang="en-US" altLang="zh-CN" dirty="0"/>
              <a:t>4</a:t>
            </a:r>
            <a:r>
              <a:rPr lang="zh-CN" altLang="en-US" dirty="0"/>
              <a:t>）右子树递归到结点</a:t>
            </a:r>
            <a:r>
              <a:rPr lang="en-US" altLang="zh-CN" dirty="0"/>
              <a:t>14</a:t>
            </a:r>
            <a:r>
              <a:rPr lang="zh-CN" altLang="en-US" dirty="0"/>
              <a:t>，即区间</a:t>
            </a:r>
            <a:r>
              <a:rPr lang="en-US" altLang="zh-CN" dirty="0"/>
              <a:t>[9, 9]</a:t>
            </a:r>
            <a:r>
              <a:rPr lang="zh-CN" altLang="en-US" dirty="0"/>
              <a:t>，打标记</a:t>
            </a:r>
            <a:r>
              <a:rPr lang="en-US" altLang="zh-CN" dirty="0"/>
              <a:t>tag[14]=3</a:t>
            </a:r>
            <a:r>
              <a:rPr lang="zh-CN" altLang="en-US" dirty="0"/>
              <a:t>，更新</a:t>
            </a:r>
            <a:r>
              <a:rPr lang="en-US" altLang="zh-CN" dirty="0"/>
              <a:t>tree[14]=13</a:t>
            </a:r>
            <a:r>
              <a:rPr lang="zh-CN" altLang="en-US" dirty="0"/>
              <a:t>；</a:t>
            </a:r>
          </a:p>
        </p:txBody>
      </p:sp>
      <p:sp>
        <p:nvSpPr>
          <p:cNvPr id="13" name="右箭头 12"/>
          <p:cNvSpPr/>
          <p:nvPr/>
        </p:nvSpPr>
        <p:spPr>
          <a:xfrm rot="16200000">
            <a:off x="16285032" y="11474490"/>
            <a:ext cx="753848" cy="86670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464097660"/>
      </p:ext>
    </p:extLst>
  </p:cSld>
  <p:clrMapOvr>
    <a:masterClrMapping/>
  </p:clrMapOvr>
  <p:transition spd="slow" advClick="0" advTm="1000">
    <p:push dir="u"/>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2" name="内容占位符 2"/>
          <p:cNvSpPr txBox="1">
            <a:spLocks noChangeArrowheads="1"/>
          </p:cNvSpPr>
          <p:nvPr/>
        </p:nvSpPr>
        <p:spPr>
          <a:xfrm>
            <a:off x="860546" y="771842"/>
            <a:ext cx="20863186" cy="435133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5400" b="1" dirty="0">
                <a:solidFill>
                  <a:srgbClr val="FF0000"/>
                </a:solidFill>
              </a:rPr>
              <a:t>把</a:t>
            </a:r>
            <a:r>
              <a:rPr lang="en-US" altLang="zh-CN" sz="5400" b="1" dirty="0">
                <a:solidFill>
                  <a:srgbClr val="FF0000"/>
                </a:solidFill>
              </a:rPr>
              <a:t>[4, 9]</a:t>
            </a:r>
            <a:r>
              <a:rPr lang="zh-CN" altLang="en-US" sz="5400" b="1" dirty="0">
                <a:solidFill>
                  <a:srgbClr val="FF0000"/>
                </a:solidFill>
              </a:rPr>
              <a:t>区间内的每个元素加</a:t>
            </a:r>
            <a:r>
              <a:rPr lang="en-US" altLang="zh-CN" sz="5400" b="1" dirty="0" smtClean="0">
                <a:solidFill>
                  <a:srgbClr val="FF0000"/>
                </a:solidFill>
              </a:rPr>
              <a:t>3</a:t>
            </a:r>
            <a:r>
              <a:rPr lang="zh-CN" altLang="en-US" sz="5400" b="1" dirty="0" smtClean="0">
                <a:solidFill>
                  <a:srgbClr val="FF0000"/>
                </a:solidFill>
              </a:rPr>
              <a:t> </a:t>
            </a:r>
            <a:endParaRPr lang="zh-CN" altLang="en-US" sz="5400" b="1" dirty="0">
              <a:solidFill>
                <a:srgbClr val="FF0000"/>
              </a:solidFill>
            </a:endParaRPr>
          </a:p>
        </p:txBody>
      </p:sp>
      <p:pic>
        <p:nvPicPr>
          <p:cNvPr id="2" name="图片 1"/>
          <p:cNvPicPr>
            <a:picLocks noChangeAspect="1"/>
          </p:cNvPicPr>
          <p:nvPr/>
        </p:nvPicPr>
        <p:blipFill>
          <a:blip r:embed="rId5"/>
          <a:stretch>
            <a:fillRect/>
          </a:stretch>
        </p:blipFill>
        <p:spPr>
          <a:xfrm>
            <a:off x="1397445" y="4572001"/>
            <a:ext cx="22615735" cy="8754894"/>
          </a:xfrm>
          <a:prstGeom prst="rect">
            <a:avLst/>
          </a:prstGeom>
        </p:spPr>
      </p:pic>
      <p:sp>
        <p:nvSpPr>
          <p:cNvPr id="10" name="内容占位符 2"/>
          <p:cNvSpPr txBox="1">
            <a:spLocks/>
          </p:cNvSpPr>
          <p:nvPr/>
        </p:nvSpPr>
        <p:spPr>
          <a:xfrm>
            <a:off x="1339667" y="2494508"/>
            <a:ext cx="21917897" cy="229615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defTabSz="1828800" eaLnBrk="1" hangingPunct="1">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zh-CN" altLang="en-US" dirty="0"/>
              <a:t>（</a:t>
            </a:r>
            <a:r>
              <a:rPr lang="en-US" altLang="zh-CN" dirty="0"/>
              <a:t>5</a:t>
            </a:r>
            <a:r>
              <a:rPr lang="zh-CN" altLang="en-US" dirty="0"/>
              <a:t>）右子树递归返回，更新</a:t>
            </a:r>
            <a:r>
              <a:rPr lang="en-US" altLang="zh-CN" dirty="0"/>
              <a:t>tree[7]=20</a:t>
            </a:r>
            <a:r>
              <a:rPr lang="zh-CN" altLang="en-US" dirty="0"/>
              <a:t>；继续返回，更新</a:t>
            </a:r>
            <a:r>
              <a:rPr lang="en-US" altLang="zh-CN" dirty="0"/>
              <a:t>tree[3]=43</a:t>
            </a:r>
            <a:r>
              <a:rPr lang="zh-CN" altLang="en-US" dirty="0"/>
              <a:t>；</a:t>
            </a:r>
          </a:p>
        </p:txBody>
      </p:sp>
      <p:sp>
        <p:nvSpPr>
          <p:cNvPr id="13" name="右箭头 12"/>
          <p:cNvSpPr/>
          <p:nvPr/>
        </p:nvSpPr>
        <p:spPr>
          <a:xfrm rot="16200000">
            <a:off x="21559292" y="10003498"/>
            <a:ext cx="753848" cy="86670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rot="13840739">
            <a:off x="20654117" y="6707230"/>
            <a:ext cx="1035360" cy="86670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4034808130"/>
      </p:ext>
    </p:extLst>
  </p:cSld>
  <p:clrMapOvr>
    <a:masterClrMapping/>
  </p:clrMapOvr>
  <p:transition spd="slow" advClick="0" advTm="1000">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5"/>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并查集的合并</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950954" y="3600174"/>
            <a:ext cx="21909046" cy="1243417"/>
          </a:xfrm>
          <a:prstGeom prst="rect">
            <a:avLst/>
          </a:prstGeom>
          <a:noFill/>
        </p:spPr>
        <p:txBody>
          <a:bodyPr wrap="square" rtlCol="0">
            <a:spAutoFit/>
          </a:bodyPr>
          <a:lstStyle/>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加入第三个朋友关系</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(2, 4)</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graphicFrame>
        <p:nvGraphicFramePr>
          <p:cNvPr id="9" name="对象 5"/>
          <p:cNvGraphicFramePr>
            <a:graphicFrameLocks noChangeAspect="1"/>
          </p:cNvGraphicFramePr>
          <p:nvPr>
            <p:extLst/>
          </p:nvPr>
        </p:nvGraphicFramePr>
        <p:xfrm>
          <a:off x="5300869" y="6610282"/>
          <a:ext cx="14169244" cy="5276918"/>
        </p:xfrm>
        <a:graphic>
          <a:graphicData uri="http://schemas.openxmlformats.org/presentationml/2006/ole">
            <mc:AlternateContent xmlns:mc="http://schemas.openxmlformats.org/markup-compatibility/2006">
              <mc:Choice xmlns:v="urn:schemas-microsoft-com:vml" Requires="v">
                <p:oleObj spid="_x0000_s8212" r:id="rId6" imgW="4246560" imgH="1530720" progId="Visio.Drawing.11">
                  <p:embed/>
                </p:oleObj>
              </mc:Choice>
              <mc:Fallback>
                <p:oleObj r:id="rId6" imgW="4246560" imgH="1530720" progId="Visio.Drawing.11">
                  <p:embed/>
                  <p:pic>
                    <p:nvPicPr>
                      <p:cNvPr id="9"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0869" y="6610282"/>
                        <a:ext cx="14169244" cy="5276918"/>
                      </a:xfrm>
                      <a:prstGeom prst="rect">
                        <a:avLst/>
                      </a:prstGeom>
                      <a:noFill/>
                      <a:ln>
                        <a:noFill/>
                      </a:ln>
                      <a:extLst/>
                    </p:spPr>
                  </p:pic>
                </p:oleObj>
              </mc:Fallback>
            </mc:AlternateContent>
          </a:graphicData>
        </a:graphic>
      </p:graphicFrame>
    </p:spTree>
    <p:custDataLst>
      <p:tags r:id="rId2"/>
    </p:custDataLst>
    <p:extLst>
      <p:ext uri="{BB962C8B-B14F-4D97-AF65-F5344CB8AC3E}">
        <p14:creationId xmlns:p14="http://schemas.microsoft.com/office/powerpoint/2010/main" val="264876171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2" name="内容占位符 2"/>
          <p:cNvSpPr txBox="1">
            <a:spLocks noChangeArrowheads="1"/>
          </p:cNvSpPr>
          <p:nvPr/>
        </p:nvSpPr>
        <p:spPr>
          <a:xfrm>
            <a:off x="860546" y="771842"/>
            <a:ext cx="20863186" cy="435133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5400" b="1" dirty="0">
                <a:solidFill>
                  <a:srgbClr val="FF0000"/>
                </a:solidFill>
              </a:rPr>
              <a:t>把</a:t>
            </a:r>
            <a:r>
              <a:rPr lang="en-US" altLang="zh-CN" sz="5400" b="1" dirty="0">
                <a:solidFill>
                  <a:srgbClr val="FF0000"/>
                </a:solidFill>
              </a:rPr>
              <a:t>[4, 9]</a:t>
            </a:r>
            <a:r>
              <a:rPr lang="zh-CN" altLang="en-US" sz="5400" b="1" dirty="0">
                <a:solidFill>
                  <a:srgbClr val="FF0000"/>
                </a:solidFill>
              </a:rPr>
              <a:t>区间内的每个元素加</a:t>
            </a:r>
            <a:r>
              <a:rPr lang="en-US" altLang="zh-CN" sz="5400" b="1" dirty="0" smtClean="0">
                <a:solidFill>
                  <a:srgbClr val="FF0000"/>
                </a:solidFill>
              </a:rPr>
              <a:t>3</a:t>
            </a:r>
            <a:r>
              <a:rPr lang="zh-CN" altLang="en-US" sz="5400" b="1" dirty="0" smtClean="0">
                <a:solidFill>
                  <a:srgbClr val="FF0000"/>
                </a:solidFill>
              </a:rPr>
              <a:t> </a:t>
            </a:r>
            <a:endParaRPr lang="zh-CN" altLang="en-US" sz="5400" b="1" dirty="0">
              <a:solidFill>
                <a:srgbClr val="FF0000"/>
              </a:solidFill>
            </a:endParaRPr>
          </a:p>
        </p:txBody>
      </p:sp>
      <p:pic>
        <p:nvPicPr>
          <p:cNvPr id="2" name="图片 1"/>
          <p:cNvPicPr>
            <a:picLocks noChangeAspect="1"/>
          </p:cNvPicPr>
          <p:nvPr/>
        </p:nvPicPr>
        <p:blipFill>
          <a:blip r:embed="rId5"/>
          <a:stretch>
            <a:fillRect/>
          </a:stretch>
        </p:blipFill>
        <p:spPr>
          <a:xfrm>
            <a:off x="1397445" y="4572001"/>
            <a:ext cx="22615735" cy="8754894"/>
          </a:xfrm>
          <a:prstGeom prst="rect">
            <a:avLst/>
          </a:prstGeom>
        </p:spPr>
      </p:pic>
      <p:sp>
        <p:nvSpPr>
          <p:cNvPr id="10" name="内容占位符 2"/>
          <p:cNvSpPr txBox="1">
            <a:spLocks/>
          </p:cNvSpPr>
          <p:nvPr/>
        </p:nvSpPr>
        <p:spPr>
          <a:xfrm>
            <a:off x="1339667" y="2494508"/>
            <a:ext cx="21917897" cy="229615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defTabSz="1828800" eaLnBrk="1" hangingPunct="1">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zh-CN" altLang="en-US" dirty="0"/>
              <a:t>（</a:t>
            </a:r>
            <a:r>
              <a:rPr lang="en-US" altLang="zh-CN" dirty="0"/>
              <a:t>6</a:t>
            </a:r>
            <a:r>
              <a:rPr lang="zh-CN" altLang="en-US" dirty="0"/>
              <a:t>）返回到根结点，更新</a:t>
            </a:r>
            <a:r>
              <a:rPr lang="en-US" altLang="zh-CN" dirty="0"/>
              <a:t>tree[1]=73</a:t>
            </a:r>
            <a:r>
              <a:rPr lang="zh-CN" altLang="en-US" dirty="0"/>
              <a:t>。</a:t>
            </a:r>
          </a:p>
        </p:txBody>
      </p:sp>
      <p:sp>
        <p:nvSpPr>
          <p:cNvPr id="13" name="右箭头 12"/>
          <p:cNvSpPr/>
          <p:nvPr/>
        </p:nvSpPr>
        <p:spPr>
          <a:xfrm rot="16200000">
            <a:off x="14058667" y="5449700"/>
            <a:ext cx="753848" cy="86670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472038681"/>
      </p:ext>
    </p:extLst>
  </p:cSld>
  <p:clrMapOvr>
    <a:masterClrMapping/>
  </p:clrMapOvr>
  <p:transition spd="slow" advClick="0" advTm="1000">
    <p:push dir="u"/>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多次修改</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noChangeArrowheads="1"/>
          </p:cNvSpPr>
          <p:nvPr/>
        </p:nvSpPr>
        <p:spPr>
          <a:xfrm>
            <a:off x="2528809" y="3021585"/>
            <a:ext cx="19630800" cy="9879406"/>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dirty="0"/>
              <a:t>如果发生多次</a:t>
            </a:r>
            <a:r>
              <a:rPr lang="zh-CN" altLang="en-US" dirty="0" smtClean="0"/>
              <a:t>修改同</a:t>
            </a:r>
            <a:r>
              <a:rPr lang="zh-CN" altLang="en-US" dirty="0"/>
              <a:t>一个结点上的</a:t>
            </a:r>
            <a:r>
              <a:rPr lang="en-US" altLang="zh-CN" dirty="0"/>
              <a:t>tag</a:t>
            </a:r>
            <a:r>
              <a:rPr lang="zh-CN" altLang="en-US" dirty="0"/>
              <a:t>会发生多次修改</a:t>
            </a:r>
            <a:r>
              <a:rPr lang="zh-CN" altLang="en-US" dirty="0" smtClean="0"/>
              <a:t>，导致</a:t>
            </a:r>
            <a:r>
              <a:rPr lang="zh-CN" altLang="en-US" dirty="0"/>
              <a:t>冲突。</a:t>
            </a:r>
          </a:p>
          <a:p>
            <a:pPr>
              <a:lnSpc>
                <a:spcPct val="150000"/>
              </a:lnSpc>
              <a:spcBef>
                <a:spcPts val="0"/>
              </a:spcBef>
            </a:pPr>
            <a:r>
              <a:rPr lang="zh-CN" altLang="en-US" dirty="0" smtClean="0"/>
              <a:t>例如</a:t>
            </a:r>
            <a:r>
              <a:rPr lang="zh-CN" altLang="en-US" dirty="0"/>
              <a:t>做</a:t>
            </a:r>
            <a:r>
              <a:rPr lang="en-US" altLang="zh-CN" dirty="0"/>
              <a:t>2</a:t>
            </a:r>
            <a:r>
              <a:rPr lang="zh-CN" altLang="en-US" dirty="0"/>
              <a:t>次区间修改，一次是</a:t>
            </a:r>
            <a:r>
              <a:rPr lang="en-US" altLang="zh-CN" dirty="0"/>
              <a:t>[4, 9]</a:t>
            </a:r>
            <a:r>
              <a:rPr lang="zh-CN" altLang="en-US" dirty="0"/>
              <a:t>，一次是</a:t>
            </a:r>
            <a:r>
              <a:rPr lang="en-US" altLang="zh-CN" dirty="0"/>
              <a:t>[5, 8]</a:t>
            </a:r>
            <a:r>
              <a:rPr lang="zh-CN" altLang="en-US" dirty="0"/>
              <a:t>，它们都会影响</a:t>
            </a:r>
            <a:r>
              <a:rPr lang="en-US" altLang="zh-CN" dirty="0"/>
              <a:t>5:[4, 5]</a:t>
            </a:r>
            <a:r>
              <a:rPr lang="zh-CN" altLang="en-US" dirty="0"/>
              <a:t>这个结点</a:t>
            </a:r>
            <a:r>
              <a:rPr lang="zh-CN" altLang="en-US" dirty="0" smtClean="0"/>
              <a:t>。</a:t>
            </a:r>
            <a:endParaRPr lang="en-US" altLang="zh-CN" dirty="0" smtClean="0"/>
          </a:p>
          <a:p>
            <a:pPr>
              <a:lnSpc>
                <a:spcPct val="150000"/>
              </a:lnSpc>
              <a:spcBef>
                <a:spcPts val="0"/>
              </a:spcBef>
              <a:buFont typeface="Wingdings" panose="05000000000000000000" pitchFamily="2" charset="2"/>
              <a:buChar char="Ø"/>
            </a:pPr>
            <a:r>
              <a:rPr lang="zh-CN" altLang="en-US" dirty="0" smtClean="0"/>
              <a:t>第一次</a:t>
            </a:r>
            <a:r>
              <a:rPr lang="zh-CN" altLang="en-US" dirty="0"/>
              <a:t>修改</a:t>
            </a:r>
            <a:r>
              <a:rPr lang="en-US" altLang="zh-CN" dirty="0"/>
              <a:t>[4, 9]</a:t>
            </a:r>
            <a:r>
              <a:rPr lang="zh-CN" altLang="en-US" dirty="0"/>
              <a:t>覆盖了结点</a:t>
            </a:r>
            <a:r>
              <a:rPr lang="en-US" altLang="zh-CN" dirty="0"/>
              <a:t>5</a:t>
            </a:r>
            <a:r>
              <a:rPr lang="zh-CN" altLang="en-US" dirty="0"/>
              <a:t>，用</a:t>
            </a:r>
            <a:r>
              <a:rPr lang="en-US" altLang="zh-CN" dirty="0"/>
              <a:t>tag[5]</a:t>
            </a:r>
            <a:r>
              <a:rPr lang="zh-CN" altLang="en-US" dirty="0"/>
              <a:t>做了记录</a:t>
            </a:r>
            <a:r>
              <a:rPr lang="zh-CN" altLang="en-US" dirty="0" smtClean="0"/>
              <a:t>；</a:t>
            </a:r>
            <a:endParaRPr lang="en-US" altLang="zh-CN" dirty="0" smtClean="0"/>
          </a:p>
          <a:p>
            <a:pPr>
              <a:lnSpc>
                <a:spcPct val="150000"/>
              </a:lnSpc>
              <a:spcBef>
                <a:spcPts val="0"/>
              </a:spcBef>
              <a:buFont typeface="Wingdings" panose="05000000000000000000" pitchFamily="2" charset="2"/>
              <a:buChar char="Ø"/>
            </a:pPr>
            <a:r>
              <a:rPr lang="zh-CN" altLang="en-US" dirty="0" smtClean="0"/>
              <a:t>第二</a:t>
            </a:r>
            <a:r>
              <a:rPr lang="zh-CN" altLang="en-US" dirty="0"/>
              <a:t>次修改</a:t>
            </a:r>
            <a:r>
              <a:rPr lang="en-US" altLang="zh-CN" dirty="0"/>
              <a:t>[5, 8]</a:t>
            </a:r>
            <a:r>
              <a:rPr lang="zh-CN" altLang="en-US" dirty="0"/>
              <a:t>不能覆盖结点</a:t>
            </a:r>
            <a:r>
              <a:rPr lang="en-US" altLang="zh-CN" dirty="0"/>
              <a:t>5</a:t>
            </a:r>
            <a:r>
              <a:rPr lang="zh-CN" altLang="en-US" dirty="0"/>
              <a:t>，需要再向下搜到结点</a:t>
            </a:r>
            <a:r>
              <a:rPr lang="en-US" altLang="zh-CN" dirty="0"/>
              <a:t>11:[5, 5]</a:t>
            </a:r>
            <a:r>
              <a:rPr lang="zh-CN" altLang="en-US" dirty="0"/>
              <a:t>，从而破坏了</a:t>
            </a:r>
            <a:r>
              <a:rPr lang="en-US" altLang="zh-CN" dirty="0"/>
              <a:t>tag[5]</a:t>
            </a:r>
            <a:r>
              <a:rPr lang="zh-CN" altLang="en-US" dirty="0"/>
              <a:t>，此时原</a:t>
            </a:r>
            <a:r>
              <a:rPr lang="en-US" altLang="zh-CN" dirty="0"/>
              <a:t>tag[5]</a:t>
            </a:r>
            <a:r>
              <a:rPr lang="zh-CN" altLang="en-US" dirty="0"/>
              <a:t>记录的区间统一修改就不得不往它的子结点传递和执行了，传递后</a:t>
            </a:r>
            <a:r>
              <a:rPr lang="en-US" altLang="zh-CN" dirty="0"/>
              <a:t>tag[5]</a:t>
            </a:r>
            <a:r>
              <a:rPr lang="zh-CN" altLang="en-US" dirty="0"/>
              <a:t>失去了用途，需要清空</a:t>
            </a:r>
            <a:r>
              <a:rPr lang="zh-CN" altLang="en-US" dirty="0" smtClean="0"/>
              <a:t>。</a:t>
            </a:r>
            <a:endParaRPr lang="zh-CN" altLang="en-US" dirty="0"/>
          </a:p>
        </p:txBody>
      </p:sp>
    </p:spTree>
    <p:custDataLst>
      <p:tags r:id="rId1"/>
    </p:custDataLst>
    <p:extLst>
      <p:ext uri="{BB962C8B-B14F-4D97-AF65-F5344CB8AC3E}">
        <p14:creationId xmlns:p14="http://schemas.microsoft.com/office/powerpoint/2010/main" val="309908273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500"/>
                                        <p:tgtEl>
                                          <p:spTgt spid="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fade">
                                      <p:cBhvr>
                                        <p:cTn id="1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3" name="内容占位符 2"/>
          <p:cNvSpPr txBox="1">
            <a:spLocks noChangeArrowheads="1"/>
          </p:cNvSpPr>
          <p:nvPr/>
        </p:nvSpPr>
        <p:spPr>
          <a:xfrm>
            <a:off x="1909736" y="3439578"/>
            <a:ext cx="19934263" cy="692362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en-US" altLang="zh-CN" dirty="0" smtClean="0"/>
              <a:t>lazy-tag</a:t>
            </a:r>
            <a:r>
              <a:rPr lang="zh-CN" altLang="en-US" dirty="0"/>
              <a:t>的主要操作是解决多次区间修改的冲突，用</a:t>
            </a:r>
            <a:r>
              <a:rPr lang="en-US" altLang="zh-CN" dirty="0" err="1"/>
              <a:t>push_down</a:t>
            </a:r>
            <a:r>
              <a:rPr lang="en-US" altLang="zh-CN" dirty="0"/>
              <a:t>()</a:t>
            </a:r>
            <a:r>
              <a:rPr lang="zh-CN" altLang="en-US" dirty="0"/>
              <a:t>函数完成</a:t>
            </a:r>
            <a:r>
              <a:rPr lang="zh-CN" altLang="en-US" dirty="0" smtClean="0"/>
              <a:t>。</a:t>
            </a:r>
            <a:endParaRPr lang="en-US" altLang="zh-CN" dirty="0" smtClean="0"/>
          </a:p>
          <a:p>
            <a:pPr>
              <a:lnSpc>
                <a:spcPct val="150000"/>
              </a:lnSpc>
              <a:spcBef>
                <a:spcPts val="0"/>
              </a:spcBef>
            </a:pPr>
            <a:r>
              <a:rPr lang="zh-CN" altLang="en-US" dirty="0" smtClean="0"/>
              <a:t>它</a:t>
            </a:r>
            <a:r>
              <a:rPr lang="zh-CN" altLang="en-US" dirty="0"/>
              <a:t>首先检查结点</a:t>
            </a:r>
            <a:r>
              <a:rPr lang="en-US" altLang="zh-CN" dirty="0"/>
              <a:t>p</a:t>
            </a:r>
            <a:r>
              <a:rPr lang="zh-CN" altLang="en-US" dirty="0"/>
              <a:t>的</a:t>
            </a:r>
            <a:r>
              <a:rPr lang="en-US" altLang="zh-CN" dirty="0"/>
              <a:t>tag[p]</a:t>
            </a:r>
            <a:r>
              <a:rPr lang="zh-CN" altLang="en-US" dirty="0"/>
              <a:t>，如果有值，说明前面做区间修改时给</a:t>
            </a:r>
            <a:r>
              <a:rPr lang="en-US" altLang="zh-CN" dirty="0"/>
              <a:t>p</a:t>
            </a:r>
            <a:r>
              <a:rPr lang="zh-CN" altLang="en-US" dirty="0"/>
              <a:t>打了</a:t>
            </a:r>
            <a:r>
              <a:rPr lang="en-US" altLang="zh-CN" dirty="0"/>
              <a:t>tag</a:t>
            </a:r>
            <a:r>
              <a:rPr lang="zh-CN" altLang="en-US" dirty="0"/>
              <a:t>标记，接下来就把</a:t>
            </a:r>
            <a:r>
              <a:rPr lang="en-US" altLang="zh-CN" dirty="0"/>
              <a:t>tag[p]</a:t>
            </a:r>
            <a:r>
              <a:rPr lang="zh-CN" altLang="en-US" dirty="0"/>
              <a:t>传给左右子树，然后把</a:t>
            </a:r>
            <a:r>
              <a:rPr lang="en-US" altLang="zh-CN" dirty="0"/>
              <a:t>tag[p]</a:t>
            </a:r>
            <a:r>
              <a:rPr lang="zh-CN" altLang="en-US" dirty="0"/>
              <a:t>清零。</a:t>
            </a:r>
          </a:p>
          <a:p>
            <a:pPr>
              <a:lnSpc>
                <a:spcPct val="150000"/>
              </a:lnSpc>
              <a:spcBef>
                <a:spcPts val="0"/>
              </a:spcBef>
            </a:pPr>
            <a:r>
              <a:rPr lang="en-US" altLang="zh-CN" dirty="0" err="1"/>
              <a:t>push_down</a:t>
            </a:r>
            <a:r>
              <a:rPr lang="en-US" altLang="zh-CN" dirty="0"/>
              <a:t>()</a:t>
            </a:r>
            <a:r>
              <a:rPr lang="zh-CN" altLang="en-US" dirty="0"/>
              <a:t>函数不仅在“区间修改”中用到，在“区间查询”中同样用到。</a:t>
            </a:r>
          </a:p>
        </p:txBody>
      </p:sp>
      <p:sp>
        <p:nvSpPr>
          <p:cNvPr id="9" name="文本框 8"/>
          <p:cNvSpPr txBox="1"/>
          <p:nvPr/>
        </p:nvSpPr>
        <p:spPr>
          <a:xfrm>
            <a:off x="805146" y="924242"/>
            <a:ext cx="15319847" cy="953086"/>
          </a:xfrm>
          <a:prstGeom prst="rect">
            <a:avLst/>
          </a:prstGeom>
          <a:noFill/>
        </p:spPr>
        <p:txBody>
          <a:bodyPr wrap="square">
            <a:spAutoFit/>
          </a:bodyPr>
          <a:lstStyle/>
          <a:p>
            <a:pPr algn="l"/>
            <a:r>
              <a:rPr lang="en-US" altLang="zh-CN" sz="5600" b="1" spc="600" dirty="0" err="1">
                <a:solidFill>
                  <a:schemeClr val="bg1"/>
                </a:solidFill>
                <a:latin typeface="宋体" panose="02010600030101010101" pitchFamily="2" charset="-122"/>
                <a:ea typeface="宋体" panose="02010600030101010101" pitchFamily="2" charset="-122"/>
              </a:rPr>
              <a:t>p</a:t>
            </a:r>
            <a:r>
              <a:rPr lang="en-US" altLang="zh-CN" sz="5600" b="1" spc="600" dirty="0" err="1" smtClean="0">
                <a:solidFill>
                  <a:schemeClr val="bg1"/>
                </a:solidFill>
                <a:latin typeface="宋体" panose="02010600030101010101" pitchFamily="2" charset="-122"/>
                <a:ea typeface="宋体" panose="02010600030101010101" pitchFamily="2" charset="-122"/>
              </a:rPr>
              <a:t>ush_down</a:t>
            </a:r>
            <a:endParaRPr lang="zh-CN" altLang="en-US" sz="5600" b="1" spc="600" dirty="0">
              <a:solidFill>
                <a:schemeClr val="bg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178200527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fade">
                                      <p:cBhvr>
                                        <p:cTn id="7" dur="500"/>
                                        <p:tgtEl>
                                          <p:spTgt spid="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fade">
                                      <p:cBhvr>
                                        <p:cTn id="12"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3628" cy="2472"/>
            </a:xfrm>
            <a:prstGeom prst="rect">
              <a:avLst/>
            </a:prstGeom>
            <a:noFill/>
          </p:spPr>
          <p:txBody>
            <a:bodyPr wrap="square">
              <a:spAutoFit/>
            </a:bodyPr>
            <a:lstStyle/>
            <a:p>
              <a:pPr algn="l"/>
              <a:r>
                <a:rPr lang="zh-CN" altLang="en-US" sz="4800" b="1" spc="600" dirty="0" smtClean="0">
                  <a:solidFill>
                    <a:schemeClr val="bg1"/>
                  </a:solidFill>
                  <a:latin typeface="思源宋体 CN Heavy" panose="02020900000000000000" charset="-122"/>
                  <a:ea typeface="思源宋体 CN Heavy" panose="02020900000000000000" charset="-122"/>
                </a:rPr>
                <a:t>区间修改、区间查询 </a:t>
              </a:r>
              <a:r>
                <a:rPr lang="en-US" altLang="zh-CN" sz="4800" b="1" spc="600" dirty="0" err="1" smtClean="0">
                  <a:solidFill>
                    <a:schemeClr val="bg1"/>
                  </a:solidFill>
                  <a:latin typeface="思源宋体 CN Heavy" panose="02020900000000000000" charset="-122"/>
                  <a:ea typeface="思源宋体 CN Heavy" panose="02020900000000000000" charset="-122"/>
                </a:rPr>
                <a:t>lanqiaoOJ</a:t>
              </a:r>
              <a:r>
                <a:rPr lang="en-US" altLang="zh-CN" sz="4800" b="1" spc="600" dirty="0" smtClean="0">
                  <a:solidFill>
                    <a:schemeClr val="bg1"/>
                  </a:solidFill>
                  <a:latin typeface="思源宋体 CN Heavy" panose="02020900000000000000" charset="-122"/>
                  <a:ea typeface="思源宋体 CN Heavy" panose="02020900000000000000" charset="-122"/>
                </a:rPr>
                <a:t> 1133</a:t>
              </a:r>
            </a:p>
            <a:p>
              <a:pPr algn="l"/>
              <a:endParaRPr sz="48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1137076" y="2817071"/>
            <a:ext cx="22002323" cy="8217634"/>
          </a:xfrm>
          <a:prstGeom prst="rect">
            <a:avLst/>
          </a:prstGeom>
          <a:noFill/>
        </p:spPr>
        <p:txBody>
          <a:bodyPr wrap="square" rtlCol="0">
            <a:spAutoFit/>
          </a:bodyPr>
          <a:lstStyle/>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给定一个长度为</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的数组</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，初值为</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endPar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有</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Q</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个操作，操作有两种：</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 R 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：将区间</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 R]</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内每个数加上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2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 R</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：输出区间</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 R]</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内每个数的和</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输入描述</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第</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行是整数</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，表示数组</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的长度和操作个数。</a:t>
            </a:r>
            <a:r>
              <a:rPr lang="en-US" altLang="zh-CN" sz="44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1 ≤ n</a:t>
            </a:r>
            <a:r>
              <a:rPr lang="zh-CN" altLang="en-US" sz="44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m ≤ </a:t>
            </a:r>
            <a:r>
              <a:rPr lang="en-US" altLang="zh-CN" sz="4400" dirty="0" smtClean="0">
                <a:solidFill>
                  <a:srgbClr val="FF0000"/>
                </a:solidFill>
                <a:latin typeface="Times New Roman" panose="02020603050405020304" pitchFamily="18" charset="0"/>
                <a:ea typeface="思源宋体 CN" panose="02020400000000000000" charset="-122"/>
                <a:cs typeface="Times New Roman" panose="02020603050405020304" pitchFamily="18" charset="0"/>
              </a:rPr>
              <a:t>10</a:t>
            </a:r>
            <a:r>
              <a:rPr lang="en-US" altLang="zh-CN" sz="4400" baseline="30000" dirty="0" smtClean="0">
                <a:solidFill>
                  <a:srgbClr val="FF0000"/>
                </a:solidFill>
                <a:latin typeface="Times New Roman" panose="02020603050405020304" pitchFamily="18" charset="0"/>
                <a:ea typeface="思源宋体 CN" panose="02020400000000000000" charset="-122"/>
                <a:cs typeface="Times New Roman" panose="02020603050405020304" pitchFamily="18" charset="0"/>
              </a:rPr>
              <a:t>5</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第</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行包含</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个非负整数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，表示数组</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的初值</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第</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3~M-2</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行每行表示一个操作</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输出描述</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输出每行一个整数，表示查询的答案</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66725666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en-US" altLang="zh-CN" sz="5600" b="1" spc="600" dirty="0" smtClean="0">
                  <a:solidFill>
                    <a:schemeClr val="bg1"/>
                  </a:solidFill>
                  <a:latin typeface="思源宋体 CN Heavy" panose="02020900000000000000" charset="-122"/>
                  <a:ea typeface="思源宋体 CN Heavy" panose="02020900000000000000" charset="-122"/>
                </a:rPr>
                <a:t>build()</a:t>
              </a:r>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9" name="文本框 8" descr="7b0a202020202262756c6c6574223a20227b5c2263617465676f727949645c223a31303030352c5c2274656d706c61746549645c223a32303233313332387d220a7d0a"/>
          <p:cNvSpPr txBox="1"/>
          <p:nvPr/>
        </p:nvSpPr>
        <p:spPr>
          <a:xfrm>
            <a:off x="1190838" y="2743668"/>
            <a:ext cx="22002323" cy="769441"/>
          </a:xfrm>
          <a:prstGeom prst="rect">
            <a:avLst/>
          </a:prstGeom>
          <a:noFill/>
        </p:spPr>
        <p:txBody>
          <a:bodyPr wrap="square" rtlCol="0">
            <a:spAutoFit/>
          </a:bodyPr>
          <a:lstStyle/>
          <a:p>
            <a:pPr algn="l"/>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build()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建树</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0" name="图片 9"/>
          <p:cNvPicPr/>
          <p:nvPr/>
        </p:nvPicPr>
        <p:blipFill>
          <a:blip r:embed="rId5">
            <a:lum bright="34000" contrast="-8000"/>
          </a:blip>
          <a:srcRect l="20046" t="6270" r="19548" b="5808"/>
          <a:stretch>
            <a:fillRect/>
          </a:stretch>
        </p:blipFill>
        <p:spPr>
          <a:xfrm rot="5400000">
            <a:off x="9437458" y="-2678339"/>
            <a:ext cx="6877053" cy="23016031"/>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2860255" y="6049889"/>
            <a:ext cx="21279918" cy="5509200"/>
          </a:xfrm>
          <a:prstGeom prst="rect">
            <a:avLst/>
          </a:prstGeom>
          <a:noFill/>
          <a:ln>
            <a:noFill/>
          </a:ln>
        </p:spPr>
        <p:txBody>
          <a:bodyPr wrap="square" rtlCol="0">
            <a:spAutoFit/>
          </a:bodyPr>
          <a:lstStyle/>
          <a:p>
            <a:pPr algn="l"/>
            <a:r>
              <a:rPr lang="en-US" altLang="zh-CN" sz="4400" dirty="0">
                <a:solidFill>
                  <a:schemeClr val="tx1"/>
                </a:solidFill>
                <a:latin typeface="宋体" panose="02010600030101010101" pitchFamily="2" charset="-122"/>
                <a:ea typeface="宋体" panose="02010600030101010101" pitchFamily="2" charset="-122"/>
              </a:rPr>
              <a:t>void build(</a:t>
            </a:r>
            <a:r>
              <a:rPr lang="en-US" altLang="zh-CN" sz="4400" dirty="0" err="1">
                <a:solidFill>
                  <a:schemeClr val="tx1"/>
                </a:solidFill>
                <a:latin typeface="宋体" panose="02010600030101010101" pitchFamily="2" charset="-122"/>
                <a:ea typeface="宋体" panose="02010600030101010101" pitchFamily="2" charset="-122"/>
              </a:rPr>
              <a:t>ll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p,ll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pl,ll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pr</a:t>
            </a:r>
            <a:r>
              <a:rPr lang="en-US" altLang="zh-CN" sz="4400" dirty="0">
                <a:solidFill>
                  <a:schemeClr val="tx1"/>
                </a:solidFill>
                <a:latin typeface="宋体" panose="02010600030101010101" pitchFamily="2" charset="-122"/>
                <a:ea typeface="宋体" panose="02010600030101010101" pitchFamily="2" charset="-122"/>
              </a:rPr>
              <a:t>){    //</a:t>
            </a:r>
            <a:r>
              <a:rPr lang="zh-CN" altLang="en-US" sz="4400" dirty="0">
                <a:solidFill>
                  <a:schemeClr val="tx1"/>
                </a:solidFill>
                <a:latin typeface="宋体" panose="02010600030101010101" pitchFamily="2" charset="-122"/>
                <a:ea typeface="宋体" panose="02010600030101010101" pitchFamily="2" charset="-122"/>
              </a:rPr>
              <a:t>建树。</a:t>
            </a:r>
            <a:r>
              <a:rPr lang="en-US" altLang="zh-CN" sz="4400" dirty="0">
                <a:solidFill>
                  <a:schemeClr val="tx1"/>
                </a:solidFill>
                <a:latin typeface="宋体" panose="02010600030101010101" pitchFamily="2" charset="-122"/>
                <a:ea typeface="宋体" panose="02010600030101010101" pitchFamily="2" charset="-122"/>
              </a:rPr>
              <a:t>p</a:t>
            </a:r>
            <a:r>
              <a:rPr lang="zh-CN" altLang="en-US" sz="4400" dirty="0">
                <a:solidFill>
                  <a:schemeClr val="tx1"/>
                </a:solidFill>
                <a:latin typeface="宋体" panose="02010600030101010101" pitchFamily="2" charset="-122"/>
                <a:ea typeface="宋体" panose="02010600030101010101" pitchFamily="2" charset="-122"/>
              </a:rPr>
              <a:t>是结点编号，它指向区间</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pl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pr</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tag[p] = 0;                  //lazy-tag</a:t>
            </a:r>
            <a:r>
              <a:rPr lang="zh-CN" altLang="en-US" sz="4400" dirty="0">
                <a:solidFill>
                  <a:schemeClr val="tx1"/>
                </a:solidFill>
                <a:latin typeface="宋体" panose="02010600030101010101" pitchFamily="2" charset="-122"/>
                <a:ea typeface="宋体" panose="02010600030101010101" pitchFamily="2" charset="-122"/>
              </a:rPr>
              <a:t>标记</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if(</a:t>
            </a:r>
            <a:r>
              <a:rPr lang="en-US" altLang="zh-CN" sz="4400" dirty="0" err="1">
                <a:solidFill>
                  <a:schemeClr val="tx1"/>
                </a:solidFill>
                <a:latin typeface="宋体" panose="02010600030101010101" pitchFamily="2" charset="-122"/>
                <a:ea typeface="宋体" panose="02010600030101010101" pitchFamily="2" charset="-122"/>
              </a:rPr>
              <a:t>pl</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pr</a:t>
            </a:r>
            <a:r>
              <a:rPr lang="en-US" altLang="zh-CN" sz="4400" dirty="0">
                <a:solidFill>
                  <a:schemeClr val="tx1"/>
                </a:solidFill>
                <a:latin typeface="宋体" panose="02010600030101010101" pitchFamily="2" charset="-122"/>
                <a:ea typeface="宋体" panose="02010600030101010101" pitchFamily="2" charset="-122"/>
              </a:rPr>
              <a:t>){tree[p]=a[</a:t>
            </a:r>
            <a:r>
              <a:rPr lang="en-US" altLang="zh-CN" sz="4400" dirty="0" err="1">
                <a:solidFill>
                  <a:schemeClr val="tx1"/>
                </a:solidFill>
                <a:latin typeface="宋体" panose="02010600030101010101" pitchFamily="2" charset="-122"/>
                <a:ea typeface="宋体" panose="02010600030101010101" pitchFamily="2" charset="-122"/>
              </a:rPr>
              <a:t>pl</a:t>
            </a:r>
            <a:r>
              <a:rPr lang="en-US" altLang="zh-CN" sz="4400" dirty="0">
                <a:solidFill>
                  <a:schemeClr val="tx1"/>
                </a:solidFill>
                <a:latin typeface="宋体" panose="02010600030101010101" pitchFamily="2" charset="-122"/>
                <a:ea typeface="宋体" panose="02010600030101010101" pitchFamily="2" charset="-122"/>
              </a:rPr>
              <a:t>]; return;}  //</a:t>
            </a:r>
            <a:r>
              <a:rPr lang="zh-CN" altLang="en-US" sz="4400" dirty="0">
                <a:solidFill>
                  <a:schemeClr val="tx1"/>
                </a:solidFill>
                <a:latin typeface="宋体" panose="02010600030101010101" pitchFamily="2" charset="-122"/>
                <a:ea typeface="宋体" panose="02010600030101010101" pitchFamily="2" charset="-122"/>
              </a:rPr>
              <a:t>最底层的叶子，赋值</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ll</a:t>
            </a:r>
            <a:r>
              <a:rPr lang="en-US" altLang="zh-CN" sz="4400" dirty="0">
                <a:solidFill>
                  <a:schemeClr val="tx1"/>
                </a:solidFill>
                <a:latin typeface="宋体" panose="02010600030101010101" pitchFamily="2" charset="-122"/>
                <a:ea typeface="宋体" panose="02010600030101010101" pitchFamily="2" charset="-122"/>
              </a:rPr>
              <a:t> mid = (</a:t>
            </a:r>
            <a:r>
              <a:rPr lang="en-US" altLang="zh-CN" sz="4400" dirty="0" err="1">
                <a:solidFill>
                  <a:schemeClr val="tx1"/>
                </a:solidFill>
                <a:latin typeface="宋体" panose="02010600030101010101" pitchFamily="2" charset="-122"/>
                <a:ea typeface="宋体" panose="02010600030101010101" pitchFamily="2" charset="-122"/>
              </a:rPr>
              <a:t>pl+pr</a:t>
            </a:r>
            <a:r>
              <a:rPr lang="en-US" altLang="zh-CN" sz="4400" dirty="0">
                <a:solidFill>
                  <a:schemeClr val="tx1"/>
                </a:solidFill>
                <a:latin typeface="宋体" panose="02010600030101010101" pitchFamily="2" charset="-122"/>
                <a:ea typeface="宋体" panose="02010600030101010101" pitchFamily="2" charset="-122"/>
              </a:rPr>
              <a:t>) &gt;&gt; 1;       //</a:t>
            </a:r>
            <a:r>
              <a:rPr lang="zh-CN" altLang="en-US" sz="4400" dirty="0">
                <a:solidFill>
                  <a:schemeClr val="tx1"/>
                </a:solidFill>
                <a:latin typeface="宋体" panose="02010600030101010101" pitchFamily="2" charset="-122"/>
                <a:ea typeface="宋体" panose="02010600030101010101" pitchFamily="2" charset="-122"/>
              </a:rPr>
              <a:t>分治：折半</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build(ls(p),</a:t>
            </a:r>
            <a:r>
              <a:rPr lang="en-US" altLang="zh-CN" sz="4400" dirty="0" err="1">
                <a:solidFill>
                  <a:schemeClr val="tx1"/>
                </a:solidFill>
                <a:latin typeface="宋体" panose="02010600030101010101" pitchFamily="2" charset="-122"/>
                <a:ea typeface="宋体" panose="02010600030101010101" pitchFamily="2" charset="-122"/>
              </a:rPr>
              <a:t>pl,mid</a:t>
            </a:r>
            <a:r>
              <a:rPr lang="en-US" altLang="zh-CN" sz="4400" dirty="0">
                <a:solidFill>
                  <a:schemeClr val="tx1"/>
                </a:solidFill>
                <a:latin typeface="宋体" panose="02010600030101010101" pitchFamily="2" charset="-122"/>
                <a:ea typeface="宋体" panose="02010600030101010101" pitchFamily="2" charset="-122"/>
              </a:rPr>
              <a:t>);         //</a:t>
            </a:r>
            <a:r>
              <a:rPr lang="zh-CN" altLang="en-US" sz="4400" dirty="0">
                <a:solidFill>
                  <a:schemeClr val="tx1"/>
                </a:solidFill>
                <a:latin typeface="宋体" panose="02010600030101010101" pitchFamily="2" charset="-122"/>
                <a:ea typeface="宋体" panose="02010600030101010101" pitchFamily="2" charset="-122"/>
              </a:rPr>
              <a:t>左儿子</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build(</a:t>
            </a:r>
            <a:r>
              <a:rPr lang="en-US" altLang="zh-CN" sz="4400" dirty="0" err="1">
                <a:solidFill>
                  <a:schemeClr val="tx1"/>
                </a:solidFill>
                <a:latin typeface="宋体" panose="02010600030101010101" pitchFamily="2" charset="-122"/>
                <a:ea typeface="宋体" panose="02010600030101010101" pitchFamily="2" charset="-122"/>
              </a:rPr>
              <a:t>rs</a:t>
            </a:r>
            <a:r>
              <a:rPr lang="en-US" altLang="zh-CN" sz="4400" dirty="0">
                <a:solidFill>
                  <a:schemeClr val="tx1"/>
                </a:solidFill>
                <a:latin typeface="宋体" panose="02010600030101010101" pitchFamily="2" charset="-122"/>
                <a:ea typeface="宋体" panose="02010600030101010101" pitchFamily="2" charset="-122"/>
              </a:rPr>
              <a:t>(p),mid+1,pr);       //</a:t>
            </a:r>
            <a:r>
              <a:rPr lang="zh-CN" altLang="en-US" sz="4400" dirty="0">
                <a:solidFill>
                  <a:schemeClr val="tx1"/>
                </a:solidFill>
                <a:latin typeface="宋体" panose="02010600030101010101" pitchFamily="2" charset="-122"/>
                <a:ea typeface="宋体" panose="02010600030101010101" pitchFamily="2" charset="-122"/>
              </a:rPr>
              <a:t>右儿子</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push_up</a:t>
            </a:r>
            <a:r>
              <a:rPr lang="en-US" altLang="zh-CN" sz="4400" dirty="0">
                <a:solidFill>
                  <a:schemeClr val="tx1"/>
                </a:solidFill>
                <a:latin typeface="宋体" panose="02010600030101010101" pitchFamily="2" charset="-122"/>
                <a:ea typeface="宋体" panose="02010600030101010101" pitchFamily="2" charset="-122"/>
              </a:rPr>
              <a:t>(p);                  //</a:t>
            </a:r>
            <a:r>
              <a:rPr lang="zh-CN" altLang="en-US" sz="4400" dirty="0">
                <a:solidFill>
                  <a:schemeClr val="tx1"/>
                </a:solidFill>
                <a:latin typeface="宋体" panose="02010600030101010101" pitchFamily="2" charset="-122"/>
                <a:ea typeface="宋体" panose="02010600030101010101" pitchFamily="2" charset="-122"/>
              </a:rPr>
              <a:t>从下往上传递区间值</a:t>
            </a:r>
          </a:p>
          <a:p>
            <a:pPr algn="l"/>
            <a:r>
              <a:rPr lang="en-US" altLang="zh-CN" sz="4400" dirty="0">
                <a:solidFill>
                  <a:schemeClr val="tx1"/>
                </a:solidFill>
                <a:latin typeface="宋体" panose="02010600030101010101" pitchFamily="2" charset="-122"/>
                <a:ea typeface="宋体" panose="02010600030101010101" pitchFamily="2" charset="-122"/>
              </a:rPr>
              <a:t>}</a:t>
            </a:r>
            <a:endParaRPr lang="en-US" altLang="zh-CN" sz="8000" dirty="0">
              <a:solidFill>
                <a:srgbClr val="FF0000"/>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393996494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en-US" altLang="zh-CN" sz="5600" b="1" spc="600" dirty="0" smtClean="0">
                  <a:solidFill>
                    <a:schemeClr val="bg1"/>
                  </a:solidFill>
                  <a:latin typeface="思源宋体 CN Heavy" panose="02020900000000000000" charset="-122"/>
                  <a:ea typeface="思源宋体 CN Heavy" panose="02020900000000000000" charset="-122"/>
                </a:rPr>
                <a:t>update()  </a:t>
              </a:r>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9" name="文本框 8" descr="7b0a202020202262756c6c6574223a20227b5c2263617465676f727949645c223a31303030352c5c2274656d706c61746549645c223a32303233313332387d220a7d0a"/>
          <p:cNvSpPr txBox="1"/>
          <p:nvPr/>
        </p:nvSpPr>
        <p:spPr>
          <a:xfrm>
            <a:off x="281042" y="2573801"/>
            <a:ext cx="22942169" cy="2123658"/>
          </a:xfrm>
          <a:prstGeom prst="rect">
            <a:avLst/>
          </a:prstGeom>
          <a:noFill/>
        </p:spPr>
        <p:txBody>
          <a:bodyPr wrap="square" rtlCol="0">
            <a:spAutoFit/>
          </a:bodyPr>
          <a:lstStyle/>
          <a:p>
            <a:pPr algn="l"/>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update</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函数更新</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区间的值，把区间内所有元素的值加上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tree[p]</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这棵子树完全被包含在需要修改的区间</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 R]</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中</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，只需</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要对根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tree[p]</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打上标记即可，不用</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修改</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p</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的子</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结点</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3" name="图片 12"/>
          <p:cNvPicPr/>
          <p:nvPr/>
        </p:nvPicPr>
        <p:blipFill>
          <a:blip r:embed="rId5">
            <a:lum bright="34000" contrast="-8000"/>
          </a:blip>
          <a:srcRect l="20046" t="6270" r="19548" b="5808"/>
          <a:stretch>
            <a:fillRect/>
          </a:stretch>
        </p:blipFill>
        <p:spPr>
          <a:xfrm rot="5400000">
            <a:off x="8224591" y="-3411842"/>
            <a:ext cx="8716859" cy="24935464"/>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961741" y="5285626"/>
            <a:ext cx="23422260" cy="7540526"/>
          </a:xfrm>
          <a:prstGeom prst="rect">
            <a:avLst/>
          </a:prstGeom>
          <a:noFill/>
          <a:ln>
            <a:noFill/>
          </a:ln>
        </p:spPr>
        <p:txBody>
          <a:bodyPr wrap="square" rtlCol="0">
            <a:spAutoFit/>
          </a:bodyPr>
          <a:lstStyle/>
          <a:p>
            <a:pPr algn="l"/>
            <a:r>
              <a:rPr lang="en-US" altLang="zh-CN" sz="4400" dirty="0">
                <a:solidFill>
                  <a:schemeClr val="tx1"/>
                </a:solidFill>
                <a:latin typeface="宋体" panose="02010600030101010101" pitchFamily="2" charset="-122"/>
                <a:ea typeface="宋体" panose="02010600030101010101" pitchFamily="2" charset="-122"/>
              </a:rPr>
              <a:t>void update(</a:t>
            </a:r>
            <a:r>
              <a:rPr lang="en-US" altLang="zh-CN" sz="4400" dirty="0" err="1">
                <a:solidFill>
                  <a:schemeClr val="tx1"/>
                </a:solidFill>
                <a:latin typeface="宋体" panose="02010600030101010101" pitchFamily="2" charset="-122"/>
                <a:ea typeface="宋体" panose="02010600030101010101" pitchFamily="2" charset="-122"/>
              </a:rPr>
              <a:t>ll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L,ll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R,ll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p,ll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pl,ll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pr,ll</a:t>
            </a:r>
            <a:r>
              <a:rPr lang="en-US" altLang="zh-CN" sz="4400" dirty="0">
                <a:solidFill>
                  <a:schemeClr val="tx1"/>
                </a:solidFill>
                <a:latin typeface="宋体" panose="02010600030101010101" pitchFamily="2" charset="-122"/>
                <a:ea typeface="宋体" panose="02010600030101010101" pitchFamily="2" charset="-122"/>
              </a:rPr>
              <a:t> d</a:t>
            </a:r>
            <a:r>
              <a:rPr lang="en-US" altLang="zh-CN" sz="4400" dirty="0" smtClean="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区间修改：把</a:t>
            </a:r>
            <a:r>
              <a:rPr lang="en-US" altLang="zh-CN" sz="4400" dirty="0">
                <a:solidFill>
                  <a:schemeClr val="tx1"/>
                </a:solidFill>
                <a:latin typeface="宋体" panose="02010600030101010101" pitchFamily="2" charset="-122"/>
                <a:ea typeface="宋体" panose="02010600030101010101" pitchFamily="2" charset="-122"/>
              </a:rPr>
              <a:t>[L, R]</a:t>
            </a:r>
            <a:r>
              <a:rPr lang="zh-CN" altLang="en-US" sz="4400" dirty="0">
                <a:solidFill>
                  <a:schemeClr val="tx1"/>
                </a:solidFill>
                <a:latin typeface="宋体" panose="02010600030101010101" pitchFamily="2" charset="-122"/>
                <a:ea typeface="宋体" panose="02010600030101010101" pitchFamily="2" charset="-122"/>
              </a:rPr>
              <a:t>内每个元素加上</a:t>
            </a:r>
            <a:r>
              <a:rPr lang="en-US" altLang="zh-CN" sz="4400" dirty="0">
                <a:solidFill>
                  <a:schemeClr val="tx1"/>
                </a:solidFill>
                <a:latin typeface="宋体" panose="02010600030101010101" pitchFamily="2" charset="-122"/>
                <a:ea typeface="宋体" panose="02010600030101010101" pitchFamily="2" charset="-122"/>
              </a:rPr>
              <a:t>d</a:t>
            </a:r>
          </a:p>
          <a:p>
            <a:pPr algn="l"/>
            <a:r>
              <a:rPr lang="en-US" altLang="zh-CN" sz="4400" dirty="0">
                <a:solidFill>
                  <a:srgbClr val="FF0000"/>
                </a:solidFill>
                <a:latin typeface="宋体" panose="02010600030101010101" pitchFamily="2" charset="-122"/>
                <a:ea typeface="宋体" panose="02010600030101010101" pitchFamily="2" charset="-122"/>
              </a:rPr>
              <a:t>    if(L&lt;=</a:t>
            </a:r>
            <a:r>
              <a:rPr lang="en-US" altLang="zh-CN" sz="4400" dirty="0" err="1">
                <a:solidFill>
                  <a:srgbClr val="FF0000"/>
                </a:solidFill>
                <a:latin typeface="宋体" panose="02010600030101010101" pitchFamily="2" charset="-122"/>
                <a:ea typeface="宋体" panose="02010600030101010101" pitchFamily="2" charset="-122"/>
              </a:rPr>
              <a:t>pl</a:t>
            </a:r>
            <a:r>
              <a:rPr lang="en-US" altLang="zh-CN" sz="4400" dirty="0">
                <a:solidFill>
                  <a:srgbClr val="FF0000"/>
                </a:solidFill>
                <a:latin typeface="宋体" panose="02010600030101010101" pitchFamily="2" charset="-122"/>
                <a:ea typeface="宋体" panose="02010600030101010101" pitchFamily="2" charset="-122"/>
              </a:rPr>
              <a:t> &amp;&amp; </a:t>
            </a:r>
            <a:r>
              <a:rPr lang="en-US" altLang="zh-CN" sz="4400" dirty="0" err="1">
                <a:solidFill>
                  <a:srgbClr val="FF0000"/>
                </a:solidFill>
                <a:latin typeface="宋体" panose="02010600030101010101" pitchFamily="2" charset="-122"/>
                <a:ea typeface="宋体" panose="02010600030101010101" pitchFamily="2" charset="-122"/>
              </a:rPr>
              <a:t>pr</a:t>
            </a:r>
            <a:r>
              <a:rPr lang="en-US" altLang="zh-CN" sz="4400" dirty="0">
                <a:solidFill>
                  <a:srgbClr val="FF0000"/>
                </a:solidFill>
                <a:latin typeface="宋体" panose="02010600030101010101" pitchFamily="2" charset="-122"/>
                <a:ea typeface="宋体" panose="02010600030101010101" pitchFamily="2" charset="-122"/>
              </a:rPr>
              <a:t>&lt;=R){   </a:t>
            </a:r>
            <a:r>
              <a:rPr lang="en-US" altLang="zh-CN" sz="4400" dirty="0" smtClean="0">
                <a:solidFill>
                  <a:srgbClr val="FF0000"/>
                </a:solidFill>
                <a:latin typeface="宋体" panose="02010600030101010101" pitchFamily="2" charset="-122"/>
                <a:ea typeface="宋体" panose="02010600030101010101" pitchFamily="2" charset="-122"/>
              </a:rPr>
              <a:t>   </a:t>
            </a:r>
            <a:r>
              <a:rPr lang="en-US" altLang="zh-CN" sz="4400" dirty="0">
                <a:solidFill>
                  <a:srgbClr val="FF0000"/>
                </a:solidFill>
                <a:latin typeface="宋体" panose="02010600030101010101" pitchFamily="2" charset="-122"/>
                <a:ea typeface="宋体" panose="02010600030101010101" pitchFamily="2" charset="-122"/>
              </a:rPr>
              <a:t>//</a:t>
            </a:r>
            <a:r>
              <a:rPr lang="zh-CN" altLang="en-US" sz="4400" dirty="0">
                <a:solidFill>
                  <a:srgbClr val="FF0000"/>
                </a:solidFill>
                <a:latin typeface="宋体" panose="02010600030101010101" pitchFamily="2" charset="-122"/>
                <a:ea typeface="宋体" panose="02010600030101010101" pitchFamily="2" charset="-122"/>
              </a:rPr>
              <a:t>完全覆盖，直接返回这个结点，它的子树不用再深入了</a:t>
            </a:r>
          </a:p>
          <a:p>
            <a:pPr algn="l"/>
            <a:r>
              <a:rPr lang="zh-CN" altLang="en-US" sz="4400" dirty="0">
                <a:solidFill>
                  <a:srgbClr val="FF0000"/>
                </a:solidFill>
                <a:latin typeface="宋体" panose="02010600030101010101" pitchFamily="2" charset="-122"/>
                <a:ea typeface="宋体" panose="02010600030101010101" pitchFamily="2" charset="-122"/>
              </a:rPr>
              <a:t>        </a:t>
            </a:r>
            <a:r>
              <a:rPr lang="en-US" altLang="zh-CN" sz="4400" dirty="0" err="1">
                <a:solidFill>
                  <a:srgbClr val="FF0000"/>
                </a:solidFill>
                <a:latin typeface="宋体" panose="02010600030101010101" pitchFamily="2" charset="-122"/>
                <a:ea typeface="宋体" panose="02010600030101010101" pitchFamily="2" charset="-122"/>
              </a:rPr>
              <a:t>addtag</a:t>
            </a:r>
            <a:r>
              <a:rPr lang="en-US" altLang="zh-CN" sz="4400" dirty="0">
                <a:solidFill>
                  <a:srgbClr val="FF0000"/>
                </a:solidFill>
                <a:latin typeface="宋体" panose="02010600030101010101" pitchFamily="2" charset="-122"/>
                <a:ea typeface="宋体" panose="02010600030101010101" pitchFamily="2" charset="-122"/>
              </a:rPr>
              <a:t>(p, </a:t>
            </a:r>
            <a:r>
              <a:rPr lang="en-US" altLang="zh-CN" sz="4400" dirty="0" err="1">
                <a:solidFill>
                  <a:srgbClr val="FF0000"/>
                </a:solidFill>
                <a:latin typeface="宋体" panose="02010600030101010101" pitchFamily="2" charset="-122"/>
                <a:ea typeface="宋体" panose="02010600030101010101" pitchFamily="2" charset="-122"/>
              </a:rPr>
              <a:t>pl</a:t>
            </a:r>
            <a:r>
              <a:rPr lang="en-US" altLang="zh-CN" sz="4400" dirty="0">
                <a:solidFill>
                  <a:srgbClr val="FF0000"/>
                </a:solidFill>
                <a:latin typeface="宋体" panose="02010600030101010101" pitchFamily="2" charset="-122"/>
                <a:ea typeface="宋体" panose="02010600030101010101" pitchFamily="2" charset="-122"/>
              </a:rPr>
              <a:t>, </a:t>
            </a:r>
            <a:r>
              <a:rPr lang="en-US" altLang="zh-CN" sz="4400" dirty="0" err="1">
                <a:solidFill>
                  <a:srgbClr val="FF0000"/>
                </a:solidFill>
                <a:latin typeface="宋体" panose="02010600030101010101" pitchFamily="2" charset="-122"/>
                <a:ea typeface="宋体" panose="02010600030101010101" pitchFamily="2" charset="-122"/>
              </a:rPr>
              <a:t>pr,d</a:t>
            </a:r>
            <a:r>
              <a:rPr lang="en-US" altLang="zh-CN" sz="4400" dirty="0">
                <a:solidFill>
                  <a:srgbClr val="FF0000"/>
                </a:solidFill>
                <a:latin typeface="宋体" panose="02010600030101010101" pitchFamily="2" charset="-122"/>
                <a:ea typeface="宋体" panose="02010600030101010101" pitchFamily="2" charset="-122"/>
              </a:rPr>
              <a:t>); </a:t>
            </a:r>
            <a:r>
              <a:rPr lang="en-US" altLang="zh-CN" sz="4400" dirty="0" smtClean="0">
                <a:solidFill>
                  <a:srgbClr val="FF0000"/>
                </a:solidFill>
                <a:latin typeface="宋体" panose="02010600030101010101" pitchFamily="2" charset="-122"/>
                <a:ea typeface="宋体" panose="02010600030101010101" pitchFamily="2" charset="-122"/>
              </a:rPr>
              <a:t>//</a:t>
            </a:r>
            <a:r>
              <a:rPr lang="zh-CN" altLang="en-US" sz="4400" dirty="0">
                <a:solidFill>
                  <a:srgbClr val="FF0000"/>
                </a:solidFill>
                <a:latin typeface="宋体" panose="02010600030101010101" pitchFamily="2" charset="-122"/>
                <a:ea typeface="宋体" panose="02010600030101010101" pitchFamily="2" charset="-122"/>
              </a:rPr>
              <a:t>给结点</a:t>
            </a:r>
            <a:r>
              <a:rPr lang="en-US" altLang="zh-CN" sz="4400" dirty="0">
                <a:solidFill>
                  <a:srgbClr val="FF0000"/>
                </a:solidFill>
                <a:latin typeface="宋体" panose="02010600030101010101" pitchFamily="2" charset="-122"/>
                <a:ea typeface="宋体" panose="02010600030101010101" pitchFamily="2" charset="-122"/>
              </a:rPr>
              <a:t>p</a:t>
            </a:r>
            <a:r>
              <a:rPr lang="zh-CN" altLang="en-US" sz="4400" dirty="0">
                <a:solidFill>
                  <a:srgbClr val="FF0000"/>
                </a:solidFill>
                <a:latin typeface="宋体" panose="02010600030101010101" pitchFamily="2" charset="-122"/>
                <a:ea typeface="宋体" panose="02010600030101010101" pitchFamily="2" charset="-122"/>
              </a:rPr>
              <a:t>打</a:t>
            </a:r>
            <a:r>
              <a:rPr lang="en-US" altLang="zh-CN" sz="4400" dirty="0">
                <a:solidFill>
                  <a:srgbClr val="FF0000"/>
                </a:solidFill>
                <a:latin typeface="宋体" panose="02010600030101010101" pitchFamily="2" charset="-122"/>
                <a:ea typeface="宋体" panose="02010600030101010101" pitchFamily="2" charset="-122"/>
              </a:rPr>
              <a:t>tag</a:t>
            </a:r>
            <a:r>
              <a:rPr lang="zh-CN" altLang="en-US" sz="4400" dirty="0">
                <a:solidFill>
                  <a:srgbClr val="FF0000"/>
                </a:solidFill>
                <a:latin typeface="宋体" panose="02010600030101010101" pitchFamily="2" charset="-122"/>
                <a:ea typeface="宋体" panose="02010600030101010101" pitchFamily="2" charset="-122"/>
              </a:rPr>
              <a:t>标记，下一次区间修改到</a:t>
            </a:r>
            <a:r>
              <a:rPr lang="en-US" altLang="zh-CN" sz="4400" dirty="0">
                <a:solidFill>
                  <a:srgbClr val="FF0000"/>
                </a:solidFill>
                <a:latin typeface="宋体" panose="02010600030101010101" pitchFamily="2" charset="-122"/>
                <a:ea typeface="宋体" panose="02010600030101010101" pitchFamily="2" charset="-122"/>
              </a:rPr>
              <a:t>p</a:t>
            </a:r>
            <a:r>
              <a:rPr lang="zh-CN" altLang="en-US" sz="4400" dirty="0">
                <a:solidFill>
                  <a:srgbClr val="FF0000"/>
                </a:solidFill>
                <a:latin typeface="宋体" panose="02010600030101010101" pitchFamily="2" charset="-122"/>
                <a:ea typeface="宋体" panose="02010600030101010101" pitchFamily="2" charset="-122"/>
              </a:rPr>
              <a:t>这个结点时会用到</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return;</a:t>
            </a:r>
          </a:p>
          <a:p>
            <a:pPr algn="l"/>
            <a:r>
              <a:rPr lang="en-US" altLang="zh-CN" sz="4400" dirty="0">
                <a:solidFill>
                  <a:schemeClr val="tx1"/>
                </a:solidFill>
                <a:latin typeface="宋体" panose="02010600030101010101" pitchFamily="2" charset="-122"/>
                <a:ea typeface="宋体" panose="02010600030101010101" pitchFamily="2" charset="-122"/>
              </a:rPr>
              <a:t>    }</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push_down</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p,pl,pr</a:t>
            </a:r>
            <a:r>
              <a:rPr lang="en-US" altLang="zh-CN" sz="4400" dirty="0">
                <a:solidFill>
                  <a:schemeClr val="tx1"/>
                </a:solidFill>
                <a:latin typeface="宋体" panose="02010600030101010101" pitchFamily="2" charset="-122"/>
                <a:ea typeface="宋体" panose="02010600030101010101" pitchFamily="2" charset="-122"/>
              </a:rPr>
              <a:t>);                       //</a:t>
            </a:r>
            <a:r>
              <a:rPr lang="zh-CN" altLang="en-US" sz="4400" dirty="0">
                <a:solidFill>
                  <a:schemeClr val="tx1"/>
                </a:solidFill>
                <a:latin typeface="宋体" panose="02010600030101010101" pitchFamily="2" charset="-122"/>
                <a:ea typeface="宋体" panose="02010600030101010101" pitchFamily="2" charset="-122"/>
              </a:rPr>
              <a:t>如果不能覆盖，把</a:t>
            </a:r>
            <a:r>
              <a:rPr lang="en-US" altLang="zh-CN" sz="4400" dirty="0">
                <a:solidFill>
                  <a:schemeClr val="tx1"/>
                </a:solidFill>
                <a:latin typeface="宋体" panose="02010600030101010101" pitchFamily="2" charset="-122"/>
                <a:ea typeface="宋体" panose="02010600030101010101" pitchFamily="2" charset="-122"/>
              </a:rPr>
              <a:t>tag</a:t>
            </a:r>
            <a:r>
              <a:rPr lang="zh-CN" altLang="en-US" sz="4400" dirty="0">
                <a:solidFill>
                  <a:schemeClr val="tx1"/>
                </a:solidFill>
                <a:latin typeface="宋体" panose="02010600030101010101" pitchFamily="2" charset="-122"/>
                <a:ea typeface="宋体" panose="02010600030101010101" pitchFamily="2" charset="-122"/>
              </a:rPr>
              <a:t>传给子树</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ll</a:t>
            </a:r>
            <a:r>
              <a:rPr lang="en-US" altLang="zh-CN" sz="4400" dirty="0">
                <a:solidFill>
                  <a:schemeClr val="tx1"/>
                </a:solidFill>
                <a:latin typeface="宋体" panose="02010600030101010101" pitchFamily="2" charset="-122"/>
                <a:ea typeface="宋体" panose="02010600030101010101" pitchFamily="2" charset="-122"/>
              </a:rPr>
              <a:t> mid=(</a:t>
            </a:r>
            <a:r>
              <a:rPr lang="en-US" altLang="zh-CN" sz="4400" dirty="0" err="1">
                <a:solidFill>
                  <a:schemeClr val="tx1"/>
                </a:solidFill>
                <a:latin typeface="宋体" panose="02010600030101010101" pitchFamily="2" charset="-122"/>
                <a:ea typeface="宋体" panose="02010600030101010101" pitchFamily="2" charset="-122"/>
              </a:rPr>
              <a:t>pl+pr</a:t>
            </a:r>
            <a:r>
              <a:rPr lang="en-US" altLang="zh-CN" sz="4400" dirty="0">
                <a:solidFill>
                  <a:schemeClr val="tx1"/>
                </a:solidFill>
                <a:latin typeface="宋体" panose="02010600030101010101" pitchFamily="2" charset="-122"/>
                <a:ea typeface="宋体" panose="02010600030101010101" pitchFamily="2" charset="-122"/>
              </a:rPr>
              <a:t>)&gt;&gt;1;</a:t>
            </a:r>
          </a:p>
          <a:p>
            <a:pPr algn="l"/>
            <a:r>
              <a:rPr lang="en-US" altLang="zh-CN" sz="4400" dirty="0">
                <a:solidFill>
                  <a:schemeClr val="tx1"/>
                </a:solidFill>
                <a:latin typeface="宋体" panose="02010600030101010101" pitchFamily="2" charset="-122"/>
                <a:ea typeface="宋体" panose="02010600030101010101" pitchFamily="2" charset="-122"/>
              </a:rPr>
              <a:t>    if(L&lt;=mid) update(</a:t>
            </a:r>
            <a:r>
              <a:rPr lang="en-US" altLang="zh-CN" sz="4400" dirty="0" err="1">
                <a:solidFill>
                  <a:schemeClr val="tx1"/>
                </a:solidFill>
                <a:latin typeface="宋体" panose="02010600030101010101" pitchFamily="2" charset="-122"/>
                <a:ea typeface="宋体" panose="02010600030101010101" pitchFamily="2" charset="-122"/>
              </a:rPr>
              <a:t>L,R,ls</a:t>
            </a:r>
            <a:r>
              <a:rPr lang="en-US" altLang="zh-CN" sz="4400" dirty="0">
                <a:solidFill>
                  <a:schemeClr val="tx1"/>
                </a:solidFill>
                <a:latin typeface="宋体" panose="02010600030101010101" pitchFamily="2" charset="-122"/>
                <a:ea typeface="宋体" panose="02010600030101010101" pitchFamily="2" charset="-122"/>
              </a:rPr>
              <a:t>(p),</a:t>
            </a:r>
            <a:r>
              <a:rPr lang="en-US" altLang="zh-CN" sz="4400" dirty="0" err="1">
                <a:solidFill>
                  <a:schemeClr val="tx1"/>
                </a:solidFill>
                <a:latin typeface="宋体" panose="02010600030101010101" pitchFamily="2" charset="-122"/>
                <a:ea typeface="宋体" panose="02010600030101010101" pitchFamily="2" charset="-122"/>
              </a:rPr>
              <a:t>pl,mid,d</a:t>
            </a:r>
            <a:r>
              <a:rPr lang="en-US" altLang="zh-CN" sz="4400" dirty="0">
                <a:solidFill>
                  <a:schemeClr val="tx1"/>
                </a:solidFill>
                <a:latin typeface="宋体" panose="02010600030101010101" pitchFamily="2" charset="-122"/>
                <a:ea typeface="宋体" panose="02010600030101010101" pitchFamily="2" charset="-122"/>
              </a:rPr>
              <a:t>);    //</a:t>
            </a:r>
            <a:r>
              <a:rPr lang="zh-CN" altLang="en-US" sz="4400" dirty="0">
                <a:solidFill>
                  <a:schemeClr val="tx1"/>
                </a:solidFill>
                <a:latin typeface="宋体" panose="02010600030101010101" pitchFamily="2" charset="-122"/>
                <a:ea typeface="宋体" panose="02010600030101010101" pitchFamily="2" charset="-122"/>
              </a:rPr>
              <a:t>递归左子树</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if(R&gt;mid)  update(</a:t>
            </a:r>
            <a:r>
              <a:rPr lang="en-US" altLang="zh-CN" sz="4400" dirty="0" err="1">
                <a:solidFill>
                  <a:schemeClr val="tx1"/>
                </a:solidFill>
                <a:latin typeface="宋体" panose="02010600030101010101" pitchFamily="2" charset="-122"/>
                <a:ea typeface="宋体" panose="02010600030101010101" pitchFamily="2" charset="-122"/>
              </a:rPr>
              <a:t>L,R,rs</a:t>
            </a:r>
            <a:r>
              <a:rPr lang="en-US" altLang="zh-CN" sz="4400" dirty="0">
                <a:solidFill>
                  <a:schemeClr val="tx1"/>
                </a:solidFill>
                <a:latin typeface="宋体" panose="02010600030101010101" pitchFamily="2" charset="-122"/>
                <a:ea typeface="宋体" panose="02010600030101010101" pitchFamily="2" charset="-122"/>
              </a:rPr>
              <a:t>(p),mid+1,pr,d);  //</a:t>
            </a:r>
            <a:r>
              <a:rPr lang="zh-CN" altLang="en-US" sz="4400" dirty="0">
                <a:solidFill>
                  <a:schemeClr val="tx1"/>
                </a:solidFill>
                <a:latin typeface="宋体" panose="02010600030101010101" pitchFamily="2" charset="-122"/>
                <a:ea typeface="宋体" panose="02010600030101010101" pitchFamily="2" charset="-122"/>
              </a:rPr>
              <a:t>递归右子树</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err="1">
                <a:solidFill>
                  <a:srgbClr val="FF0000"/>
                </a:solidFill>
                <a:latin typeface="宋体" panose="02010600030101010101" pitchFamily="2" charset="-122"/>
                <a:ea typeface="宋体" panose="02010600030101010101" pitchFamily="2" charset="-122"/>
              </a:rPr>
              <a:t>push_up</a:t>
            </a:r>
            <a:r>
              <a:rPr lang="en-US" altLang="zh-CN" sz="4400" dirty="0">
                <a:solidFill>
                  <a:srgbClr val="FF0000"/>
                </a:solidFill>
                <a:latin typeface="宋体" panose="02010600030101010101" pitchFamily="2" charset="-122"/>
                <a:ea typeface="宋体" panose="02010600030101010101" pitchFamily="2" charset="-122"/>
              </a:rPr>
              <a:t>(p);                               //</a:t>
            </a:r>
            <a:r>
              <a:rPr lang="zh-CN" altLang="en-US" sz="4400" dirty="0">
                <a:solidFill>
                  <a:srgbClr val="FF0000"/>
                </a:solidFill>
                <a:latin typeface="宋体" panose="02010600030101010101" pitchFamily="2" charset="-122"/>
                <a:ea typeface="宋体" panose="02010600030101010101" pitchFamily="2" charset="-122"/>
              </a:rPr>
              <a:t>更新</a:t>
            </a:r>
          </a:p>
          <a:p>
            <a:pPr algn="l"/>
            <a:r>
              <a:rPr lang="en-US" altLang="zh-CN" sz="4400" dirty="0">
                <a:solidFill>
                  <a:schemeClr val="tx1"/>
                </a:solidFill>
                <a:latin typeface="宋体" panose="02010600030101010101" pitchFamily="2" charset="-122"/>
                <a:ea typeface="宋体" panose="02010600030101010101" pitchFamily="2" charset="-122"/>
              </a:rPr>
              <a:t>}</a:t>
            </a:r>
            <a:endParaRPr lang="en-US" altLang="zh-CN" sz="4800" dirty="0">
              <a:solidFill>
                <a:srgbClr val="FF0000"/>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303765872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4"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en-US" altLang="zh-CN" sz="5600" b="1" spc="600" dirty="0" err="1" smtClean="0">
                  <a:solidFill>
                    <a:schemeClr val="bg1"/>
                  </a:solidFill>
                  <a:latin typeface="思源宋体 CN Heavy" panose="02020900000000000000" charset="-122"/>
                  <a:ea typeface="思源宋体 CN Heavy" panose="02020900000000000000" charset="-122"/>
                </a:rPr>
                <a:t>addtag</a:t>
              </a:r>
              <a:r>
                <a:rPr lang="en-US" altLang="zh-CN" sz="5600" b="1" spc="600" dirty="0" smtClean="0">
                  <a:solidFill>
                    <a:schemeClr val="bg1"/>
                  </a:solidFill>
                  <a:latin typeface="思源宋体 CN Heavy" panose="02020900000000000000" charset="-122"/>
                  <a:ea typeface="思源宋体 CN Heavy" panose="02020900000000000000" charset="-122"/>
                </a:rPr>
                <a:t>()</a:t>
              </a:r>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9" name="文本框 8" descr="7b0a202020202262756c6c6574223a20227b5c2263617465676f727949645c223a31303030352c5c2274656d706c61746549645c223a32303233313332387d220a7d0a"/>
          <p:cNvSpPr txBox="1"/>
          <p:nvPr/>
        </p:nvSpPr>
        <p:spPr>
          <a:xfrm>
            <a:off x="1220888" y="3442898"/>
            <a:ext cx="22002323" cy="923330"/>
          </a:xfrm>
          <a:prstGeom prst="rect">
            <a:avLst/>
          </a:prstGeom>
          <a:noFill/>
        </p:spPr>
        <p:txBody>
          <a:bodyPr wrap="square" rtlCol="0">
            <a:spAutoFit/>
          </a:bodyPr>
          <a:lstStyle/>
          <a:p>
            <a:pPr algn="l"/>
            <a:r>
              <a:rPr lang="zh-CN" altLang="en-US" sz="5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打标记</a:t>
            </a:r>
            <a:endParaRPr lang="en-US" sz="5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0" name="图片 9"/>
          <p:cNvPicPr/>
          <p:nvPr/>
        </p:nvPicPr>
        <p:blipFill>
          <a:blip r:embed="rId5">
            <a:lum bright="34000" contrast="-8000"/>
          </a:blip>
          <a:srcRect l="20046" t="6270" r="19548" b="5808"/>
          <a:stretch>
            <a:fillRect/>
          </a:stretch>
        </p:blipFill>
        <p:spPr>
          <a:xfrm rot="5400000">
            <a:off x="10597837" y="-3644585"/>
            <a:ext cx="3418188" cy="21832563"/>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2571750" y="6020271"/>
            <a:ext cx="20368773" cy="2800767"/>
          </a:xfrm>
          <a:prstGeom prst="rect">
            <a:avLst/>
          </a:prstGeom>
          <a:noFill/>
          <a:ln>
            <a:noFill/>
          </a:ln>
        </p:spPr>
        <p:txBody>
          <a:bodyPr wrap="square" rtlCol="0">
            <a:spAutoFit/>
          </a:bodyPr>
          <a:lstStyle/>
          <a:p>
            <a:pPr algn="l"/>
            <a:r>
              <a:rPr lang="en-US" altLang="zh-CN" sz="4400" dirty="0">
                <a:solidFill>
                  <a:schemeClr val="tx1"/>
                </a:solidFill>
                <a:latin typeface="宋体" panose="02010600030101010101" pitchFamily="2" charset="-122"/>
                <a:ea typeface="宋体" panose="02010600030101010101" pitchFamily="2" charset="-122"/>
              </a:rPr>
              <a:t>void </a:t>
            </a:r>
            <a:r>
              <a:rPr lang="en-US" altLang="zh-CN" sz="4400" dirty="0" err="1">
                <a:solidFill>
                  <a:schemeClr val="tx1"/>
                </a:solidFill>
                <a:latin typeface="宋体" panose="02010600030101010101" pitchFamily="2" charset="-122"/>
                <a:ea typeface="宋体" panose="02010600030101010101" pitchFamily="2" charset="-122"/>
              </a:rPr>
              <a:t>addtag</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ll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p,ll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pl,ll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pr,ll</a:t>
            </a:r>
            <a:r>
              <a:rPr lang="en-US" altLang="zh-CN" sz="4400" dirty="0">
                <a:solidFill>
                  <a:schemeClr val="tx1"/>
                </a:solidFill>
                <a:latin typeface="宋体" panose="02010600030101010101" pitchFamily="2" charset="-122"/>
                <a:ea typeface="宋体" panose="02010600030101010101" pitchFamily="2" charset="-122"/>
              </a:rPr>
              <a:t> d){     //</a:t>
            </a:r>
            <a:r>
              <a:rPr lang="zh-CN" altLang="en-US" sz="4400" dirty="0">
                <a:solidFill>
                  <a:schemeClr val="tx1"/>
                </a:solidFill>
                <a:latin typeface="宋体" panose="02010600030101010101" pitchFamily="2" charset="-122"/>
                <a:ea typeface="宋体" panose="02010600030101010101" pitchFamily="2" charset="-122"/>
              </a:rPr>
              <a:t>给结点</a:t>
            </a:r>
            <a:r>
              <a:rPr lang="en-US" altLang="zh-CN" sz="4400" dirty="0">
                <a:solidFill>
                  <a:schemeClr val="tx1"/>
                </a:solidFill>
                <a:latin typeface="宋体" panose="02010600030101010101" pitchFamily="2" charset="-122"/>
                <a:ea typeface="宋体" panose="02010600030101010101" pitchFamily="2" charset="-122"/>
              </a:rPr>
              <a:t>p</a:t>
            </a:r>
            <a:r>
              <a:rPr lang="zh-CN" altLang="en-US" sz="4400" dirty="0">
                <a:solidFill>
                  <a:schemeClr val="tx1"/>
                </a:solidFill>
                <a:latin typeface="宋体" panose="02010600030101010101" pitchFamily="2" charset="-122"/>
                <a:ea typeface="宋体" panose="02010600030101010101" pitchFamily="2" charset="-122"/>
              </a:rPr>
              <a:t>打</a:t>
            </a:r>
            <a:r>
              <a:rPr lang="en-US" altLang="zh-CN" sz="4400" dirty="0">
                <a:solidFill>
                  <a:schemeClr val="tx1"/>
                </a:solidFill>
                <a:latin typeface="宋体" panose="02010600030101010101" pitchFamily="2" charset="-122"/>
                <a:ea typeface="宋体" panose="02010600030101010101" pitchFamily="2" charset="-122"/>
              </a:rPr>
              <a:t>tag</a:t>
            </a:r>
            <a:r>
              <a:rPr lang="zh-CN" altLang="en-US" sz="4400" dirty="0">
                <a:solidFill>
                  <a:schemeClr val="tx1"/>
                </a:solidFill>
                <a:latin typeface="宋体" panose="02010600030101010101" pitchFamily="2" charset="-122"/>
                <a:ea typeface="宋体" panose="02010600030101010101" pitchFamily="2" charset="-122"/>
              </a:rPr>
              <a:t>标记，并更新</a:t>
            </a:r>
            <a:r>
              <a:rPr lang="en-US" altLang="zh-CN" sz="4400" dirty="0">
                <a:solidFill>
                  <a:schemeClr val="tx1"/>
                </a:solidFill>
                <a:latin typeface="宋体" panose="02010600030101010101" pitchFamily="2" charset="-122"/>
                <a:ea typeface="宋体" panose="02010600030101010101" pitchFamily="2" charset="-122"/>
              </a:rPr>
              <a:t>tree</a:t>
            </a:r>
          </a:p>
          <a:p>
            <a:pPr algn="l"/>
            <a:r>
              <a:rPr lang="en-US" altLang="zh-CN" sz="4400" dirty="0">
                <a:solidFill>
                  <a:schemeClr val="tx1"/>
                </a:solidFill>
                <a:latin typeface="宋体" panose="02010600030101010101" pitchFamily="2" charset="-122"/>
                <a:ea typeface="宋体" panose="02010600030101010101" pitchFamily="2" charset="-122"/>
              </a:rPr>
              <a:t>    tag[p] += d;                        //</a:t>
            </a:r>
            <a:r>
              <a:rPr lang="zh-CN" altLang="en-US" sz="4400" dirty="0">
                <a:solidFill>
                  <a:schemeClr val="tx1"/>
                </a:solidFill>
                <a:latin typeface="宋体" panose="02010600030101010101" pitchFamily="2" charset="-122"/>
                <a:ea typeface="宋体" panose="02010600030101010101" pitchFamily="2" charset="-122"/>
              </a:rPr>
              <a:t>打上</a:t>
            </a:r>
            <a:r>
              <a:rPr lang="en-US" altLang="zh-CN" sz="4400" dirty="0">
                <a:solidFill>
                  <a:schemeClr val="tx1"/>
                </a:solidFill>
                <a:latin typeface="宋体" panose="02010600030101010101" pitchFamily="2" charset="-122"/>
                <a:ea typeface="宋体" panose="02010600030101010101" pitchFamily="2" charset="-122"/>
              </a:rPr>
              <a:t>tag</a:t>
            </a:r>
            <a:r>
              <a:rPr lang="zh-CN" altLang="en-US" sz="4400" dirty="0">
                <a:solidFill>
                  <a:schemeClr val="tx1"/>
                </a:solidFill>
                <a:latin typeface="宋体" panose="02010600030101010101" pitchFamily="2" charset="-122"/>
                <a:ea typeface="宋体" panose="02010600030101010101" pitchFamily="2" charset="-122"/>
              </a:rPr>
              <a:t>标记</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tree[p] += d*(pr-pl+1);             //</a:t>
            </a:r>
            <a:r>
              <a:rPr lang="zh-CN" altLang="en-US" sz="4400" dirty="0">
                <a:solidFill>
                  <a:schemeClr val="tx1"/>
                </a:solidFill>
                <a:latin typeface="宋体" panose="02010600030101010101" pitchFamily="2" charset="-122"/>
                <a:ea typeface="宋体" panose="02010600030101010101" pitchFamily="2" charset="-122"/>
              </a:rPr>
              <a:t>计算新的</a:t>
            </a:r>
            <a:r>
              <a:rPr lang="en-US" altLang="zh-CN" sz="4400" dirty="0">
                <a:solidFill>
                  <a:schemeClr val="tx1"/>
                </a:solidFill>
                <a:latin typeface="宋体" panose="02010600030101010101" pitchFamily="2" charset="-122"/>
                <a:ea typeface="宋体" panose="02010600030101010101" pitchFamily="2" charset="-122"/>
              </a:rPr>
              <a:t>tree</a:t>
            </a:r>
          </a:p>
          <a:p>
            <a:pPr algn="l"/>
            <a:r>
              <a:rPr lang="en-US" altLang="zh-CN" sz="4400" dirty="0">
                <a:solidFill>
                  <a:schemeClr val="tx1"/>
                </a:solidFill>
                <a:latin typeface="宋体" panose="02010600030101010101" pitchFamily="2" charset="-122"/>
                <a:ea typeface="宋体" panose="02010600030101010101" pitchFamily="2" charset="-122"/>
              </a:rPr>
              <a:t>}</a:t>
            </a:r>
            <a:endParaRPr lang="en-US" altLang="zh-CN" sz="8000" dirty="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98513951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2"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97445" y="4572001"/>
            <a:ext cx="22615735" cy="8754894"/>
          </a:xfrm>
          <a:prstGeom prst="rect">
            <a:avLst/>
          </a:prstGeom>
        </p:spPr>
      </p:pic>
      <p:pic>
        <p:nvPicPr>
          <p:cNvPr id="3" name="图片 2"/>
          <p:cNvPicPr/>
          <p:nvPr/>
        </p:nvPicPr>
        <p:blipFill>
          <a:blip r:embed="rId3">
            <a:lum bright="34000" contrast="-8000"/>
          </a:blip>
          <a:srcRect l="20046" t="6270" r="19548" b="5808"/>
          <a:stretch>
            <a:fillRect/>
          </a:stretch>
        </p:blipFill>
        <p:spPr>
          <a:xfrm rot="5400000">
            <a:off x="10652803" y="-9003528"/>
            <a:ext cx="3287946" cy="22383753"/>
          </a:xfrm>
          <a:prstGeom prst="rect">
            <a:avLst/>
          </a:prstGeom>
          <a:noFill/>
          <a:ln w="9525">
            <a:noFill/>
          </a:ln>
        </p:spPr>
      </p:pic>
      <p:sp>
        <p:nvSpPr>
          <p:cNvPr id="4" name="文本框 3" descr="7b0a202020202262756c6c6574223a20227b5c2263617465676f727949645c223a31303030352c5c2274656d706c61746549645c223a32303233313332387d220a7d0a"/>
          <p:cNvSpPr txBox="1"/>
          <p:nvPr/>
        </p:nvSpPr>
        <p:spPr>
          <a:xfrm>
            <a:off x="2039860" y="787964"/>
            <a:ext cx="21029689" cy="2800767"/>
          </a:xfrm>
          <a:prstGeom prst="rect">
            <a:avLst/>
          </a:prstGeom>
          <a:noFill/>
          <a:ln>
            <a:noFill/>
          </a:ln>
        </p:spPr>
        <p:txBody>
          <a:bodyPr wrap="square" rtlCol="0">
            <a:spAutoFit/>
          </a:bodyPr>
          <a:lstStyle/>
          <a:p>
            <a:pPr algn="l"/>
            <a:r>
              <a:rPr lang="en-US" altLang="zh-CN" sz="4400" dirty="0">
                <a:solidFill>
                  <a:schemeClr val="tx1"/>
                </a:solidFill>
                <a:latin typeface="宋体" panose="02010600030101010101" pitchFamily="2" charset="-122"/>
                <a:ea typeface="宋体" panose="02010600030101010101" pitchFamily="2" charset="-122"/>
              </a:rPr>
              <a:t>void </a:t>
            </a:r>
            <a:r>
              <a:rPr lang="en-US" altLang="zh-CN" sz="4400" dirty="0" err="1">
                <a:solidFill>
                  <a:schemeClr val="tx1"/>
                </a:solidFill>
                <a:latin typeface="宋体" panose="02010600030101010101" pitchFamily="2" charset="-122"/>
                <a:ea typeface="宋体" panose="02010600030101010101" pitchFamily="2" charset="-122"/>
              </a:rPr>
              <a:t>addtag</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ll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p,ll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pl,ll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pr,ll</a:t>
            </a:r>
            <a:r>
              <a:rPr lang="en-US" altLang="zh-CN" sz="4400" dirty="0">
                <a:solidFill>
                  <a:schemeClr val="tx1"/>
                </a:solidFill>
                <a:latin typeface="宋体" panose="02010600030101010101" pitchFamily="2" charset="-122"/>
                <a:ea typeface="宋体" panose="02010600030101010101" pitchFamily="2" charset="-122"/>
              </a:rPr>
              <a:t> d){     //</a:t>
            </a:r>
            <a:r>
              <a:rPr lang="zh-CN" altLang="en-US" sz="4400" dirty="0">
                <a:solidFill>
                  <a:schemeClr val="tx1"/>
                </a:solidFill>
                <a:latin typeface="宋体" panose="02010600030101010101" pitchFamily="2" charset="-122"/>
                <a:ea typeface="宋体" panose="02010600030101010101" pitchFamily="2" charset="-122"/>
              </a:rPr>
              <a:t>给结点</a:t>
            </a:r>
            <a:r>
              <a:rPr lang="en-US" altLang="zh-CN" sz="4400" dirty="0">
                <a:solidFill>
                  <a:schemeClr val="tx1"/>
                </a:solidFill>
                <a:latin typeface="宋体" panose="02010600030101010101" pitchFamily="2" charset="-122"/>
                <a:ea typeface="宋体" panose="02010600030101010101" pitchFamily="2" charset="-122"/>
              </a:rPr>
              <a:t>p</a:t>
            </a:r>
            <a:r>
              <a:rPr lang="zh-CN" altLang="en-US" sz="4400" dirty="0">
                <a:solidFill>
                  <a:schemeClr val="tx1"/>
                </a:solidFill>
                <a:latin typeface="宋体" panose="02010600030101010101" pitchFamily="2" charset="-122"/>
                <a:ea typeface="宋体" panose="02010600030101010101" pitchFamily="2" charset="-122"/>
              </a:rPr>
              <a:t>打</a:t>
            </a:r>
            <a:r>
              <a:rPr lang="en-US" altLang="zh-CN" sz="4400" dirty="0">
                <a:solidFill>
                  <a:schemeClr val="tx1"/>
                </a:solidFill>
                <a:latin typeface="宋体" panose="02010600030101010101" pitchFamily="2" charset="-122"/>
                <a:ea typeface="宋体" panose="02010600030101010101" pitchFamily="2" charset="-122"/>
              </a:rPr>
              <a:t>tag</a:t>
            </a:r>
            <a:r>
              <a:rPr lang="zh-CN" altLang="en-US" sz="4400" dirty="0">
                <a:solidFill>
                  <a:schemeClr val="tx1"/>
                </a:solidFill>
                <a:latin typeface="宋体" panose="02010600030101010101" pitchFamily="2" charset="-122"/>
                <a:ea typeface="宋体" panose="02010600030101010101" pitchFamily="2" charset="-122"/>
              </a:rPr>
              <a:t>标记，并更新</a:t>
            </a:r>
            <a:r>
              <a:rPr lang="en-US" altLang="zh-CN" sz="4400" dirty="0">
                <a:solidFill>
                  <a:schemeClr val="tx1"/>
                </a:solidFill>
                <a:latin typeface="宋体" panose="02010600030101010101" pitchFamily="2" charset="-122"/>
                <a:ea typeface="宋体" panose="02010600030101010101" pitchFamily="2" charset="-122"/>
              </a:rPr>
              <a:t>tree</a:t>
            </a:r>
          </a:p>
          <a:p>
            <a:pPr algn="l"/>
            <a:r>
              <a:rPr lang="en-US" altLang="zh-CN" sz="4400" dirty="0">
                <a:solidFill>
                  <a:schemeClr val="tx1"/>
                </a:solidFill>
                <a:latin typeface="宋体" panose="02010600030101010101" pitchFamily="2" charset="-122"/>
                <a:ea typeface="宋体" panose="02010600030101010101" pitchFamily="2" charset="-122"/>
              </a:rPr>
              <a:t>    tag[p] += d;                        //</a:t>
            </a:r>
            <a:r>
              <a:rPr lang="zh-CN" altLang="en-US" sz="4400" dirty="0">
                <a:solidFill>
                  <a:schemeClr val="tx1"/>
                </a:solidFill>
                <a:latin typeface="宋体" panose="02010600030101010101" pitchFamily="2" charset="-122"/>
                <a:ea typeface="宋体" panose="02010600030101010101" pitchFamily="2" charset="-122"/>
              </a:rPr>
              <a:t>打上</a:t>
            </a:r>
            <a:r>
              <a:rPr lang="en-US" altLang="zh-CN" sz="4400" dirty="0">
                <a:solidFill>
                  <a:schemeClr val="tx1"/>
                </a:solidFill>
                <a:latin typeface="宋体" panose="02010600030101010101" pitchFamily="2" charset="-122"/>
                <a:ea typeface="宋体" panose="02010600030101010101" pitchFamily="2" charset="-122"/>
              </a:rPr>
              <a:t>tag</a:t>
            </a:r>
            <a:r>
              <a:rPr lang="zh-CN" altLang="en-US" sz="4400" dirty="0">
                <a:solidFill>
                  <a:schemeClr val="tx1"/>
                </a:solidFill>
                <a:latin typeface="宋体" panose="02010600030101010101" pitchFamily="2" charset="-122"/>
                <a:ea typeface="宋体" panose="02010600030101010101" pitchFamily="2" charset="-122"/>
              </a:rPr>
              <a:t>标记</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tree[p] += d*(pr-pl+1);             //</a:t>
            </a:r>
            <a:r>
              <a:rPr lang="zh-CN" altLang="en-US" sz="4400" dirty="0">
                <a:solidFill>
                  <a:schemeClr val="tx1"/>
                </a:solidFill>
                <a:latin typeface="宋体" panose="02010600030101010101" pitchFamily="2" charset="-122"/>
                <a:ea typeface="宋体" panose="02010600030101010101" pitchFamily="2" charset="-122"/>
              </a:rPr>
              <a:t>计算新的</a:t>
            </a:r>
            <a:r>
              <a:rPr lang="en-US" altLang="zh-CN" sz="4400" dirty="0">
                <a:solidFill>
                  <a:schemeClr val="tx1"/>
                </a:solidFill>
                <a:latin typeface="宋体" panose="02010600030101010101" pitchFamily="2" charset="-122"/>
                <a:ea typeface="宋体" panose="02010600030101010101" pitchFamily="2" charset="-122"/>
              </a:rPr>
              <a:t>tree</a:t>
            </a:r>
          </a:p>
          <a:p>
            <a:pPr algn="l"/>
            <a:r>
              <a:rPr lang="en-US" altLang="zh-CN" sz="4400" dirty="0">
                <a:solidFill>
                  <a:schemeClr val="tx1"/>
                </a:solidFill>
                <a:latin typeface="宋体" panose="02010600030101010101" pitchFamily="2" charset="-122"/>
                <a:ea typeface="宋体" panose="02010600030101010101" pitchFamily="2" charset="-122"/>
              </a:rPr>
              <a:t>}</a:t>
            </a:r>
            <a:endParaRPr lang="en-US" altLang="zh-CN" sz="8000" dirty="0">
              <a:solidFill>
                <a:schemeClr val="tx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932892105"/>
      </p:ext>
    </p:extLst>
  </p:cSld>
  <p:clrMapOvr>
    <a:masterClrMapping/>
  </p:clrMapOvr>
  <p:timing>
    <p:tnLst>
      <p:par>
        <p:cTn id="1" dur="indefinite" restart="never" nodeType="tmRoot"/>
      </p:par>
    </p:tnLst>
    <p:bldLst>
      <p:bldP spid="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en-US" altLang="zh-CN" sz="5600" b="1" spc="600" dirty="0" smtClean="0">
                  <a:solidFill>
                    <a:schemeClr val="bg1"/>
                  </a:solidFill>
                  <a:latin typeface="思源宋体 CN Heavy" panose="02020900000000000000" charset="-122"/>
                  <a:ea typeface="思源宋体 CN Heavy" panose="02020900000000000000" charset="-122"/>
                </a:rPr>
                <a:t>update() </a:t>
              </a:r>
              <a:r>
                <a:rPr lang="zh-CN" altLang="en-US" sz="5600" b="1" spc="600" dirty="0" smtClean="0">
                  <a:solidFill>
                    <a:schemeClr val="bg1"/>
                  </a:solidFill>
                  <a:latin typeface="思源宋体 CN Heavy" panose="02020900000000000000" charset="-122"/>
                  <a:ea typeface="思源宋体 CN Heavy" panose="02020900000000000000" charset="-122"/>
                </a:rPr>
                <a:t>中的</a:t>
              </a:r>
              <a:r>
                <a:rPr lang="en-US" altLang="zh-CN" sz="5600" b="1" spc="600" dirty="0" err="1" smtClean="0">
                  <a:solidFill>
                    <a:schemeClr val="bg1"/>
                  </a:solidFill>
                  <a:latin typeface="思源宋体 CN Heavy" panose="02020900000000000000" charset="-122"/>
                  <a:ea typeface="思源宋体 CN Heavy" panose="02020900000000000000" charset="-122"/>
                </a:rPr>
                <a:t>push_down</a:t>
              </a:r>
              <a:r>
                <a:rPr lang="en-US" altLang="zh-CN" sz="5600" b="1" spc="600" dirty="0" smtClean="0">
                  <a:solidFill>
                    <a:schemeClr val="bg1"/>
                  </a:solidFill>
                  <a:latin typeface="思源宋体 CN Heavy" panose="02020900000000000000" charset="-122"/>
                  <a:ea typeface="思源宋体 CN Heavy" panose="02020900000000000000" charset="-122"/>
                </a:rPr>
                <a:t>  </a:t>
              </a:r>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9" name="文本框 8" descr="7b0a202020202262756c6c6574223a20227b5c2263617465676f727949645c223a31303030352c5c2274656d706c61746549645c223a32303233313332387d220a7d0a"/>
          <p:cNvSpPr txBox="1"/>
          <p:nvPr/>
        </p:nvSpPr>
        <p:spPr>
          <a:xfrm>
            <a:off x="281042" y="2573801"/>
            <a:ext cx="22942169" cy="2123658"/>
          </a:xfrm>
          <a:prstGeom prst="rect">
            <a:avLst/>
          </a:prstGeom>
          <a:noFill/>
        </p:spPr>
        <p:txBody>
          <a:bodyPr wrap="square" rtlCol="0">
            <a:spAutoFit/>
          </a:bodyPr>
          <a:lstStyle/>
          <a:p>
            <a:pPr algn="l"/>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update</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函数更新</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区间的值，把区间内所有元素的值加上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tree[p]</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这棵子</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树不能完全</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被包含在需要修改的区间</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 R]</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中</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，需要</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解决多次修改的冲突问题，</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用</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push_down</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实现</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2" name="图片 11"/>
          <p:cNvPicPr/>
          <p:nvPr/>
        </p:nvPicPr>
        <p:blipFill>
          <a:blip r:embed="rId5">
            <a:lum bright="34000" contrast="-8000"/>
          </a:blip>
          <a:srcRect l="20046" t="6270" r="19548" b="5808"/>
          <a:stretch>
            <a:fillRect/>
          </a:stretch>
        </p:blipFill>
        <p:spPr>
          <a:xfrm rot="5400000">
            <a:off x="8233621" y="-3802862"/>
            <a:ext cx="8716859" cy="25717503"/>
          </a:xfrm>
          <a:prstGeom prst="rect">
            <a:avLst/>
          </a:prstGeom>
          <a:noFill/>
          <a:ln w="9525">
            <a:noFill/>
          </a:ln>
        </p:spPr>
      </p:pic>
      <p:sp>
        <p:nvSpPr>
          <p:cNvPr id="15" name="文本框 14" descr="7b0a202020202262756c6c6574223a20227b5c2263617465676f727949645c223a31303030352c5c2274656d706c61746549645c223a32303233313332387d220a7d0a"/>
          <p:cNvSpPr txBox="1"/>
          <p:nvPr/>
        </p:nvSpPr>
        <p:spPr>
          <a:xfrm>
            <a:off x="652746" y="5501069"/>
            <a:ext cx="25917809" cy="7540526"/>
          </a:xfrm>
          <a:prstGeom prst="rect">
            <a:avLst/>
          </a:prstGeom>
          <a:noFill/>
          <a:ln>
            <a:noFill/>
          </a:ln>
        </p:spPr>
        <p:txBody>
          <a:bodyPr wrap="square" rtlCol="0">
            <a:spAutoFit/>
          </a:bodyPr>
          <a:lstStyle/>
          <a:p>
            <a:pPr algn="l"/>
            <a:r>
              <a:rPr lang="en-US" altLang="zh-CN" sz="4400" dirty="0">
                <a:solidFill>
                  <a:schemeClr val="tx1"/>
                </a:solidFill>
                <a:latin typeface="宋体" panose="02010600030101010101" pitchFamily="2" charset="-122"/>
                <a:ea typeface="宋体" panose="02010600030101010101" pitchFamily="2" charset="-122"/>
              </a:rPr>
              <a:t>void update(</a:t>
            </a:r>
            <a:r>
              <a:rPr lang="en-US" altLang="zh-CN" sz="4400" dirty="0" err="1">
                <a:solidFill>
                  <a:schemeClr val="tx1"/>
                </a:solidFill>
                <a:latin typeface="宋体" panose="02010600030101010101" pitchFamily="2" charset="-122"/>
                <a:ea typeface="宋体" panose="02010600030101010101" pitchFamily="2" charset="-122"/>
              </a:rPr>
              <a:t>ll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L,ll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R,ll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p,ll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pl,ll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pr,ll</a:t>
            </a:r>
            <a:r>
              <a:rPr lang="en-US" altLang="zh-CN" sz="4400" dirty="0">
                <a:solidFill>
                  <a:schemeClr val="tx1"/>
                </a:solidFill>
                <a:latin typeface="宋体" panose="02010600030101010101" pitchFamily="2" charset="-122"/>
                <a:ea typeface="宋体" panose="02010600030101010101" pitchFamily="2" charset="-122"/>
              </a:rPr>
              <a:t> d){  //</a:t>
            </a:r>
            <a:r>
              <a:rPr lang="zh-CN" altLang="en-US" sz="4400" dirty="0">
                <a:solidFill>
                  <a:schemeClr val="tx1"/>
                </a:solidFill>
                <a:latin typeface="宋体" panose="02010600030101010101" pitchFamily="2" charset="-122"/>
                <a:ea typeface="宋体" panose="02010600030101010101" pitchFamily="2" charset="-122"/>
              </a:rPr>
              <a:t>区间修改：把</a:t>
            </a:r>
            <a:r>
              <a:rPr lang="en-US" altLang="zh-CN" sz="4400" dirty="0">
                <a:solidFill>
                  <a:schemeClr val="tx1"/>
                </a:solidFill>
                <a:latin typeface="宋体" panose="02010600030101010101" pitchFamily="2" charset="-122"/>
                <a:ea typeface="宋体" panose="02010600030101010101" pitchFamily="2" charset="-122"/>
              </a:rPr>
              <a:t>[L, R]</a:t>
            </a:r>
            <a:r>
              <a:rPr lang="zh-CN" altLang="en-US" sz="4400" dirty="0">
                <a:solidFill>
                  <a:schemeClr val="tx1"/>
                </a:solidFill>
                <a:latin typeface="宋体" panose="02010600030101010101" pitchFamily="2" charset="-122"/>
                <a:ea typeface="宋体" panose="02010600030101010101" pitchFamily="2" charset="-122"/>
              </a:rPr>
              <a:t>内每个元素加上</a:t>
            </a:r>
            <a:r>
              <a:rPr lang="en-US" altLang="zh-CN" sz="4400" dirty="0">
                <a:solidFill>
                  <a:schemeClr val="tx1"/>
                </a:solidFill>
                <a:latin typeface="宋体" panose="02010600030101010101" pitchFamily="2" charset="-122"/>
                <a:ea typeface="宋体" panose="02010600030101010101" pitchFamily="2" charset="-122"/>
              </a:rPr>
              <a:t>d</a:t>
            </a:r>
          </a:p>
          <a:p>
            <a:pPr algn="l"/>
            <a:r>
              <a:rPr lang="en-US" altLang="zh-CN" sz="4400" dirty="0">
                <a:solidFill>
                  <a:schemeClr val="tx1"/>
                </a:solidFill>
                <a:latin typeface="宋体" panose="02010600030101010101" pitchFamily="2" charset="-122"/>
                <a:ea typeface="宋体" panose="02010600030101010101" pitchFamily="2" charset="-122"/>
              </a:rPr>
              <a:t>    if(L&lt;=</a:t>
            </a:r>
            <a:r>
              <a:rPr lang="en-US" altLang="zh-CN" sz="4400" dirty="0" err="1">
                <a:solidFill>
                  <a:schemeClr val="tx1"/>
                </a:solidFill>
                <a:latin typeface="宋体" panose="02010600030101010101" pitchFamily="2" charset="-122"/>
                <a:ea typeface="宋体" panose="02010600030101010101" pitchFamily="2" charset="-122"/>
              </a:rPr>
              <a:t>pl</a:t>
            </a:r>
            <a:r>
              <a:rPr lang="en-US" altLang="zh-CN" sz="4400" dirty="0">
                <a:solidFill>
                  <a:schemeClr val="tx1"/>
                </a:solidFill>
                <a:latin typeface="宋体" panose="02010600030101010101" pitchFamily="2" charset="-122"/>
                <a:ea typeface="宋体" panose="02010600030101010101" pitchFamily="2" charset="-122"/>
              </a:rPr>
              <a:t> &amp;&amp; </a:t>
            </a:r>
            <a:r>
              <a:rPr lang="en-US" altLang="zh-CN" sz="4400" dirty="0" err="1">
                <a:solidFill>
                  <a:schemeClr val="tx1"/>
                </a:solidFill>
                <a:latin typeface="宋体" panose="02010600030101010101" pitchFamily="2" charset="-122"/>
                <a:ea typeface="宋体" panose="02010600030101010101" pitchFamily="2" charset="-122"/>
              </a:rPr>
              <a:t>pr</a:t>
            </a:r>
            <a:r>
              <a:rPr lang="en-US" altLang="zh-CN" sz="4400" dirty="0">
                <a:solidFill>
                  <a:schemeClr val="tx1"/>
                </a:solidFill>
                <a:latin typeface="宋体" panose="02010600030101010101" pitchFamily="2" charset="-122"/>
                <a:ea typeface="宋体" panose="02010600030101010101" pitchFamily="2" charset="-122"/>
              </a:rPr>
              <a:t>&lt;=R){         //</a:t>
            </a:r>
            <a:r>
              <a:rPr lang="zh-CN" altLang="en-US" sz="4400" dirty="0">
                <a:solidFill>
                  <a:schemeClr val="tx1"/>
                </a:solidFill>
                <a:latin typeface="宋体" panose="02010600030101010101" pitchFamily="2" charset="-122"/>
                <a:ea typeface="宋体" panose="02010600030101010101" pitchFamily="2" charset="-122"/>
              </a:rPr>
              <a:t>完全覆盖，直接返回这个结点，它的子树不用再深入了</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addtag</a:t>
            </a:r>
            <a:r>
              <a:rPr lang="en-US" altLang="zh-CN" sz="4400" dirty="0">
                <a:solidFill>
                  <a:schemeClr val="tx1"/>
                </a:solidFill>
                <a:latin typeface="宋体" panose="02010600030101010101" pitchFamily="2" charset="-122"/>
                <a:ea typeface="宋体" panose="02010600030101010101" pitchFamily="2" charset="-122"/>
              </a:rPr>
              <a:t>(p, </a:t>
            </a:r>
            <a:r>
              <a:rPr lang="en-US" altLang="zh-CN" sz="4400" dirty="0" err="1">
                <a:solidFill>
                  <a:schemeClr val="tx1"/>
                </a:solidFill>
                <a:latin typeface="宋体" panose="02010600030101010101" pitchFamily="2" charset="-122"/>
                <a:ea typeface="宋体" panose="02010600030101010101" pitchFamily="2" charset="-122"/>
              </a:rPr>
              <a:t>pl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pr,d</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smtClean="0">
                <a:solidFill>
                  <a:schemeClr val="tx1"/>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给结点</a:t>
            </a:r>
            <a:r>
              <a:rPr lang="en-US" altLang="zh-CN" sz="4400" dirty="0">
                <a:solidFill>
                  <a:schemeClr val="tx1"/>
                </a:solidFill>
                <a:latin typeface="宋体" panose="02010600030101010101" pitchFamily="2" charset="-122"/>
                <a:ea typeface="宋体" panose="02010600030101010101" pitchFamily="2" charset="-122"/>
              </a:rPr>
              <a:t>p</a:t>
            </a:r>
            <a:r>
              <a:rPr lang="zh-CN" altLang="en-US" sz="4400" dirty="0">
                <a:solidFill>
                  <a:schemeClr val="tx1"/>
                </a:solidFill>
                <a:latin typeface="宋体" panose="02010600030101010101" pitchFamily="2" charset="-122"/>
                <a:ea typeface="宋体" panose="02010600030101010101" pitchFamily="2" charset="-122"/>
              </a:rPr>
              <a:t>打</a:t>
            </a:r>
            <a:r>
              <a:rPr lang="en-US" altLang="zh-CN" sz="4400" dirty="0">
                <a:solidFill>
                  <a:schemeClr val="tx1"/>
                </a:solidFill>
                <a:latin typeface="宋体" panose="02010600030101010101" pitchFamily="2" charset="-122"/>
                <a:ea typeface="宋体" panose="02010600030101010101" pitchFamily="2" charset="-122"/>
              </a:rPr>
              <a:t>tag</a:t>
            </a:r>
            <a:r>
              <a:rPr lang="zh-CN" altLang="en-US" sz="4400" dirty="0">
                <a:solidFill>
                  <a:schemeClr val="tx1"/>
                </a:solidFill>
                <a:latin typeface="宋体" panose="02010600030101010101" pitchFamily="2" charset="-122"/>
                <a:ea typeface="宋体" panose="02010600030101010101" pitchFamily="2" charset="-122"/>
              </a:rPr>
              <a:t>标记，下一次区间修改到</a:t>
            </a:r>
            <a:r>
              <a:rPr lang="en-US" altLang="zh-CN" sz="4400" dirty="0">
                <a:solidFill>
                  <a:schemeClr val="tx1"/>
                </a:solidFill>
                <a:latin typeface="宋体" panose="02010600030101010101" pitchFamily="2" charset="-122"/>
                <a:ea typeface="宋体" panose="02010600030101010101" pitchFamily="2" charset="-122"/>
              </a:rPr>
              <a:t>p</a:t>
            </a:r>
            <a:r>
              <a:rPr lang="zh-CN" altLang="en-US" sz="4400" dirty="0">
                <a:solidFill>
                  <a:schemeClr val="tx1"/>
                </a:solidFill>
                <a:latin typeface="宋体" panose="02010600030101010101" pitchFamily="2" charset="-122"/>
                <a:ea typeface="宋体" panose="02010600030101010101" pitchFamily="2" charset="-122"/>
              </a:rPr>
              <a:t>这个结点时会用到</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return;</a:t>
            </a:r>
          </a:p>
          <a:p>
            <a:pPr algn="l"/>
            <a:r>
              <a:rPr lang="en-US" altLang="zh-CN" sz="4400" dirty="0">
                <a:solidFill>
                  <a:schemeClr val="tx1"/>
                </a:solidFill>
                <a:latin typeface="宋体" panose="02010600030101010101" pitchFamily="2" charset="-122"/>
                <a:ea typeface="宋体" panose="02010600030101010101" pitchFamily="2" charset="-122"/>
              </a:rPr>
              <a:t>    }</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rgbClr val="FF0000"/>
                </a:solidFill>
                <a:latin typeface="宋体" panose="02010600030101010101" pitchFamily="2" charset="-122"/>
                <a:ea typeface="宋体" panose="02010600030101010101" pitchFamily="2" charset="-122"/>
              </a:rPr>
              <a:t>push_down</a:t>
            </a:r>
            <a:r>
              <a:rPr lang="en-US" altLang="zh-CN" sz="4400" dirty="0">
                <a:solidFill>
                  <a:srgbClr val="FF0000"/>
                </a:solidFill>
                <a:latin typeface="宋体" panose="02010600030101010101" pitchFamily="2" charset="-122"/>
                <a:ea typeface="宋体" panose="02010600030101010101" pitchFamily="2" charset="-122"/>
              </a:rPr>
              <a:t>(</a:t>
            </a:r>
            <a:r>
              <a:rPr lang="en-US" altLang="zh-CN" sz="4400" dirty="0" err="1">
                <a:solidFill>
                  <a:srgbClr val="FF0000"/>
                </a:solidFill>
                <a:latin typeface="宋体" panose="02010600030101010101" pitchFamily="2" charset="-122"/>
                <a:ea typeface="宋体" panose="02010600030101010101" pitchFamily="2" charset="-122"/>
              </a:rPr>
              <a:t>p,pl,pr</a:t>
            </a:r>
            <a:r>
              <a:rPr lang="en-US" altLang="zh-CN" sz="4400" dirty="0">
                <a:solidFill>
                  <a:srgbClr val="FF0000"/>
                </a:solidFill>
                <a:latin typeface="宋体" panose="02010600030101010101" pitchFamily="2" charset="-122"/>
                <a:ea typeface="宋体" panose="02010600030101010101" pitchFamily="2" charset="-122"/>
              </a:rPr>
              <a:t>);                       //</a:t>
            </a:r>
            <a:r>
              <a:rPr lang="zh-CN" altLang="en-US" sz="4400" dirty="0">
                <a:solidFill>
                  <a:srgbClr val="FF0000"/>
                </a:solidFill>
                <a:latin typeface="宋体" panose="02010600030101010101" pitchFamily="2" charset="-122"/>
                <a:ea typeface="宋体" panose="02010600030101010101" pitchFamily="2" charset="-122"/>
              </a:rPr>
              <a:t>如果不能覆盖，把</a:t>
            </a:r>
            <a:r>
              <a:rPr lang="en-US" altLang="zh-CN" sz="4400" dirty="0">
                <a:solidFill>
                  <a:srgbClr val="FF0000"/>
                </a:solidFill>
                <a:latin typeface="宋体" panose="02010600030101010101" pitchFamily="2" charset="-122"/>
                <a:ea typeface="宋体" panose="02010600030101010101" pitchFamily="2" charset="-122"/>
              </a:rPr>
              <a:t>tag</a:t>
            </a:r>
            <a:r>
              <a:rPr lang="zh-CN" altLang="en-US" sz="4400" dirty="0">
                <a:solidFill>
                  <a:srgbClr val="FF0000"/>
                </a:solidFill>
                <a:latin typeface="宋体" panose="02010600030101010101" pitchFamily="2" charset="-122"/>
                <a:ea typeface="宋体" panose="02010600030101010101" pitchFamily="2" charset="-122"/>
              </a:rPr>
              <a:t>传给子树</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ll</a:t>
            </a:r>
            <a:r>
              <a:rPr lang="en-US" altLang="zh-CN" sz="4400" dirty="0">
                <a:solidFill>
                  <a:schemeClr val="tx1"/>
                </a:solidFill>
                <a:latin typeface="宋体" panose="02010600030101010101" pitchFamily="2" charset="-122"/>
                <a:ea typeface="宋体" panose="02010600030101010101" pitchFamily="2" charset="-122"/>
              </a:rPr>
              <a:t> mid=(</a:t>
            </a:r>
            <a:r>
              <a:rPr lang="en-US" altLang="zh-CN" sz="4400" dirty="0" err="1">
                <a:solidFill>
                  <a:schemeClr val="tx1"/>
                </a:solidFill>
                <a:latin typeface="宋体" panose="02010600030101010101" pitchFamily="2" charset="-122"/>
                <a:ea typeface="宋体" panose="02010600030101010101" pitchFamily="2" charset="-122"/>
              </a:rPr>
              <a:t>pl+pr</a:t>
            </a:r>
            <a:r>
              <a:rPr lang="en-US" altLang="zh-CN" sz="4400" dirty="0">
                <a:solidFill>
                  <a:schemeClr val="tx1"/>
                </a:solidFill>
                <a:latin typeface="宋体" panose="02010600030101010101" pitchFamily="2" charset="-122"/>
                <a:ea typeface="宋体" panose="02010600030101010101" pitchFamily="2" charset="-122"/>
              </a:rPr>
              <a:t>)&gt;&gt;1;</a:t>
            </a:r>
          </a:p>
          <a:p>
            <a:pPr algn="l"/>
            <a:r>
              <a:rPr lang="en-US" altLang="zh-CN" sz="4400" dirty="0">
                <a:solidFill>
                  <a:schemeClr val="tx1"/>
                </a:solidFill>
                <a:latin typeface="宋体" panose="02010600030101010101" pitchFamily="2" charset="-122"/>
                <a:ea typeface="宋体" panose="02010600030101010101" pitchFamily="2" charset="-122"/>
              </a:rPr>
              <a:t>    if(L&lt;=mid) update(</a:t>
            </a:r>
            <a:r>
              <a:rPr lang="en-US" altLang="zh-CN" sz="4400" dirty="0" err="1">
                <a:solidFill>
                  <a:schemeClr val="tx1"/>
                </a:solidFill>
                <a:latin typeface="宋体" panose="02010600030101010101" pitchFamily="2" charset="-122"/>
                <a:ea typeface="宋体" panose="02010600030101010101" pitchFamily="2" charset="-122"/>
              </a:rPr>
              <a:t>L,R,ls</a:t>
            </a:r>
            <a:r>
              <a:rPr lang="en-US" altLang="zh-CN" sz="4400" dirty="0">
                <a:solidFill>
                  <a:schemeClr val="tx1"/>
                </a:solidFill>
                <a:latin typeface="宋体" panose="02010600030101010101" pitchFamily="2" charset="-122"/>
                <a:ea typeface="宋体" panose="02010600030101010101" pitchFamily="2" charset="-122"/>
              </a:rPr>
              <a:t>(p),</a:t>
            </a:r>
            <a:r>
              <a:rPr lang="en-US" altLang="zh-CN" sz="4400" dirty="0" err="1">
                <a:solidFill>
                  <a:schemeClr val="tx1"/>
                </a:solidFill>
                <a:latin typeface="宋体" panose="02010600030101010101" pitchFamily="2" charset="-122"/>
                <a:ea typeface="宋体" panose="02010600030101010101" pitchFamily="2" charset="-122"/>
              </a:rPr>
              <a:t>pl,mid,d</a:t>
            </a:r>
            <a:r>
              <a:rPr lang="en-US" altLang="zh-CN" sz="4400" dirty="0">
                <a:solidFill>
                  <a:schemeClr val="tx1"/>
                </a:solidFill>
                <a:latin typeface="宋体" panose="02010600030101010101" pitchFamily="2" charset="-122"/>
                <a:ea typeface="宋体" panose="02010600030101010101" pitchFamily="2" charset="-122"/>
              </a:rPr>
              <a:t>);    //</a:t>
            </a:r>
            <a:r>
              <a:rPr lang="zh-CN" altLang="en-US" sz="4400" dirty="0">
                <a:solidFill>
                  <a:schemeClr val="tx1"/>
                </a:solidFill>
                <a:latin typeface="宋体" panose="02010600030101010101" pitchFamily="2" charset="-122"/>
                <a:ea typeface="宋体" panose="02010600030101010101" pitchFamily="2" charset="-122"/>
              </a:rPr>
              <a:t>递归左子树</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if(R&gt;mid)  update(</a:t>
            </a:r>
            <a:r>
              <a:rPr lang="en-US" altLang="zh-CN" sz="4400" dirty="0" err="1">
                <a:solidFill>
                  <a:schemeClr val="tx1"/>
                </a:solidFill>
                <a:latin typeface="宋体" panose="02010600030101010101" pitchFamily="2" charset="-122"/>
                <a:ea typeface="宋体" panose="02010600030101010101" pitchFamily="2" charset="-122"/>
              </a:rPr>
              <a:t>L,R,rs</a:t>
            </a:r>
            <a:r>
              <a:rPr lang="en-US" altLang="zh-CN" sz="4400" dirty="0">
                <a:solidFill>
                  <a:schemeClr val="tx1"/>
                </a:solidFill>
                <a:latin typeface="宋体" panose="02010600030101010101" pitchFamily="2" charset="-122"/>
                <a:ea typeface="宋体" panose="02010600030101010101" pitchFamily="2" charset="-122"/>
              </a:rPr>
              <a:t>(p),mid+1,pr,d);  //</a:t>
            </a:r>
            <a:r>
              <a:rPr lang="zh-CN" altLang="en-US" sz="4400" dirty="0">
                <a:solidFill>
                  <a:schemeClr val="tx1"/>
                </a:solidFill>
                <a:latin typeface="宋体" panose="02010600030101010101" pitchFamily="2" charset="-122"/>
                <a:ea typeface="宋体" panose="02010600030101010101" pitchFamily="2" charset="-122"/>
              </a:rPr>
              <a:t>递归右子树</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push_up</a:t>
            </a:r>
            <a:r>
              <a:rPr lang="en-US" altLang="zh-CN" sz="4400" dirty="0">
                <a:solidFill>
                  <a:schemeClr val="tx1"/>
                </a:solidFill>
                <a:latin typeface="宋体" panose="02010600030101010101" pitchFamily="2" charset="-122"/>
                <a:ea typeface="宋体" panose="02010600030101010101" pitchFamily="2" charset="-122"/>
              </a:rPr>
              <a:t>(p);                               //</a:t>
            </a:r>
            <a:r>
              <a:rPr lang="zh-CN" altLang="en-US" sz="4400" dirty="0">
                <a:solidFill>
                  <a:schemeClr val="tx1"/>
                </a:solidFill>
                <a:latin typeface="宋体" panose="02010600030101010101" pitchFamily="2" charset="-122"/>
                <a:ea typeface="宋体" panose="02010600030101010101" pitchFamily="2" charset="-122"/>
              </a:rPr>
              <a:t>更新</a:t>
            </a:r>
          </a:p>
          <a:p>
            <a:pPr algn="l"/>
            <a:r>
              <a:rPr lang="en-US" altLang="zh-CN" sz="4400" dirty="0">
                <a:solidFill>
                  <a:schemeClr val="tx1"/>
                </a:solidFill>
                <a:latin typeface="宋体" panose="02010600030101010101" pitchFamily="2" charset="-122"/>
                <a:ea typeface="宋体" panose="02010600030101010101" pitchFamily="2" charset="-122"/>
              </a:rPr>
              <a:t>}</a:t>
            </a:r>
            <a:endParaRPr lang="en-US" altLang="zh-CN" sz="4800" dirty="0">
              <a:solidFill>
                <a:srgbClr val="FF0000"/>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7181883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5"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en-US" altLang="zh-CN" sz="5600" b="1" spc="600" dirty="0" err="1" smtClean="0">
                  <a:solidFill>
                    <a:schemeClr val="bg1"/>
                  </a:solidFill>
                  <a:latin typeface="思源宋体 CN Heavy" panose="02020900000000000000" charset="-122"/>
                  <a:ea typeface="思源宋体 CN Heavy" panose="02020900000000000000" charset="-122"/>
                </a:rPr>
                <a:t>push_down</a:t>
              </a:r>
              <a:r>
                <a:rPr lang="en-US" altLang="zh-CN" sz="5600" b="1" spc="600" dirty="0" smtClean="0">
                  <a:solidFill>
                    <a:schemeClr val="bg1"/>
                  </a:solidFill>
                  <a:latin typeface="思源宋体 CN Heavy" panose="02020900000000000000" charset="-122"/>
                  <a:ea typeface="思源宋体 CN Heavy" panose="02020900000000000000" charset="-122"/>
                </a:rPr>
                <a:t>()</a:t>
              </a:r>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9" name="文本框 8" descr="7b0a202020202262756c6c6574223a20227b5c2263617465676f727949645c223a31303030352c5c2274656d706c61746549645c223a32303233313332387d220a7d0a"/>
          <p:cNvSpPr txBox="1"/>
          <p:nvPr/>
        </p:nvSpPr>
        <p:spPr>
          <a:xfrm>
            <a:off x="1137076" y="2817071"/>
            <a:ext cx="22002323" cy="2800767"/>
          </a:xfrm>
          <a:prstGeom prst="rect">
            <a:avLst/>
          </a:prstGeom>
          <a:noFill/>
        </p:spPr>
        <p:txBody>
          <a:bodyPr wrap="square" rtlCol="0">
            <a:spAutoFit/>
          </a:bodyPr>
          <a:lstStyle/>
          <a:p>
            <a:pPr algn="l"/>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解决</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tag</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的冲突问题。把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tag</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分别传给左右子</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树。</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注意：</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tag</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应该持续向下传递，直到能覆盖区间为止。但是</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push_down</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只向下传递了一次</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。因为</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使用</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push_down</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update()</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是个递归函数，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update()</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会在递归时一层层地用</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push_down</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来传递</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tag</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0" name="图片 9"/>
          <p:cNvPicPr/>
          <p:nvPr/>
        </p:nvPicPr>
        <p:blipFill>
          <a:blip r:embed="rId5">
            <a:lum bright="34000" contrast="-8000"/>
          </a:blip>
          <a:srcRect l="20046" t="6270" r="19548" b="5808"/>
          <a:stretch>
            <a:fillRect/>
          </a:stretch>
        </p:blipFill>
        <p:spPr>
          <a:xfrm rot="5400000">
            <a:off x="8371837" y="-2753363"/>
            <a:ext cx="8231510" cy="24973915"/>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946576" y="5963331"/>
            <a:ext cx="27340613" cy="7540526"/>
          </a:xfrm>
          <a:prstGeom prst="rect">
            <a:avLst/>
          </a:prstGeom>
          <a:noFill/>
          <a:ln>
            <a:noFill/>
          </a:ln>
        </p:spPr>
        <p:txBody>
          <a:bodyPr wrap="square" rtlCol="0">
            <a:spAutoFit/>
          </a:bodyPr>
          <a:lstStyle/>
          <a:p>
            <a:pPr algn="l"/>
            <a:r>
              <a:rPr lang="en-US" altLang="zh-CN" sz="4400" dirty="0">
                <a:solidFill>
                  <a:schemeClr val="tx1"/>
                </a:solidFill>
                <a:latin typeface="宋体" panose="02010600030101010101" pitchFamily="2" charset="-122"/>
                <a:ea typeface="宋体" panose="02010600030101010101" pitchFamily="2" charset="-122"/>
              </a:rPr>
              <a:t>void update(</a:t>
            </a:r>
            <a:r>
              <a:rPr lang="en-US" altLang="zh-CN" sz="4400" dirty="0" err="1">
                <a:solidFill>
                  <a:schemeClr val="tx1"/>
                </a:solidFill>
                <a:latin typeface="宋体" panose="02010600030101010101" pitchFamily="2" charset="-122"/>
                <a:ea typeface="宋体" panose="02010600030101010101" pitchFamily="2" charset="-122"/>
              </a:rPr>
              <a:t>ll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L,ll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R,ll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p,ll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pl,ll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pr,ll</a:t>
            </a:r>
            <a:r>
              <a:rPr lang="en-US" altLang="zh-CN" sz="4400" dirty="0">
                <a:solidFill>
                  <a:schemeClr val="tx1"/>
                </a:solidFill>
                <a:latin typeface="宋体" panose="02010600030101010101" pitchFamily="2" charset="-122"/>
                <a:ea typeface="宋体" panose="02010600030101010101" pitchFamily="2" charset="-122"/>
              </a:rPr>
              <a:t> d){ </a:t>
            </a:r>
            <a:r>
              <a:rPr lang="en-US" altLang="zh-CN" sz="4400" dirty="0" smtClean="0">
                <a:solidFill>
                  <a:schemeClr val="tx1"/>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区间修改：把</a:t>
            </a:r>
            <a:r>
              <a:rPr lang="en-US" altLang="zh-CN" sz="4400" dirty="0">
                <a:solidFill>
                  <a:schemeClr val="tx1"/>
                </a:solidFill>
                <a:latin typeface="宋体" panose="02010600030101010101" pitchFamily="2" charset="-122"/>
                <a:ea typeface="宋体" panose="02010600030101010101" pitchFamily="2" charset="-122"/>
              </a:rPr>
              <a:t>[L, R]</a:t>
            </a:r>
            <a:r>
              <a:rPr lang="zh-CN" altLang="en-US" sz="4400" dirty="0">
                <a:solidFill>
                  <a:schemeClr val="tx1"/>
                </a:solidFill>
                <a:latin typeface="宋体" panose="02010600030101010101" pitchFamily="2" charset="-122"/>
                <a:ea typeface="宋体" panose="02010600030101010101" pitchFamily="2" charset="-122"/>
              </a:rPr>
              <a:t>内每个元素加上</a:t>
            </a:r>
            <a:r>
              <a:rPr lang="en-US" altLang="zh-CN" sz="4400" dirty="0">
                <a:solidFill>
                  <a:schemeClr val="tx1"/>
                </a:solidFill>
                <a:latin typeface="宋体" panose="02010600030101010101" pitchFamily="2" charset="-122"/>
                <a:ea typeface="宋体" panose="02010600030101010101" pitchFamily="2" charset="-122"/>
              </a:rPr>
              <a:t>d</a:t>
            </a:r>
          </a:p>
          <a:p>
            <a:pPr algn="l"/>
            <a:r>
              <a:rPr lang="en-US" altLang="zh-CN" sz="4400" dirty="0">
                <a:solidFill>
                  <a:schemeClr val="tx1"/>
                </a:solidFill>
                <a:latin typeface="宋体" panose="02010600030101010101" pitchFamily="2" charset="-122"/>
                <a:ea typeface="宋体" panose="02010600030101010101" pitchFamily="2" charset="-122"/>
              </a:rPr>
              <a:t>    if(L&lt;=</a:t>
            </a:r>
            <a:r>
              <a:rPr lang="en-US" altLang="zh-CN" sz="4400" dirty="0" err="1">
                <a:solidFill>
                  <a:schemeClr val="tx1"/>
                </a:solidFill>
                <a:latin typeface="宋体" panose="02010600030101010101" pitchFamily="2" charset="-122"/>
                <a:ea typeface="宋体" panose="02010600030101010101" pitchFamily="2" charset="-122"/>
              </a:rPr>
              <a:t>pl</a:t>
            </a:r>
            <a:r>
              <a:rPr lang="en-US" altLang="zh-CN" sz="4400" dirty="0">
                <a:solidFill>
                  <a:schemeClr val="tx1"/>
                </a:solidFill>
                <a:latin typeface="宋体" panose="02010600030101010101" pitchFamily="2" charset="-122"/>
                <a:ea typeface="宋体" panose="02010600030101010101" pitchFamily="2" charset="-122"/>
              </a:rPr>
              <a:t> &amp;&amp; </a:t>
            </a:r>
            <a:r>
              <a:rPr lang="en-US" altLang="zh-CN" sz="4400" dirty="0" err="1">
                <a:solidFill>
                  <a:schemeClr val="tx1"/>
                </a:solidFill>
                <a:latin typeface="宋体" panose="02010600030101010101" pitchFamily="2" charset="-122"/>
                <a:ea typeface="宋体" panose="02010600030101010101" pitchFamily="2" charset="-122"/>
              </a:rPr>
              <a:t>pr</a:t>
            </a:r>
            <a:r>
              <a:rPr lang="en-US" altLang="zh-CN" sz="4400" dirty="0">
                <a:solidFill>
                  <a:schemeClr val="tx1"/>
                </a:solidFill>
                <a:latin typeface="宋体" panose="02010600030101010101" pitchFamily="2" charset="-122"/>
                <a:ea typeface="宋体" panose="02010600030101010101" pitchFamily="2" charset="-122"/>
              </a:rPr>
              <a:t>&lt;=R){   </a:t>
            </a:r>
            <a:r>
              <a:rPr lang="en-US" altLang="zh-CN" sz="4400" dirty="0" smtClean="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完全覆盖，直接返回这个结点，它的子树不用再深入了</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addtag</a:t>
            </a:r>
            <a:r>
              <a:rPr lang="en-US" altLang="zh-CN" sz="4400" dirty="0">
                <a:solidFill>
                  <a:schemeClr val="tx1"/>
                </a:solidFill>
                <a:latin typeface="宋体" panose="02010600030101010101" pitchFamily="2" charset="-122"/>
                <a:ea typeface="宋体" panose="02010600030101010101" pitchFamily="2" charset="-122"/>
              </a:rPr>
              <a:t>(p, </a:t>
            </a:r>
            <a:r>
              <a:rPr lang="en-US" altLang="zh-CN" sz="4400" dirty="0" err="1">
                <a:solidFill>
                  <a:schemeClr val="tx1"/>
                </a:solidFill>
                <a:latin typeface="宋体" panose="02010600030101010101" pitchFamily="2" charset="-122"/>
                <a:ea typeface="宋体" panose="02010600030101010101" pitchFamily="2" charset="-122"/>
              </a:rPr>
              <a:t>pl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pr,d</a:t>
            </a:r>
            <a:r>
              <a:rPr lang="en-US" altLang="zh-CN" sz="4400" dirty="0" smtClean="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给结点</a:t>
            </a:r>
            <a:r>
              <a:rPr lang="en-US" altLang="zh-CN" sz="4400" dirty="0">
                <a:solidFill>
                  <a:schemeClr val="tx1"/>
                </a:solidFill>
                <a:latin typeface="宋体" panose="02010600030101010101" pitchFamily="2" charset="-122"/>
                <a:ea typeface="宋体" panose="02010600030101010101" pitchFamily="2" charset="-122"/>
              </a:rPr>
              <a:t>p</a:t>
            </a:r>
            <a:r>
              <a:rPr lang="zh-CN" altLang="en-US" sz="4400" dirty="0">
                <a:solidFill>
                  <a:schemeClr val="tx1"/>
                </a:solidFill>
                <a:latin typeface="宋体" panose="02010600030101010101" pitchFamily="2" charset="-122"/>
                <a:ea typeface="宋体" panose="02010600030101010101" pitchFamily="2" charset="-122"/>
              </a:rPr>
              <a:t>打</a:t>
            </a:r>
            <a:r>
              <a:rPr lang="en-US" altLang="zh-CN" sz="4400" dirty="0">
                <a:solidFill>
                  <a:schemeClr val="tx1"/>
                </a:solidFill>
                <a:latin typeface="宋体" panose="02010600030101010101" pitchFamily="2" charset="-122"/>
                <a:ea typeface="宋体" panose="02010600030101010101" pitchFamily="2" charset="-122"/>
              </a:rPr>
              <a:t>tag</a:t>
            </a:r>
            <a:r>
              <a:rPr lang="zh-CN" altLang="en-US" sz="4400" dirty="0">
                <a:solidFill>
                  <a:schemeClr val="tx1"/>
                </a:solidFill>
                <a:latin typeface="宋体" panose="02010600030101010101" pitchFamily="2" charset="-122"/>
                <a:ea typeface="宋体" panose="02010600030101010101" pitchFamily="2" charset="-122"/>
              </a:rPr>
              <a:t>标记，下一次区间修改到</a:t>
            </a:r>
            <a:r>
              <a:rPr lang="en-US" altLang="zh-CN" sz="4400" dirty="0">
                <a:solidFill>
                  <a:schemeClr val="tx1"/>
                </a:solidFill>
                <a:latin typeface="宋体" panose="02010600030101010101" pitchFamily="2" charset="-122"/>
                <a:ea typeface="宋体" panose="02010600030101010101" pitchFamily="2" charset="-122"/>
              </a:rPr>
              <a:t>p</a:t>
            </a:r>
            <a:r>
              <a:rPr lang="zh-CN" altLang="en-US" sz="4400" dirty="0">
                <a:solidFill>
                  <a:schemeClr val="tx1"/>
                </a:solidFill>
                <a:latin typeface="宋体" panose="02010600030101010101" pitchFamily="2" charset="-122"/>
                <a:ea typeface="宋体" panose="02010600030101010101" pitchFamily="2" charset="-122"/>
              </a:rPr>
              <a:t>这个结点时会用到</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return;</a:t>
            </a:r>
          </a:p>
          <a:p>
            <a:pPr algn="l"/>
            <a:r>
              <a:rPr lang="en-US" altLang="zh-CN" sz="4400" dirty="0">
                <a:solidFill>
                  <a:schemeClr val="tx1"/>
                </a:solidFill>
                <a:latin typeface="宋体" panose="02010600030101010101" pitchFamily="2" charset="-122"/>
                <a:ea typeface="宋体" panose="02010600030101010101" pitchFamily="2" charset="-122"/>
              </a:rPr>
              <a:t>    }</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push_down</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p,pl,pr</a:t>
            </a:r>
            <a:r>
              <a:rPr lang="en-US" altLang="zh-CN" sz="4400" dirty="0">
                <a:solidFill>
                  <a:schemeClr val="tx1"/>
                </a:solidFill>
                <a:latin typeface="宋体" panose="02010600030101010101" pitchFamily="2" charset="-122"/>
                <a:ea typeface="宋体" panose="02010600030101010101" pitchFamily="2" charset="-122"/>
              </a:rPr>
              <a:t>);                       //</a:t>
            </a:r>
            <a:r>
              <a:rPr lang="zh-CN" altLang="en-US" sz="4400" dirty="0">
                <a:solidFill>
                  <a:schemeClr val="tx1"/>
                </a:solidFill>
                <a:latin typeface="宋体" panose="02010600030101010101" pitchFamily="2" charset="-122"/>
                <a:ea typeface="宋体" panose="02010600030101010101" pitchFamily="2" charset="-122"/>
              </a:rPr>
              <a:t>如果不能覆盖，把</a:t>
            </a:r>
            <a:r>
              <a:rPr lang="en-US" altLang="zh-CN" sz="4400" dirty="0">
                <a:solidFill>
                  <a:schemeClr val="tx1"/>
                </a:solidFill>
                <a:latin typeface="宋体" panose="02010600030101010101" pitchFamily="2" charset="-122"/>
                <a:ea typeface="宋体" panose="02010600030101010101" pitchFamily="2" charset="-122"/>
              </a:rPr>
              <a:t>tag</a:t>
            </a:r>
            <a:r>
              <a:rPr lang="zh-CN" altLang="en-US" sz="4400" dirty="0">
                <a:solidFill>
                  <a:schemeClr val="tx1"/>
                </a:solidFill>
                <a:latin typeface="宋体" panose="02010600030101010101" pitchFamily="2" charset="-122"/>
                <a:ea typeface="宋体" panose="02010600030101010101" pitchFamily="2" charset="-122"/>
              </a:rPr>
              <a:t>传给子树</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ll</a:t>
            </a:r>
            <a:r>
              <a:rPr lang="en-US" altLang="zh-CN" sz="4400" dirty="0">
                <a:solidFill>
                  <a:schemeClr val="tx1"/>
                </a:solidFill>
                <a:latin typeface="宋体" panose="02010600030101010101" pitchFamily="2" charset="-122"/>
                <a:ea typeface="宋体" panose="02010600030101010101" pitchFamily="2" charset="-122"/>
              </a:rPr>
              <a:t> mid=(</a:t>
            </a:r>
            <a:r>
              <a:rPr lang="en-US" altLang="zh-CN" sz="4400" dirty="0" err="1">
                <a:solidFill>
                  <a:schemeClr val="tx1"/>
                </a:solidFill>
                <a:latin typeface="宋体" panose="02010600030101010101" pitchFamily="2" charset="-122"/>
                <a:ea typeface="宋体" panose="02010600030101010101" pitchFamily="2" charset="-122"/>
              </a:rPr>
              <a:t>pl+pr</a:t>
            </a:r>
            <a:r>
              <a:rPr lang="en-US" altLang="zh-CN" sz="4400" dirty="0">
                <a:solidFill>
                  <a:schemeClr val="tx1"/>
                </a:solidFill>
                <a:latin typeface="宋体" panose="02010600030101010101" pitchFamily="2" charset="-122"/>
                <a:ea typeface="宋体" panose="02010600030101010101" pitchFamily="2" charset="-122"/>
              </a:rPr>
              <a:t>)&gt;&gt;1;</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a:solidFill>
                  <a:srgbClr val="FF0000"/>
                </a:solidFill>
                <a:latin typeface="宋体" panose="02010600030101010101" pitchFamily="2" charset="-122"/>
                <a:ea typeface="宋体" panose="02010600030101010101" pitchFamily="2" charset="-122"/>
              </a:rPr>
              <a:t>if(L&lt;=mid) update(</a:t>
            </a:r>
            <a:r>
              <a:rPr lang="en-US" altLang="zh-CN" sz="4400" dirty="0" err="1">
                <a:solidFill>
                  <a:srgbClr val="FF0000"/>
                </a:solidFill>
                <a:latin typeface="宋体" panose="02010600030101010101" pitchFamily="2" charset="-122"/>
                <a:ea typeface="宋体" panose="02010600030101010101" pitchFamily="2" charset="-122"/>
              </a:rPr>
              <a:t>L,R,ls</a:t>
            </a:r>
            <a:r>
              <a:rPr lang="en-US" altLang="zh-CN" sz="4400" dirty="0">
                <a:solidFill>
                  <a:srgbClr val="FF0000"/>
                </a:solidFill>
                <a:latin typeface="宋体" panose="02010600030101010101" pitchFamily="2" charset="-122"/>
                <a:ea typeface="宋体" panose="02010600030101010101" pitchFamily="2" charset="-122"/>
              </a:rPr>
              <a:t>(p),</a:t>
            </a:r>
            <a:r>
              <a:rPr lang="en-US" altLang="zh-CN" sz="4400" dirty="0" err="1">
                <a:solidFill>
                  <a:srgbClr val="FF0000"/>
                </a:solidFill>
                <a:latin typeface="宋体" panose="02010600030101010101" pitchFamily="2" charset="-122"/>
                <a:ea typeface="宋体" panose="02010600030101010101" pitchFamily="2" charset="-122"/>
              </a:rPr>
              <a:t>pl,mid,d</a:t>
            </a:r>
            <a:r>
              <a:rPr lang="en-US" altLang="zh-CN" sz="4400" dirty="0">
                <a:solidFill>
                  <a:srgbClr val="FF0000"/>
                </a:solidFill>
                <a:latin typeface="宋体" panose="02010600030101010101" pitchFamily="2" charset="-122"/>
                <a:ea typeface="宋体" panose="02010600030101010101" pitchFamily="2" charset="-122"/>
              </a:rPr>
              <a:t>);    //</a:t>
            </a:r>
            <a:r>
              <a:rPr lang="zh-CN" altLang="en-US" sz="4400" dirty="0">
                <a:solidFill>
                  <a:srgbClr val="FF0000"/>
                </a:solidFill>
                <a:latin typeface="宋体" panose="02010600030101010101" pitchFamily="2" charset="-122"/>
                <a:ea typeface="宋体" panose="02010600030101010101" pitchFamily="2" charset="-122"/>
              </a:rPr>
              <a:t>递归左子树</a:t>
            </a:r>
          </a:p>
          <a:p>
            <a:pPr algn="l"/>
            <a:r>
              <a:rPr lang="zh-CN" altLang="en-US" sz="4400" dirty="0">
                <a:solidFill>
                  <a:srgbClr val="FF0000"/>
                </a:solidFill>
                <a:latin typeface="宋体" panose="02010600030101010101" pitchFamily="2" charset="-122"/>
                <a:ea typeface="宋体" panose="02010600030101010101" pitchFamily="2" charset="-122"/>
              </a:rPr>
              <a:t>    </a:t>
            </a:r>
            <a:r>
              <a:rPr lang="en-US" altLang="zh-CN" sz="4400" dirty="0">
                <a:solidFill>
                  <a:srgbClr val="FF0000"/>
                </a:solidFill>
                <a:latin typeface="宋体" panose="02010600030101010101" pitchFamily="2" charset="-122"/>
                <a:ea typeface="宋体" panose="02010600030101010101" pitchFamily="2" charset="-122"/>
              </a:rPr>
              <a:t>if(R&gt;mid)  update(</a:t>
            </a:r>
            <a:r>
              <a:rPr lang="en-US" altLang="zh-CN" sz="4400" dirty="0" err="1">
                <a:solidFill>
                  <a:srgbClr val="FF0000"/>
                </a:solidFill>
                <a:latin typeface="宋体" panose="02010600030101010101" pitchFamily="2" charset="-122"/>
                <a:ea typeface="宋体" panose="02010600030101010101" pitchFamily="2" charset="-122"/>
              </a:rPr>
              <a:t>L,R,rs</a:t>
            </a:r>
            <a:r>
              <a:rPr lang="en-US" altLang="zh-CN" sz="4400" dirty="0">
                <a:solidFill>
                  <a:srgbClr val="FF0000"/>
                </a:solidFill>
                <a:latin typeface="宋体" panose="02010600030101010101" pitchFamily="2" charset="-122"/>
                <a:ea typeface="宋体" panose="02010600030101010101" pitchFamily="2" charset="-122"/>
              </a:rPr>
              <a:t>(p),mid+1,pr,d);  //</a:t>
            </a:r>
            <a:r>
              <a:rPr lang="zh-CN" altLang="en-US" sz="4400" dirty="0">
                <a:solidFill>
                  <a:srgbClr val="FF0000"/>
                </a:solidFill>
                <a:latin typeface="宋体" panose="02010600030101010101" pitchFamily="2" charset="-122"/>
                <a:ea typeface="宋体" panose="02010600030101010101" pitchFamily="2" charset="-122"/>
              </a:rPr>
              <a:t>递归右子树</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push_up</a:t>
            </a:r>
            <a:r>
              <a:rPr lang="en-US" altLang="zh-CN" sz="4400" dirty="0">
                <a:solidFill>
                  <a:schemeClr val="tx1"/>
                </a:solidFill>
                <a:latin typeface="宋体" panose="02010600030101010101" pitchFamily="2" charset="-122"/>
                <a:ea typeface="宋体" panose="02010600030101010101" pitchFamily="2" charset="-122"/>
              </a:rPr>
              <a:t>(p);                               //</a:t>
            </a:r>
            <a:r>
              <a:rPr lang="zh-CN" altLang="en-US" sz="4400" dirty="0">
                <a:solidFill>
                  <a:schemeClr val="tx1"/>
                </a:solidFill>
                <a:latin typeface="宋体" panose="02010600030101010101" pitchFamily="2" charset="-122"/>
                <a:ea typeface="宋体" panose="02010600030101010101" pitchFamily="2" charset="-122"/>
              </a:rPr>
              <a:t>更新</a:t>
            </a:r>
          </a:p>
          <a:p>
            <a:pPr algn="l"/>
            <a:r>
              <a:rPr lang="en-US" altLang="zh-CN" sz="4400" dirty="0">
                <a:solidFill>
                  <a:schemeClr val="tx1"/>
                </a:solidFill>
                <a:latin typeface="宋体" panose="02010600030101010101" pitchFamily="2" charset="-122"/>
                <a:ea typeface="宋体" panose="02010600030101010101" pitchFamily="2" charset="-122"/>
              </a:rPr>
              <a:t>}</a:t>
            </a:r>
            <a:endParaRPr lang="en-US" altLang="zh-CN" sz="8000" dirty="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9521264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10928272" y="-1360746"/>
            <a:ext cx="4277239" cy="16764003"/>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5423508" y="5521236"/>
            <a:ext cx="16198242" cy="3477875"/>
          </a:xfrm>
          <a:prstGeom prst="rect">
            <a:avLst/>
          </a:prstGeom>
          <a:noFill/>
          <a:ln>
            <a:noFill/>
          </a:ln>
        </p:spPr>
        <p:txBody>
          <a:bodyPr wrap="square" rtlCol="0">
            <a:spAutoFit/>
          </a:bodyPr>
          <a:lstStyle/>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void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merge_set</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x,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y){    //</a:t>
            </a:r>
            <a:r>
              <a:rPr lang="zh-CN" altLang="en-US"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合并</a:t>
            </a:r>
          </a:p>
          <a:p>
            <a:pPr algn="l"/>
            <a:r>
              <a:rPr lang="zh-CN" altLang="en-US"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y =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(y);</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if(x != y) s[x] = s[y];   </a:t>
            </a:r>
            <a:r>
              <a:rPr lang="en-US" altLang="zh-CN"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y</a:t>
            </a:r>
            <a:r>
              <a:rPr lang="zh-CN" altLang="en-US"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成为</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a:t>
            </a:r>
            <a:r>
              <a:rPr lang="zh-CN" altLang="en-US"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的父亲，</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a:t>
            </a:r>
            <a:r>
              <a:rPr lang="zh-CN" altLang="en-US"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的集是</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y</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p:txBody>
      </p:sp>
      <p:grpSp>
        <p:nvGrpSpPr>
          <p:cNvPr id="7" name="组合 6"/>
          <p:cNvGrpSpPr/>
          <p:nvPr/>
        </p:nvGrpSpPr>
        <p:grpSpPr>
          <a:xfrm>
            <a:off x="635" y="-30121"/>
            <a:ext cx="24382730" cy="2524629"/>
            <a:chOff x="0" y="-48"/>
            <a:chExt cx="38400" cy="3976"/>
          </a:xfrm>
        </p:grpSpPr>
        <p:sp>
          <p:nvSpPr>
            <p:cNvPr id="11"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13" name="图像" descr="图像"/>
            <p:cNvPicPr>
              <a:picLocks noChangeAspect="1"/>
            </p:cNvPicPr>
            <p:nvPr/>
          </p:nvPicPr>
          <p:blipFill>
            <a:blip r:embed="rId4"/>
            <a:stretch>
              <a:fillRect/>
            </a:stretch>
          </p:blipFill>
          <p:spPr>
            <a:xfrm>
              <a:off x="32440" y="907"/>
              <a:ext cx="5577" cy="907"/>
            </a:xfrm>
            <a:prstGeom prst="rect">
              <a:avLst/>
            </a:prstGeom>
          </p:spPr>
        </p:pic>
        <p:sp>
          <p:nvSpPr>
            <p:cNvPr id="14" name="文本框 13"/>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并查集的合并：代码</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Tree>
    <p:custDataLst>
      <p:tags r:id="rId1"/>
    </p:custDataLst>
    <p:extLst>
      <p:ext uri="{BB962C8B-B14F-4D97-AF65-F5344CB8AC3E}">
        <p14:creationId xmlns:p14="http://schemas.microsoft.com/office/powerpoint/2010/main" val="139396512"/>
      </p:ext>
    </p:extLst>
  </p:cSld>
  <p:clrMapOvr>
    <a:masterClrMapping/>
  </p:clrMapOvr>
  <p:transition spd="slow" advClick="0" advTm="1000">
    <p:push dir="u"/>
  </p:transition>
  <p:timing>
    <p:tnLst>
      <p:par>
        <p:cTn id="1" dur="indefinite" restart="never" nodeType="tmRoot"/>
      </p:par>
    </p:tnLst>
    <p:bldLst>
      <p:bldP spid="10"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en-US" altLang="zh-CN" sz="5600" b="1" spc="600" dirty="0" smtClean="0">
                  <a:solidFill>
                    <a:schemeClr val="bg1"/>
                  </a:solidFill>
                  <a:latin typeface="思源宋体 CN Heavy" panose="02020900000000000000" charset="-122"/>
                  <a:ea typeface="思源宋体 CN Heavy" panose="02020900000000000000" charset="-122"/>
                </a:rPr>
                <a:t>query()</a:t>
              </a:r>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9" name="文本框 8" descr="7b0a202020202262756c6c6574223a20227b5c2263617465676f727949645c223a31303030352c5c2274656d706c61746549645c223a32303233313332387d220a7d0a"/>
          <p:cNvSpPr txBox="1"/>
          <p:nvPr/>
        </p:nvSpPr>
        <p:spPr>
          <a:xfrm>
            <a:off x="1137076" y="2817071"/>
            <a:ext cx="22002323" cy="830997"/>
          </a:xfrm>
          <a:prstGeom prst="rect">
            <a:avLst/>
          </a:prstGeom>
          <a:noFill/>
        </p:spPr>
        <p:txBody>
          <a:bodyPr wrap="square" rtlCol="0">
            <a:spAutoFit/>
          </a:bodyPr>
          <a:lstStyle/>
          <a:p>
            <a:pPr algn="l"/>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查询</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区间和。查询</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时用</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到</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tag</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，也就是用</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push_down</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来处理</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tag</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endParaRPr 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0" name="图片 9"/>
          <p:cNvPicPr/>
          <p:nvPr/>
        </p:nvPicPr>
        <p:blipFill>
          <a:blip r:embed="rId5">
            <a:lum bright="34000" contrast="-8000"/>
          </a:blip>
          <a:srcRect l="20046" t="6270" r="19548" b="5808"/>
          <a:stretch>
            <a:fillRect/>
          </a:stretch>
        </p:blipFill>
        <p:spPr>
          <a:xfrm rot="5400000">
            <a:off x="7953790" y="-3095211"/>
            <a:ext cx="8038269" cy="23412453"/>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1295400" y="5152485"/>
            <a:ext cx="23507700" cy="6863417"/>
          </a:xfrm>
          <a:prstGeom prst="rect">
            <a:avLst/>
          </a:prstGeom>
          <a:noFill/>
          <a:ln>
            <a:noFill/>
          </a:ln>
        </p:spPr>
        <p:txBody>
          <a:bodyPr wrap="square" rtlCol="0">
            <a:spAutoFit/>
          </a:bodyPr>
          <a:lstStyle/>
          <a:p>
            <a:pPr algn="l"/>
            <a:r>
              <a:rPr lang="en-US" altLang="zh-CN" sz="4400" dirty="0" err="1">
                <a:solidFill>
                  <a:schemeClr val="tx1"/>
                </a:solidFill>
                <a:latin typeface="宋体" panose="02010600030101010101" pitchFamily="2" charset="-122"/>
                <a:ea typeface="宋体" panose="02010600030101010101" pitchFamily="2" charset="-122"/>
              </a:rPr>
              <a:t>ll</a:t>
            </a:r>
            <a:r>
              <a:rPr lang="en-US" altLang="zh-CN" sz="4400" dirty="0">
                <a:solidFill>
                  <a:schemeClr val="tx1"/>
                </a:solidFill>
                <a:latin typeface="宋体" panose="02010600030101010101" pitchFamily="2" charset="-122"/>
                <a:ea typeface="宋体" panose="02010600030101010101" pitchFamily="2" charset="-122"/>
              </a:rPr>
              <a:t> query(</a:t>
            </a:r>
            <a:r>
              <a:rPr lang="en-US" altLang="zh-CN" sz="4400" dirty="0" err="1">
                <a:solidFill>
                  <a:schemeClr val="tx1"/>
                </a:solidFill>
                <a:latin typeface="宋体" panose="02010600030101010101" pitchFamily="2" charset="-122"/>
                <a:ea typeface="宋体" panose="02010600030101010101" pitchFamily="2" charset="-122"/>
              </a:rPr>
              <a:t>ll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L,ll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R,ll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p,ll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pl,ll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pr</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a:t>
            </a:r>
            <a:r>
              <a:rPr lang="zh-CN" altLang="en-US" sz="4400" dirty="0">
                <a:solidFill>
                  <a:schemeClr val="tx1"/>
                </a:solidFill>
                <a:latin typeface="宋体" panose="02010600030101010101" pitchFamily="2" charset="-122"/>
                <a:ea typeface="宋体" panose="02010600030101010101" pitchFamily="2" charset="-122"/>
              </a:rPr>
              <a:t>查询区间</a:t>
            </a:r>
            <a:r>
              <a:rPr lang="en-US" altLang="zh-CN" sz="4400" dirty="0">
                <a:solidFill>
                  <a:schemeClr val="tx1"/>
                </a:solidFill>
                <a:latin typeface="宋体" panose="02010600030101010101" pitchFamily="2" charset="-122"/>
                <a:ea typeface="宋体" panose="02010600030101010101" pitchFamily="2" charset="-122"/>
              </a:rPr>
              <a:t>[L,R]</a:t>
            </a:r>
            <a:r>
              <a:rPr lang="zh-CN" altLang="en-US" sz="4400" dirty="0">
                <a:solidFill>
                  <a:schemeClr val="tx1"/>
                </a:solidFill>
                <a:latin typeface="宋体" panose="02010600030101010101" pitchFamily="2" charset="-122"/>
                <a:ea typeface="宋体" panose="02010600030101010101" pitchFamily="2" charset="-122"/>
              </a:rPr>
              <a:t>；</a:t>
            </a:r>
            <a:r>
              <a:rPr lang="en-US" altLang="zh-CN" sz="4400" dirty="0">
                <a:solidFill>
                  <a:schemeClr val="tx1"/>
                </a:solidFill>
                <a:latin typeface="宋体" panose="02010600030101010101" pitchFamily="2" charset="-122"/>
                <a:ea typeface="宋体" panose="02010600030101010101" pitchFamily="2" charset="-122"/>
              </a:rPr>
              <a:t>p</a:t>
            </a:r>
            <a:r>
              <a:rPr lang="zh-CN" altLang="en-US" sz="4400" dirty="0">
                <a:solidFill>
                  <a:schemeClr val="tx1"/>
                </a:solidFill>
                <a:latin typeface="宋体" panose="02010600030101010101" pitchFamily="2" charset="-122"/>
                <a:ea typeface="宋体" panose="02010600030101010101" pitchFamily="2" charset="-122"/>
              </a:rPr>
              <a:t>是当前结点（线段）的编号，</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pl,pr</a:t>
            </a:r>
            <a:r>
              <a:rPr lang="en-US" altLang="zh-CN" sz="4400" dirty="0">
                <a:solidFill>
                  <a:schemeClr val="tx1"/>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是结点</a:t>
            </a:r>
            <a:r>
              <a:rPr lang="en-US" altLang="zh-CN" sz="4400" dirty="0">
                <a:solidFill>
                  <a:schemeClr val="tx1"/>
                </a:solidFill>
                <a:latin typeface="宋体" panose="02010600030101010101" pitchFamily="2" charset="-122"/>
                <a:ea typeface="宋体" panose="02010600030101010101" pitchFamily="2" charset="-122"/>
              </a:rPr>
              <a:t>p</a:t>
            </a:r>
            <a:r>
              <a:rPr lang="zh-CN" altLang="en-US" sz="4400" dirty="0">
                <a:solidFill>
                  <a:schemeClr val="tx1"/>
                </a:solidFill>
                <a:latin typeface="宋体" panose="02010600030101010101" pitchFamily="2" charset="-122"/>
                <a:ea typeface="宋体" panose="02010600030101010101" pitchFamily="2" charset="-122"/>
              </a:rPr>
              <a:t>表示的线段区间</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if(</a:t>
            </a:r>
            <a:r>
              <a:rPr lang="en-US" altLang="zh-CN" sz="4400" dirty="0" err="1">
                <a:solidFill>
                  <a:schemeClr val="tx1"/>
                </a:solidFill>
                <a:latin typeface="宋体" panose="02010600030101010101" pitchFamily="2" charset="-122"/>
                <a:ea typeface="宋体" panose="02010600030101010101" pitchFamily="2" charset="-122"/>
              </a:rPr>
              <a:t>pl</a:t>
            </a:r>
            <a:r>
              <a:rPr lang="en-US" altLang="zh-CN" sz="4400" dirty="0">
                <a:solidFill>
                  <a:schemeClr val="tx1"/>
                </a:solidFill>
                <a:latin typeface="宋体" panose="02010600030101010101" pitchFamily="2" charset="-122"/>
                <a:ea typeface="宋体" panose="02010600030101010101" pitchFamily="2" charset="-122"/>
              </a:rPr>
              <a:t>&gt;=L &amp;&amp; R &gt;= </a:t>
            </a:r>
            <a:r>
              <a:rPr lang="en-US" altLang="zh-CN" sz="4400" dirty="0" err="1">
                <a:solidFill>
                  <a:schemeClr val="tx1"/>
                </a:solidFill>
                <a:latin typeface="宋体" panose="02010600030101010101" pitchFamily="2" charset="-122"/>
                <a:ea typeface="宋体" panose="02010600030101010101" pitchFamily="2" charset="-122"/>
              </a:rPr>
              <a:t>pr</a:t>
            </a:r>
            <a:r>
              <a:rPr lang="en-US" altLang="zh-CN" sz="4400" dirty="0">
                <a:solidFill>
                  <a:schemeClr val="tx1"/>
                </a:solidFill>
                <a:latin typeface="宋体" panose="02010600030101010101" pitchFamily="2" charset="-122"/>
                <a:ea typeface="宋体" panose="02010600030101010101" pitchFamily="2" charset="-122"/>
              </a:rPr>
              <a:t>) return tree[p];       //</a:t>
            </a:r>
            <a:r>
              <a:rPr lang="zh-CN" altLang="en-US" sz="4400" dirty="0">
                <a:solidFill>
                  <a:schemeClr val="tx1"/>
                </a:solidFill>
                <a:latin typeface="宋体" panose="02010600030101010101" pitchFamily="2" charset="-122"/>
                <a:ea typeface="宋体" panose="02010600030101010101" pitchFamily="2" charset="-122"/>
              </a:rPr>
              <a:t>完全覆盖，直接返回</a:t>
            </a:r>
          </a:p>
          <a:p>
            <a:pPr algn="l"/>
            <a:r>
              <a:rPr lang="zh-CN" altLang="en-US" sz="4400" dirty="0">
                <a:solidFill>
                  <a:srgbClr val="FF0000"/>
                </a:solidFill>
                <a:latin typeface="宋体" panose="02010600030101010101" pitchFamily="2" charset="-122"/>
                <a:ea typeface="宋体" panose="02010600030101010101" pitchFamily="2" charset="-122"/>
              </a:rPr>
              <a:t>    </a:t>
            </a:r>
            <a:r>
              <a:rPr lang="en-US" altLang="zh-CN" sz="4400" dirty="0" err="1">
                <a:solidFill>
                  <a:srgbClr val="FF0000"/>
                </a:solidFill>
                <a:latin typeface="宋体" panose="02010600030101010101" pitchFamily="2" charset="-122"/>
                <a:ea typeface="宋体" panose="02010600030101010101" pitchFamily="2" charset="-122"/>
              </a:rPr>
              <a:t>push_down</a:t>
            </a:r>
            <a:r>
              <a:rPr lang="en-US" altLang="zh-CN" sz="4400" dirty="0">
                <a:solidFill>
                  <a:srgbClr val="FF0000"/>
                </a:solidFill>
                <a:latin typeface="宋体" panose="02010600030101010101" pitchFamily="2" charset="-122"/>
                <a:ea typeface="宋体" panose="02010600030101010101" pitchFamily="2" charset="-122"/>
              </a:rPr>
              <a:t>(</a:t>
            </a:r>
            <a:r>
              <a:rPr lang="en-US" altLang="zh-CN" sz="4400" dirty="0" err="1">
                <a:solidFill>
                  <a:srgbClr val="FF0000"/>
                </a:solidFill>
                <a:latin typeface="宋体" panose="02010600030101010101" pitchFamily="2" charset="-122"/>
                <a:ea typeface="宋体" panose="02010600030101010101" pitchFamily="2" charset="-122"/>
              </a:rPr>
              <a:t>p,pl,pr</a:t>
            </a:r>
            <a:r>
              <a:rPr lang="en-US" altLang="zh-CN" sz="4400" dirty="0">
                <a:solidFill>
                  <a:srgbClr val="FF0000"/>
                </a:solidFill>
                <a:latin typeface="宋体" panose="02010600030101010101" pitchFamily="2" charset="-122"/>
                <a:ea typeface="宋体" panose="02010600030101010101" pitchFamily="2" charset="-122"/>
              </a:rPr>
              <a:t>);                        //</a:t>
            </a:r>
            <a:r>
              <a:rPr lang="zh-CN" altLang="en-US" sz="4400" dirty="0">
                <a:solidFill>
                  <a:srgbClr val="FF0000"/>
                </a:solidFill>
                <a:latin typeface="宋体" panose="02010600030101010101" pitchFamily="2" charset="-122"/>
                <a:ea typeface="宋体" panose="02010600030101010101" pitchFamily="2" charset="-122"/>
              </a:rPr>
              <a:t>不能覆盖，递归子树</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ll</a:t>
            </a:r>
            <a:r>
              <a:rPr lang="en-US" altLang="zh-CN" sz="4400" dirty="0">
                <a:solidFill>
                  <a:schemeClr val="tx1"/>
                </a:solidFill>
                <a:latin typeface="宋体" panose="02010600030101010101" pitchFamily="2" charset="-122"/>
                <a:ea typeface="宋体" panose="02010600030101010101" pitchFamily="2" charset="-122"/>
              </a:rPr>
              <a:t> res=0;</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ll</a:t>
            </a:r>
            <a:r>
              <a:rPr lang="en-US" altLang="zh-CN" sz="4400" dirty="0">
                <a:solidFill>
                  <a:schemeClr val="tx1"/>
                </a:solidFill>
                <a:latin typeface="宋体" panose="02010600030101010101" pitchFamily="2" charset="-122"/>
                <a:ea typeface="宋体" panose="02010600030101010101" pitchFamily="2" charset="-122"/>
              </a:rPr>
              <a:t> mid = (</a:t>
            </a:r>
            <a:r>
              <a:rPr lang="en-US" altLang="zh-CN" sz="4400" dirty="0" err="1">
                <a:solidFill>
                  <a:schemeClr val="tx1"/>
                </a:solidFill>
                <a:latin typeface="宋体" panose="02010600030101010101" pitchFamily="2" charset="-122"/>
                <a:ea typeface="宋体" panose="02010600030101010101" pitchFamily="2" charset="-122"/>
              </a:rPr>
              <a:t>pl+pr</a:t>
            </a:r>
            <a:r>
              <a:rPr lang="en-US" altLang="zh-CN" sz="4400" dirty="0">
                <a:solidFill>
                  <a:schemeClr val="tx1"/>
                </a:solidFill>
                <a:latin typeface="宋体" panose="02010600030101010101" pitchFamily="2" charset="-122"/>
                <a:ea typeface="宋体" panose="02010600030101010101" pitchFamily="2" charset="-122"/>
              </a:rPr>
              <a:t>)&gt;&gt;1;</a:t>
            </a:r>
          </a:p>
          <a:p>
            <a:pPr algn="l"/>
            <a:r>
              <a:rPr lang="en-US" altLang="zh-CN" sz="4400" dirty="0">
                <a:solidFill>
                  <a:schemeClr val="tx1"/>
                </a:solidFill>
                <a:latin typeface="宋体" panose="02010600030101010101" pitchFamily="2" charset="-122"/>
                <a:ea typeface="宋体" panose="02010600030101010101" pitchFamily="2" charset="-122"/>
              </a:rPr>
              <a:t>    if(L&lt;=mid) res+=query(</a:t>
            </a:r>
            <a:r>
              <a:rPr lang="en-US" altLang="zh-CN" sz="4400" dirty="0" err="1">
                <a:solidFill>
                  <a:schemeClr val="tx1"/>
                </a:solidFill>
                <a:latin typeface="宋体" panose="02010600030101010101" pitchFamily="2" charset="-122"/>
                <a:ea typeface="宋体" panose="02010600030101010101" pitchFamily="2" charset="-122"/>
              </a:rPr>
              <a:t>L,R,ls</a:t>
            </a:r>
            <a:r>
              <a:rPr lang="en-US" altLang="zh-CN" sz="4400" dirty="0">
                <a:solidFill>
                  <a:schemeClr val="tx1"/>
                </a:solidFill>
                <a:latin typeface="宋体" panose="02010600030101010101" pitchFamily="2" charset="-122"/>
                <a:ea typeface="宋体" panose="02010600030101010101" pitchFamily="2" charset="-122"/>
              </a:rPr>
              <a:t>(p),</a:t>
            </a:r>
            <a:r>
              <a:rPr lang="en-US" altLang="zh-CN" sz="4400" dirty="0" err="1">
                <a:solidFill>
                  <a:schemeClr val="tx1"/>
                </a:solidFill>
                <a:latin typeface="宋体" panose="02010600030101010101" pitchFamily="2" charset="-122"/>
                <a:ea typeface="宋体" panose="02010600030101010101" pitchFamily="2" charset="-122"/>
              </a:rPr>
              <a:t>pl,mid</a:t>
            </a:r>
            <a:r>
              <a:rPr lang="en-US" altLang="zh-CN" sz="4400" dirty="0">
                <a:solidFill>
                  <a:schemeClr val="tx1"/>
                </a:solidFill>
                <a:latin typeface="宋体" panose="02010600030101010101" pitchFamily="2" charset="-122"/>
                <a:ea typeface="宋体" panose="02010600030101010101" pitchFamily="2" charset="-122"/>
              </a:rPr>
              <a:t>);   //</a:t>
            </a:r>
            <a:r>
              <a:rPr lang="zh-CN" altLang="en-US" sz="4400" dirty="0">
                <a:solidFill>
                  <a:schemeClr val="tx1"/>
                </a:solidFill>
                <a:latin typeface="宋体" panose="02010600030101010101" pitchFamily="2" charset="-122"/>
                <a:ea typeface="宋体" panose="02010600030101010101" pitchFamily="2" charset="-122"/>
              </a:rPr>
              <a:t>左子结点有重叠</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if(R&gt;mid)  res+=query(</a:t>
            </a:r>
            <a:r>
              <a:rPr lang="en-US" altLang="zh-CN" sz="4400" dirty="0" err="1">
                <a:solidFill>
                  <a:schemeClr val="tx1"/>
                </a:solidFill>
                <a:latin typeface="宋体" panose="02010600030101010101" pitchFamily="2" charset="-122"/>
                <a:ea typeface="宋体" panose="02010600030101010101" pitchFamily="2" charset="-122"/>
              </a:rPr>
              <a:t>L,R,rs</a:t>
            </a:r>
            <a:r>
              <a:rPr lang="en-US" altLang="zh-CN" sz="4400" dirty="0">
                <a:solidFill>
                  <a:schemeClr val="tx1"/>
                </a:solidFill>
                <a:latin typeface="宋体" panose="02010600030101010101" pitchFamily="2" charset="-122"/>
                <a:ea typeface="宋体" panose="02010600030101010101" pitchFamily="2" charset="-122"/>
              </a:rPr>
              <a:t>(p),mid+1,pr); //</a:t>
            </a:r>
            <a:r>
              <a:rPr lang="zh-CN" altLang="en-US" sz="4400" dirty="0">
                <a:solidFill>
                  <a:schemeClr val="tx1"/>
                </a:solidFill>
                <a:latin typeface="宋体" panose="02010600030101010101" pitchFamily="2" charset="-122"/>
                <a:ea typeface="宋体" panose="02010600030101010101" pitchFamily="2" charset="-122"/>
              </a:rPr>
              <a:t>右子结点有重叠</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return res;</a:t>
            </a:r>
          </a:p>
          <a:p>
            <a:pPr algn="l"/>
            <a:r>
              <a:rPr lang="en-US" altLang="zh-CN" sz="4400" dirty="0">
                <a:solidFill>
                  <a:schemeClr val="tx1"/>
                </a:solidFill>
                <a:latin typeface="宋体" panose="02010600030101010101" pitchFamily="2" charset="-122"/>
                <a:ea typeface="宋体" panose="02010600030101010101" pitchFamily="2" charset="-122"/>
              </a:rPr>
              <a:t>}</a:t>
            </a:r>
            <a:endParaRPr lang="en-US" altLang="zh-CN" sz="4800" dirty="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337577777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2"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10" name="图片 9"/>
          <p:cNvPicPr/>
          <p:nvPr/>
        </p:nvPicPr>
        <p:blipFill>
          <a:blip r:embed="rId5">
            <a:lum bright="34000" contrast="-8000"/>
          </a:blip>
          <a:srcRect l="20046" t="6270" r="19548" b="5808"/>
          <a:stretch>
            <a:fillRect/>
          </a:stretch>
        </p:blipFill>
        <p:spPr>
          <a:xfrm rot="5400000">
            <a:off x="5891922" y="-794628"/>
            <a:ext cx="14058900" cy="15648155"/>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6387442" y="771842"/>
            <a:ext cx="13067859" cy="22252245"/>
          </a:xfrm>
          <a:prstGeom prst="rect">
            <a:avLst/>
          </a:prstGeom>
          <a:noFill/>
          <a:ln>
            <a:noFill/>
          </a:ln>
        </p:spPr>
        <p:txBody>
          <a:bodyPr wrap="square" rtlCol="0">
            <a:spAutoFit/>
          </a:bodyPr>
          <a:lstStyle/>
          <a:p>
            <a:pPr algn="l"/>
            <a:r>
              <a:rPr lang="en-US" altLang="zh-CN" sz="2000" dirty="0">
                <a:solidFill>
                  <a:schemeClr val="tx1"/>
                </a:solidFill>
                <a:latin typeface="宋体" panose="02010600030101010101" pitchFamily="2" charset="-122"/>
                <a:ea typeface="宋体" panose="02010600030101010101" pitchFamily="2" charset="-122"/>
              </a:rPr>
              <a:t>#include&lt;bits/</a:t>
            </a:r>
            <a:r>
              <a:rPr lang="en-US" altLang="zh-CN" sz="2000" dirty="0" err="1">
                <a:solidFill>
                  <a:schemeClr val="tx1"/>
                </a:solidFill>
                <a:latin typeface="宋体" panose="02010600030101010101" pitchFamily="2" charset="-122"/>
                <a:ea typeface="宋体" panose="02010600030101010101" pitchFamily="2" charset="-122"/>
              </a:rPr>
              <a:t>stdc</a:t>
            </a:r>
            <a:r>
              <a:rPr lang="en-US" altLang="zh-CN" sz="2000" dirty="0">
                <a:solidFill>
                  <a:schemeClr val="tx1"/>
                </a:solidFill>
                <a:latin typeface="宋体" panose="02010600030101010101" pitchFamily="2" charset="-122"/>
                <a:ea typeface="宋体" panose="02010600030101010101" pitchFamily="2" charset="-122"/>
              </a:rPr>
              <a:t>++.h&gt;</a:t>
            </a:r>
          </a:p>
          <a:p>
            <a:pPr algn="l"/>
            <a:r>
              <a:rPr lang="en-US" altLang="zh-CN" sz="2000" dirty="0">
                <a:solidFill>
                  <a:schemeClr val="tx1"/>
                </a:solidFill>
                <a:latin typeface="宋体" panose="02010600030101010101" pitchFamily="2" charset="-122"/>
                <a:ea typeface="宋体" panose="02010600030101010101" pitchFamily="2" charset="-122"/>
              </a:rPr>
              <a:t>using namespace </a:t>
            </a:r>
            <a:r>
              <a:rPr lang="en-US" altLang="zh-CN" sz="2000" dirty="0" err="1">
                <a:solidFill>
                  <a:schemeClr val="tx1"/>
                </a:solidFill>
                <a:latin typeface="宋体" panose="02010600030101010101" pitchFamily="2" charset="-122"/>
                <a:ea typeface="宋体" panose="02010600030101010101" pitchFamily="2" charset="-122"/>
              </a:rPr>
              <a:t>std</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#define </a:t>
            </a:r>
            <a:r>
              <a:rPr lang="en-US" altLang="zh-CN" sz="2000" dirty="0" err="1">
                <a:solidFill>
                  <a:schemeClr val="tx1"/>
                </a:solidFill>
                <a:latin typeface="宋体" panose="02010600030101010101" pitchFamily="2" charset="-122"/>
                <a:ea typeface="宋体" panose="02010600030101010101" pitchFamily="2" charset="-122"/>
              </a:rPr>
              <a:t>ll</a:t>
            </a:r>
            <a:r>
              <a:rPr lang="en-US" altLang="zh-CN" sz="2000" dirty="0">
                <a:solidFill>
                  <a:schemeClr val="tx1"/>
                </a:solidFill>
                <a:latin typeface="宋体" panose="02010600030101010101" pitchFamily="2" charset="-122"/>
                <a:ea typeface="宋体" panose="02010600030101010101" pitchFamily="2" charset="-122"/>
              </a:rPr>
              <a:t> long </a:t>
            </a:r>
            <a:r>
              <a:rPr lang="en-US" altLang="zh-CN" sz="2000" dirty="0" err="1">
                <a:solidFill>
                  <a:schemeClr val="tx1"/>
                </a:solidFill>
                <a:latin typeface="宋体" panose="02010600030101010101" pitchFamily="2" charset="-122"/>
                <a:ea typeface="宋体" panose="02010600030101010101" pitchFamily="2" charset="-122"/>
              </a:rPr>
              <a:t>long</a:t>
            </a:r>
            <a:endParaRPr lang="en-US" altLang="zh-CN" sz="2000" dirty="0">
              <a:solidFill>
                <a:schemeClr val="tx1"/>
              </a:solidFill>
              <a:latin typeface="宋体" panose="02010600030101010101" pitchFamily="2" charset="-122"/>
              <a:ea typeface="宋体" panose="02010600030101010101" pitchFamily="2" charset="-122"/>
            </a:endParaRPr>
          </a:p>
          <a:p>
            <a:pPr algn="l"/>
            <a:r>
              <a:rPr lang="en-US" altLang="zh-CN" sz="2000" dirty="0" err="1">
                <a:solidFill>
                  <a:schemeClr val="tx1"/>
                </a:solidFill>
                <a:latin typeface="宋体" panose="02010600030101010101" pitchFamily="2" charset="-122"/>
                <a:ea typeface="宋体" panose="02010600030101010101" pitchFamily="2" charset="-122"/>
              </a:rPr>
              <a:t>const</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N = 1e5 + 10;</a:t>
            </a:r>
          </a:p>
          <a:p>
            <a:pPr algn="l"/>
            <a:r>
              <a:rPr lang="en-US" altLang="zh-CN" sz="2000" dirty="0" err="1">
                <a:solidFill>
                  <a:schemeClr val="tx1"/>
                </a:solidFill>
                <a:latin typeface="宋体" panose="02010600030101010101" pitchFamily="2" charset="-122"/>
                <a:ea typeface="宋体" panose="02010600030101010101" pitchFamily="2" charset="-122"/>
              </a:rPr>
              <a:t>ll</a:t>
            </a:r>
            <a:r>
              <a:rPr lang="en-US" altLang="zh-CN" sz="2000" dirty="0">
                <a:solidFill>
                  <a:schemeClr val="tx1"/>
                </a:solidFill>
                <a:latin typeface="宋体" panose="02010600030101010101" pitchFamily="2" charset="-122"/>
                <a:ea typeface="宋体" panose="02010600030101010101" pitchFamily="2" charset="-122"/>
              </a:rPr>
              <a:t> a[N];           //</a:t>
            </a:r>
            <a:r>
              <a:rPr lang="zh-CN" altLang="en-US" sz="2000" dirty="0">
                <a:solidFill>
                  <a:schemeClr val="tx1"/>
                </a:solidFill>
                <a:latin typeface="宋体" panose="02010600030101010101" pitchFamily="2" charset="-122"/>
                <a:ea typeface="宋体" panose="02010600030101010101" pitchFamily="2" charset="-122"/>
              </a:rPr>
              <a:t>记录数列的元素，从</a:t>
            </a:r>
            <a:r>
              <a:rPr lang="en-US" altLang="zh-CN" sz="2000" dirty="0">
                <a:solidFill>
                  <a:schemeClr val="tx1"/>
                </a:solidFill>
                <a:latin typeface="宋体" panose="02010600030101010101" pitchFamily="2" charset="-122"/>
                <a:ea typeface="宋体" panose="02010600030101010101" pitchFamily="2" charset="-122"/>
              </a:rPr>
              <a:t>a[1]</a:t>
            </a:r>
            <a:r>
              <a:rPr lang="zh-CN" altLang="en-US" sz="2000" dirty="0">
                <a:solidFill>
                  <a:schemeClr val="tx1"/>
                </a:solidFill>
                <a:latin typeface="宋体" panose="02010600030101010101" pitchFamily="2" charset="-122"/>
                <a:ea typeface="宋体" panose="02010600030101010101" pitchFamily="2" charset="-122"/>
              </a:rPr>
              <a:t>开始</a:t>
            </a:r>
          </a:p>
          <a:p>
            <a:pPr algn="l"/>
            <a:r>
              <a:rPr lang="en-US" altLang="zh-CN" sz="2000" dirty="0" err="1">
                <a:solidFill>
                  <a:schemeClr val="tx1"/>
                </a:solidFill>
                <a:latin typeface="宋体" panose="02010600030101010101" pitchFamily="2" charset="-122"/>
                <a:ea typeface="宋体" panose="02010600030101010101" pitchFamily="2" charset="-122"/>
              </a:rPr>
              <a:t>ll</a:t>
            </a:r>
            <a:r>
              <a:rPr lang="en-US" altLang="zh-CN" sz="2000" dirty="0">
                <a:solidFill>
                  <a:schemeClr val="tx1"/>
                </a:solidFill>
                <a:latin typeface="宋体" panose="02010600030101010101" pitchFamily="2" charset="-122"/>
                <a:ea typeface="宋体" panose="02010600030101010101" pitchFamily="2" charset="-122"/>
              </a:rPr>
              <a:t> tree[N&lt;&lt;2];     //tree[</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a:t>
            </a:r>
            <a:r>
              <a:rPr lang="zh-CN" altLang="en-US" sz="2000" dirty="0">
                <a:solidFill>
                  <a:schemeClr val="tx1"/>
                </a:solidFill>
                <a:latin typeface="宋体" panose="02010600030101010101" pitchFamily="2" charset="-122"/>
                <a:ea typeface="宋体" panose="02010600030101010101" pitchFamily="2" charset="-122"/>
              </a:rPr>
              <a:t>：第</a:t>
            </a:r>
            <a:r>
              <a:rPr lang="en-US" altLang="zh-CN" sz="2000" dirty="0" err="1">
                <a:solidFill>
                  <a:schemeClr val="tx1"/>
                </a:solidFill>
                <a:latin typeface="宋体" panose="02010600030101010101" pitchFamily="2" charset="-122"/>
                <a:ea typeface="宋体" panose="02010600030101010101" pitchFamily="2" charset="-122"/>
              </a:rPr>
              <a:t>i</a:t>
            </a:r>
            <a:r>
              <a:rPr lang="zh-CN" altLang="en-US" sz="2000" dirty="0">
                <a:solidFill>
                  <a:schemeClr val="tx1"/>
                </a:solidFill>
                <a:latin typeface="宋体" panose="02010600030101010101" pitchFamily="2" charset="-122"/>
                <a:ea typeface="宋体" panose="02010600030101010101" pitchFamily="2" charset="-122"/>
              </a:rPr>
              <a:t>个结点的值，表示一个线段区间的值，例如最值、区间和</a:t>
            </a:r>
          </a:p>
          <a:p>
            <a:pPr algn="l"/>
            <a:r>
              <a:rPr lang="en-US" altLang="zh-CN" sz="2000" dirty="0" err="1">
                <a:solidFill>
                  <a:schemeClr val="tx1"/>
                </a:solidFill>
                <a:latin typeface="宋体" panose="02010600030101010101" pitchFamily="2" charset="-122"/>
                <a:ea typeface="宋体" panose="02010600030101010101" pitchFamily="2" charset="-122"/>
              </a:rPr>
              <a:t>ll</a:t>
            </a:r>
            <a:r>
              <a:rPr lang="en-US" altLang="zh-CN" sz="2000" dirty="0">
                <a:solidFill>
                  <a:schemeClr val="tx1"/>
                </a:solidFill>
                <a:latin typeface="宋体" panose="02010600030101010101" pitchFamily="2" charset="-122"/>
                <a:ea typeface="宋体" panose="02010600030101010101" pitchFamily="2" charset="-122"/>
              </a:rPr>
              <a:t> tag[N&lt;&lt;2];      //tag[</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a:t>
            </a:r>
            <a:r>
              <a:rPr lang="zh-CN" altLang="en-US" sz="2000" dirty="0">
                <a:solidFill>
                  <a:schemeClr val="tx1"/>
                </a:solidFill>
                <a:latin typeface="宋体" panose="02010600030101010101" pitchFamily="2" charset="-122"/>
                <a:ea typeface="宋体" panose="02010600030101010101" pitchFamily="2" charset="-122"/>
              </a:rPr>
              <a:t>：第</a:t>
            </a:r>
            <a:r>
              <a:rPr lang="en-US" altLang="zh-CN" sz="2000" dirty="0" err="1">
                <a:solidFill>
                  <a:schemeClr val="tx1"/>
                </a:solidFill>
                <a:latin typeface="宋体" panose="02010600030101010101" pitchFamily="2" charset="-122"/>
                <a:ea typeface="宋体" panose="02010600030101010101" pitchFamily="2" charset="-122"/>
              </a:rPr>
              <a:t>i</a:t>
            </a:r>
            <a:r>
              <a:rPr lang="zh-CN" altLang="en-US" sz="2000" dirty="0">
                <a:solidFill>
                  <a:schemeClr val="tx1"/>
                </a:solidFill>
                <a:latin typeface="宋体" panose="02010600030101010101" pitchFamily="2" charset="-122"/>
                <a:ea typeface="宋体" panose="02010600030101010101" pitchFamily="2" charset="-122"/>
              </a:rPr>
              <a:t>个结点的</a:t>
            </a:r>
            <a:r>
              <a:rPr lang="en-US" altLang="zh-CN" sz="2000" dirty="0">
                <a:solidFill>
                  <a:schemeClr val="tx1"/>
                </a:solidFill>
                <a:latin typeface="宋体" panose="02010600030101010101" pitchFamily="2" charset="-122"/>
                <a:ea typeface="宋体" panose="02010600030101010101" pitchFamily="2" charset="-122"/>
              </a:rPr>
              <a:t>lazy-tag</a:t>
            </a:r>
            <a:r>
              <a:rPr lang="zh-CN" altLang="en-US" sz="2000" dirty="0">
                <a:solidFill>
                  <a:schemeClr val="tx1"/>
                </a:solidFill>
                <a:latin typeface="宋体" panose="02010600030101010101" pitchFamily="2" charset="-122"/>
                <a:ea typeface="宋体" panose="02010600030101010101" pitchFamily="2" charset="-122"/>
              </a:rPr>
              <a:t>，统一记录这个区间的修改</a:t>
            </a:r>
          </a:p>
          <a:p>
            <a:pPr algn="l"/>
            <a:r>
              <a:rPr lang="en-US" altLang="zh-CN" sz="2000" dirty="0" err="1">
                <a:solidFill>
                  <a:schemeClr val="tx1"/>
                </a:solidFill>
                <a:latin typeface="宋体" panose="02010600030101010101" pitchFamily="2" charset="-122"/>
                <a:ea typeface="宋体" panose="02010600030101010101" pitchFamily="2" charset="-122"/>
              </a:rPr>
              <a:t>ll</a:t>
            </a:r>
            <a:r>
              <a:rPr lang="en-US" altLang="zh-CN" sz="2000" dirty="0">
                <a:solidFill>
                  <a:schemeClr val="tx1"/>
                </a:solidFill>
                <a:latin typeface="宋体" panose="02010600030101010101" pitchFamily="2" charset="-122"/>
                <a:ea typeface="宋体" panose="02010600030101010101" pitchFamily="2" charset="-122"/>
              </a:rPr>
              <a:t> ls(</a:t>
            </a:r>
            <a:r>
              <a:rPr lang="en-US" altLang="zh-CN" sz="2000" dirty="0" err="1">
                <a:solidFill>
                  <a:schemeClr val="tx1"/>
                </a:solidFill>
                <a:latin typeface="宋体" panose="02010600030101010101" pitchFamily="2" charset="-122"/>
                <a:ea typeface="宋体" panose="02010600030101010101" pitchFamily="2" charset="-122"/>
              </a:rPr>
              <a:t>ll</a:t>
            </a:r>
            <a:r>
              <a:rPr lang="en-US" altLang="zh-CN" sz="2000" dirty="0">
                <a:solidFill>
                  <a:schemeClr val="tx1"/>
                </a:solidFill>
                <a:latin typeface="宋体" panose="02010600030101010101" pitchFamily="2" charset="-122"/>
                <a:ea typeface="宋体" panose="02010600030101010101" pitchFamily="2" charset="-122"/>
              </a:rPr>
              <a:t> x){ return x&lt;&lt;1;  }     //</a:t>
            </a:r>
            <a:r>
              <a:rPr lang="zh-CN" altLang="en-US" sz="2000" dirty="0">
                <a:solidFill>
                  <a:schemeClr val="tx1"/>
                </a:solidFill>
                <a:latin typeface="宋体" panose="02010600030101010101" pitchFamily="2" charset="-122"/>
                <a:ea typeface="宋体" panose="02010600030101010101" pitchFamily="2" charset="-122"/>
              </a:rPr>
              <a:t>定位左儿子：</a:t>
            </a:r>
            <a:r>
              <a:rPr lang="en-US" altLang="zh-CN" sz="2000" dirty="0">
                <a:solidFill>
                  <a:schemeClr val="tx1"/>
                </a:solidFill>
                <a:latin typeface="宋体" panose="02010600030101010101" pitchFamily="2" charset="-122"/>
                <a:ea typeface="宋体" panose="02010600030101010101" pitchFamily="2" charset="-122"/>
              </a:rPr>
              <a:t>x*2</a:t>
            </a:r>
          </a:p>
          <a:p>
            <a:pPr algn="l"/>
            <a:r>
              <a:rPr lang="en-US" altLang="zh-CN" sz="2000" dirty="0" err="1">
                <a:solidFill>
                  <a:schemeClr val="tx1"/>
                </a:solidFill>
                <a:latin typeface="宋体" panose="02010600030101010101" pitchFamily="2" charset="-122"/>
                <a:ea typeface="宋体" panose="02010600030101010101" pitchFamily="2" charset="-122"/>
              </a:rPr>
              <a:t>ll</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rs</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ll</a:t>
            </a:r>
            <a:r>
              <a:rPr lang="en-US" altLang="zh-CN" sz="2000" dirty="0">
                <a:solidFill>
                  <a:schemeClr val="tx1"/>
                </a:solidFill>
                <a:latin typeface="宋体" panose="02010600030101010101" pitchFamily="2" charset="-122"/>
                <a:ea typeface="宋体" panose="02010600030101010101" pitchFamily="2" charset="-122"/>
              </a:rPr>
              <a:t> x){ return x&lt;&lt;1|1;}     //</a:t>
            </a:r>
            <a:r>
              <a:rPr lang="zh-CN" altLang="en-US" sz="2000" dirty="0">
                <a:solidFill>
                  <a:schemeClr val="tx1"/>
                </a:solidFill>
                <a:latin typeface="宋体" panose="02010600030101010101" pitchFamily="2" charset="-122"/>
                <a:ea typeface="宋体" panose="02010600030101010101" pitchFamily="2" charset="-122"/>
              </a:rPr>
              <a:t>定位右儿子：</a:t>
            </a:r>
            <a:r>
              <a:rPr lang="en-US" altLang="zh-CN" sz="2000" dirty="0">
                <a:solidFill>
                  <a:schemeClr val="tx1"/>
                </a:solidFill>
                <a:latin typeface="宋体" panose="02010600030101010101" pitchFamily="2" charset="-122"/>
                <a:ea typeface="宋体" panose="02010600030101010101" pitchFamily="2" charset="-122"/>
              </a:rPr>
              <a:t>x*2 + 1</a:t>
            </a:r>
          </a:p>
          <a:p>
            <a:pPr algn="l"/>
            <a:r>
              <a:rPr lang="en-US" altLang="zh-CN" sz="2000" dirty="0">
                <a:solidFill>
                  <a:schemeClr val="tx1"/>
                </a:solidFill>
                <a:latin typeface="宋体" panose="02010600030101010101" pitchFamily="2" charset="-122"/>
                <a:ea typeface="宋体" panose="02010600030101010101" pitchFamily="2" charset="-122"/>
              </a:rPr>
              <a:t>void </a:t>
            </a:r>
            <a:r>
              <a:rPr lang="en-US" altLang="zh-CN" sz="2000" dirty="0" err="1">
                <a:solidFill>
                  <a:schemeClr val="tx1"/>
                </a:solidFill>
                <a:latin typeface="宋体" panose="02010600030101010101" pitchFamily="2" charset="-122"/>
                <a:ea typeface="宋体" panose="02010600030101010101" pitchFamily="2" charset="-122"/>
              </a:rPr>
              <a:t>push_up</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ll</a:t>
            </a:r>
            <a:r>
              <a:rPr lang="en-US" altLang="zh-CN" sz="2000" dirty="0">
                <a:solidFill>
                  <a:schemeClr val="tx1"/>
                </a:solidFill>
                <a:latin typeface="宋体" panose="02010600030101010101" pitchFamily="2" charset="-122"/>
                <a:ea typeface="宋体" panose="02010600030101010101" pitchFamily="2" charset="-122"/>
              </a:rPr>
              <a:t> p){              //</a:t>
            </a:r>
            <a:r>
              <a:rPr lang="zh-CN" altLang="en-US" sz="2000" dirty="0">
                <a:solidFill>
                  <a:schemeClr val="tx1"/>
                </a:solidFill>
                <a:latin typeface="宋体" panose="02010600030101010101" pitchFamily="2" charset="-122"/>
                <a:ea typeface="宋体" panose="02010600030101010101" pitchFamily="2" charset="-122"/>
              </a:rPr>
              <a:t>从下往上传递区间值</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tree[p] = tree[ls(p)] + tree[</a:t>
            </a:r>
            <a:r>
              <a:rPr lang="en-US" altLang="zh-CN" sz="2000" dirty="0" err="1">
                <a:solidFill>
                  <a:schemeClr val="tx1"/>
                </a:solidFill>
                <a:latin typeface="宋体" panose="02010600030101010101" pitchFamily="2" charset="-122"/>
                <a:ea typeface="宋体" panose="02010600030101010101" pitchFamily="2" charset="-122"/>
              </a:rPr>
              <a:t>rs</a:t>
            </a:r>
            <a:r>
              <a:rPr lang="en-US" altLang="zh-CN" sz="2000" dirty="0">
                <a:solidFill>
                  <a:schemeClr val="tx1"/>
                </a:solidFill>
                <a:latin typeface="宋体" panose="02010600030101010101" pitchFamily="2" charset="-122"/>
                <a:ea typeface="宋体" panose="02010600030101010101" pitchFamily="2" charset="-122"/>
              </a:rPr>
              <a:t>(p)];</a:t>
            </a:r>
          </a:p>
          <a:p>
            <a:pPr algn="l"/>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本题是区间和。如果求最小值，改为：</a:t>
            </a:r>
            <a:r>
              <a:rPr lang="en-US" altLang="zh-CN" sz="2000" dirty="0">
                <a:solidFill>
                  <a:schemeClr val="tx1"/>
                </a:solidFill>
                <a:latin typeface="宋体" panose="02010600030101010101" pitchFamily="2" charset="-122"/>
                <a:ea typeface="宋体" panose="02010600030101010101" pitchFamily="2" charset="-122"/>
              </a:rPr>
              <a:t>tree[p] = min(tree[ls(p)], tree[</a:t>
            </a:r>
            <a:r>
              <a:rPr lang="en-US" altLang="zh-CN" sz="2000" dirty="0" err="1">
                <a:solidFill>
                  <a:schemeClr val="tx1"/>
                </a:solidFill>
                <a:latin typeface="宋体" panose="02010600030101010101" pitchFamily="2" charset="-122"/>
                <a:ea typeface="宋体" panose="02010600030101010101" pitchFamily="2" charset="-122"/>
              </a:rPr>
              <a:t>rs</a:t>
            </a:r>
            <a:r>
              <a:rPr lang="en-US" altLang="zh-CN" sz="2000" dirty="0">
                <a:solidFill>
                  <a:schemeClr val="tx1"/>
                </a:solidFill>
                <a:latin typeface="宋体" panose="02010600030101010101" pitchFamily="2" charset="-122"/>
                <a:ea typeface="宋体" panose="02010600030101010101" pitchFamily="2" charset="-122"/>
              </a:rPr>
              <a:t>(p)]);</a:t>
            </a:r>
          </a:p>
          <a:p>
            <a:pPr algn="l"/>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void build(</a:t>
            </a:r>
            <a:r>
              <a:rPr lang="en-US" altLang="zh-CN" sz="2000" dirty="0" err="1">
                <a:solidFill>
                  <a:schemeClr val="tx1"/>
                </a:solidFill>
                <a:latin typeface="宋体" panose="02010600030101010101" pitchFamily="2" charset="-122"/>
                <a:ea typeface="宋体" panose="02010600030101010101" pitchFamily="2" charset="-122"/>
              </a:rPr>
              <a:t>ll</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p,ll</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pl,ll</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pr</a:t>
            </a:r>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建树。</a:t>
            </a:r>
            <a:r>
              <a:rPr lang="en-US" altLang="zh-CN" sz="2000" dirty="0">
                <a:solidFill>
                  <a:schemeClr val="tx1"/>
                </a:solidFill>
                <a:latin typeface="宋体" panose="02010600030101010101" pitchFamily="2" charset="-122"/>
                <a:ea typeface="宋体" panose="02010600030101010101" pitchFamily="2" charset="-122"/>
              </a:rPr>
              <a:t>p</a:t>
            </a:r>
            <a:r>
              <a:rPr lang="zh-CN" altLang="en-US" sz="2000" dirty="0">
                <a:solidFill>
                  <a:schemeClr val="tx1"/>
                </a:solidFill>
                <a:latin typeface="宋体" panose="02010600030101010101" pitchFamily="2" charset="-122"/>
                <a:ea typeface="宋体" panose="02010600030101010101" pitchFamily="2" charset="-122"/>
              </a:rPr>
              <a:t>是结点编号，它指向区间</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pl</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pr</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tag[p] = 0;                  //lazy-tag</a:t>
            </a:r>
            <a:r>
              <a:rPr lang="zh-CN" altLang="en-US" sz="2000" dirty="0">
                <a:solidFill>
                  <a:schemeClr val="tx1"/>
                </a:solidFill>
                <a:latin typeface="宋体" panose="02010600030101010101" pitchFamily="2" charset="-122"/>
                <a:ea typeface="宋体" panose="02010600030101010101" pitchFamily="2" charset="-122"/>
              </a:rPr>
              <a:t>标记</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if(</a:t>
            </a:r>
            <a:r>
              <a:rPr lang="en-US" altLang="zh-CN" sz="2000" dirty="0" err="1">
                <a:solidFill>
                  <a:schemeClr val="tx1"/>
                </a:solidFill>
                <a:latin typeface="宋体" panose="02010600030101010101" pitchFamily="2" charset="-122"/>
                <a:ea typeface="宋体" panose="02010600030101010101" pitchFamily="2" charset="-122"/>
              </a:rPr>
              <a:t>pl</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pr</a:t>
            </a:r>
            <a:r>
              <a:rPr lang="en-US" altLang="zh-CN" sz="2000" dirty="0">
                <a:solidFill>
                  <a:schemeClr val="tx1"/>
                </a:solidFill>
                <a:latin typeface="宋体" panose="02010600030101010101" pitchFamily="2" charset="-122"/>
                <a:ea typeface="宋体" panose="02010600030101010101" pitchFamily="2" charset="-122"/>
              </a:rPr>
              <a:t>){tree[p]=a[</a:t>
            </a:r>
            <a:r>
              <a:rPr lang="en-US" altLang="zh-CN" sz="2000" dirty="0" err="1">
                <a:solidFill>
                  <a:schemeClr val="tx1"/>
                </a:solidFill>
                <a:latin typeface="宋体" panose="02010600030101010101" pitchFamily="2" charset="-122"/>
                <a:ea typeface="宋体" panose="02010600030101010101" pitchFamily="2" charset="-122"/>
              </a:rPr>
              <a:t>pl</a:t>
            </a:r>
            <a:r>
              <a:rPr lang="en-US" altLang="zh-CN" sz="2000" dirty="0">
                <a:solidFill>
                  <a:schemeClr val="tx1"/>
                </a:solidFill>
                <a:latin typeface="宋体" panose="02010600030101010101" pitchFamily="2" charset="-122"/>
                <a:ea typeface="宋体" panose="02010600030101010101" pitchFamily="2" charset="-122"/>
              </a:rPr>
              <a:t>]; return;}  //</a:t>
            </a:r>
            <a:r>
              <a:rPr lang="zh-CN" altLang="en-US" sz="2000" dirty="0">
                <a:solidFill>
                  <a:schemeClr val="tx1"/>
                </a:solidFill>
                <a:latin typeface="宋体" panose="02010600030101010101" pitchFamily="2" charset="-122"/>
                <a:ea typeface="宋体" panose="02010600030101010101" pitchFamily="2" charset="-122"/>
              </a:rPr>
              <a:t>最底层的叶子，赋值</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ll</a:t>
            </a:r>
            <a:r>
              <a:rPr lang="en-US" altLang="zh-CN" sz="2000" dirty="0">
                <a:solidFill>
                  <a:schemeClr val="tx1"/>
                </a:solidFill>
                <a:latin typeface="宋体" panose="02010600030101010101" pitchFamily="2" charset="-122"/>
                <a:ea typeface="宋体" panose="02010600030101010101" pitchFamily="2" charset="-122"/>
              </a:rPr>
              <a:t> mid = (</a:t>
            </a:r>
            <a:r>
              <a:rPr lang="en-US" altLang="zh-CN" sz="2000" dirty="0" err="1">
                <a:solidFill>
                  <a:schemeClr val="tx1"/>
                </a:solidFill>
                <a:latin typeface="宋体" panose="02010600030101010101" pitchFamily="2" charset="-122"/>
                <a:ea typeface="宋体" panose="02010600030101010101" pitchFamily="2" charset="-122"/>
              </a:rPr>
              <a:t>pl+pr</a:t>
            </a:r>
            <a:r>
              <a:rPr lang="en-US" altLang="zh-CN" sz="2000" dirty="0">
                <a:solidFill>
                  <a:schemeClr val="tx1"/>
                </a:solidFill>
                <a:latin typeface="宋体" panose="02010600030101010101" pitchFamily="2" charset="-122"/>
                <a:ea typeface="宋体" panose="02010600030101010101" pitchFamily="2" charset="-122"/>
              </a:rPr>
              <a:t>) &gt;&gt; 1;       //</a:t>
            </a:r>
            <a:r>
              <a:rPr lang="zh-CN" altLang="en-US" sz="2000" dirty="0">
                <a:solidFill>
                  <a:schemeClr val="tx1"/>
                </a:solidFill>
                <a:latin typeface="宋体" panose="02010600030101010101" pitchFamily="2" charset="-122"/>
                <a:ea typeface="宋体" panose="02010600030101010101" pitchFamily="2" charset="-122"/>
              </a:rPr>
              <a:t>分治：折半</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build(ls(p),</a:t>
            </a:r>
            <a:r>
              <a:rPr lang="en-US" altLang="zh-CN" sz="2000" dirty="0" err="1">
                <a:solidFill>
                  <a:schemeClr val="tx1"/>
                </a:solidFill>
                <a:latin typeface="宋体" panose="02010600030101010101" pitchFamily="2" charset="-122"/>
                <a:ea typeface="宋体" panose="02010600030101010101" pitchFamily="2" charset="-122"/>
              </a:rPr>
              <a:t>pl,mid</a:t>
            </a:r>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左儿子</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build(</a:t>
            </a:r>
            <a:r>
              <a:rPr lang="en-US" altLang="zh-CN" sz="2000" dirty="0" err="1">
                <a:solidFill>
                  <a:schemeClr val="tx1"/>
                </a:solidFill>
                <a:latin typeface="宋体" panose="02010600030101010101" pitchFamily="2" charset="-122"/>
                <a:ea typeface="宋体" panose="02010600030101010101" pitchFamily="2" charset="-122"/>
              </a:rPr>
              <a:t>rs</a:t>
            </a:r>
            <a:r>
              <a:rPr lang="en-US" altLang="zh-CN" sz="2000" dirty="0">
                <a:solidFill>
                  <a:schemeClr val="tx1"/>
                </a:solidFill>
                <a:latin typeface="宋体" panose="02010600030101010101" pitchFamily="2" charset="-122"/>
                <a:ea typeface="宋体" panose="02010600030101010101" pitchFamily="2" charset="-122"/>
              </a:rPr>
              <a:t>(p),mid+1,pr);       //</a:t>
            </a:r>
            <a:r>
              <a:rPr lang="zh-CN" altLang="en-US" sz="2000" dirty="0">
                <a:solidFill>
                  <a:schemeClr val="tx1"/>
                </a:solidFill>
                <a:latin typeface="宋体" panose="02010600030101010101" pitchFamily="2" charset="-122"/>
                <a:ea typeface="宋体" panose="02010600030101010101" pitchFamily="2" charset="-122"/>
              </a:rPr>
              <a:t>右儿子</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push_up</a:t>
            </a:r>
            <a:r>
              <a:rPr lang="en-US" altLang="zh-CN" sz="2000" dirty="0">
                <a:solidFill>
                  <a:schemeClr val="tx1"/>
                </a:solidFill>
                <a:latin typeface="宋体" panose="02010600030101010101" pitchFamily="2" charset="-122"/>
                <a:ea typeface="宋体" panose="02010600030101010101" pitchFamily="2" charset="-122"/>
              </a:rPr>
              <a:t>(p);                  //</a:t>
            </a:r>
            <a:r>
              <a:rPr lang="zh-CN" altLang="en-US" sz="2000" dirty="0">
                <a:solidFill>
                  <a:schemeClr val="tx1"/>
                </a:solidFill>
                <a:latin typeface="宋体" panose="02010600030101010101" pitchFamily="2" charset="-122"/>
                <a:ea typeface="宋体" panose="02010600030101010101" pitchFamily="2" charset="-122"/>
              </a:rPr>
              <a:t>从下往上传递区间值</a:t>
            </a:r>
          </a:p>
          <a:p>
            <a:pPr algn="l"/>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void </a:t>
            </a:r>
            <a:r>
              <a:rPr lang="en-US" altLang="zh-CN" sz="2000" dirty="0" err="1">
                <a:solidFill>
                  <a:schemeClr val="tx1"/>
                </a:solidFill>
                <a:latin typeface="宋体" panose="02010600030101010101" pitchFamily="2" charset="-122"/>
                <a:ea typeface="宋体" panose="02010600030101010101" pitchFamily="2" charset="-122"/>
              </a:rPr>
              <a:t>addtag</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ll</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p,ll</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pl,ll</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pr,ll</a:t>
            </a:r>
            <a:r>
              <a:rPr lang="en-US" altLang="zh-CN" sz="2000" dirty="0">
                <a:solidFill>
                  <a:schemeClr val="tx1"/>
                </a:solidFill>
                <a:latin typeface="宋体" panose="02010600030101010101" pitchFamily="2" charset="-122"/>
                <a:ea typeface="宋体" panose="02010600030101010101" pitchFamily="2" charset="-122"/>
              </a:rPr>
              <a:t> d){     //</a:t>
            </a:r>
            <a:r>
              <a:rPr lang="zh-CN" altLang="en-US" sz="2000" dirty="0">
                <a:solidFill>
                  <a:schemeClr val="tx1"/>
                </a:solidFill>
                <a:latin typeface="宋体" panose="02010600030101010101" pitchFamily="2" charset="-122"/>
                <a:ea typeface="宋体" panose="02010600030101010101" pitchFamily="2" charset="-122"/>
              </a:rPr>
              <a:t>给结点</a:t>
            </a:r>
            <a:r>
              <a:rPr lang="en-US" altLang="zh-CN" sz="2000" dirty="0">
                <a:solidFill>
                  <a:schemeClr val="tx1"/>
                </a:solidFill>
                <a:latin typeface="宋体" panose="02010600030101010101" pitchFamily="2" charset="-122"/>
                <a:ea typeface="宋体" panose="02010600030101010101" pitchFamily="2" charset="-122"/>
              </a:rPr>
              <a:t>p</a:t>
            </a:r>
            <a:r>
              <a:rPr lang="zh-CN" altLang="en-US" sz="2000" dirty="0">
                <a:solidFill>
                  <a:schemeClr val="tx1"/>
                </a:solidFill>
                <a:latin typeface="宋体" panose="02010600030101010101" pitchFamily="2" charset="-122"/>
                <a:ea typeface="宋体" panose="02010600030101010101" pitchFamily="2" charset="-122"/>
              </a:rPr>
              <a:t>打</a:t>
            </a:r>
            <a:r>
              <a:rPr lang="en-US" altLang="zh-CN" sz="2000" dirty="0">
                <a:solidFill>
                  <a:schemeClr val="tx1"/>
                </a:solidFill>
                <a:latin typeface="宋体" panose="02010600030101010101" pitchFamily="2" charset="-122"/>
                <a:ea typeface="宋体" panose="02010600030101010101" pitchFamily="2" charset="-122"/>
              </a:rPr>
              <a:t>tag</a:t>
            </a:r>
            <a:r>
              <a:rPr lang="zh-CN" altLang="en-US" sz="2000" dirty="0">
                <a:solidFill>
                  <a:schemeClr val="tx1"/>
                </a:solidFill>
                <a:latin typeface="宋体" panose="02010600030101010101" pitchFamily="2" charset="-122"/>
                <a:ea typeface="宋体" panose="02010600030101010101" pitchFamily="2" charset="-122"/>
              </a:rPr>
              <a:t>标记，并更新</a:t>
            </a:r>
            <a:r>
              <a:rPr lang="en-US" altLang="zh-CN" sz="2000" dirty="0">
                <a:solidFill>
                  <a:schemeClr val="tx1"/>
                </a:solidFill>
                <a:latin typeface="宋体" panose="02010600030101010101" pitchFamily="2" charset="-122"/>
                <a:ea typeface="宋体" panose="02010600030101010101" pitchFamily="2" charset="-122"/>
              </a:rPr>
              <a:t>tree</a:t>
            </a:r>
          </a:p>
          <a:p>
            <a:pPr algn="l"/>
            <a:r>
              <a:rPr lang="en-US" altLang="zh-CN" sz="2000" dirty="0">
                <a:solidFill>
                  <a:schemeClr val="tx1"/>
                </a:solidFill>
                <a:latin typeface="宋体" panose="02010600030101010101" pitchFamily="2" charset="-122"/>
                <a:ea typeface="宋体" panose="02010600030101010101" pitchFamily="2" charset="-122"/>
              </a:rPr>
              <a:t>    tag[p] += d;                        //</a:t>
            </a:r>
            <a:r>
              <a:rPr lang="zh-CN" altLang="en-US" sz="2000" dirty="0">
                <a:solidFill>
                  <a:schemeClr val="tx1"/>
                </a:solidFill>
                <a:latin typeface="宋体" panose="02010600030101010101" pitchFamily="2" charset="-122"/>
                <a:ea typeface="宋体" panose="02010600030101010101" pitchFamily="2" charset="-122"/>
              </a:rPr>
              <a:t>打上</a:t>
            </a:r>
            <a:r>
              <a:rPr lang="en-US" altLang="zh-CN" sz="2000" dirty="0">
                <a:solidFill>
                  <a:schemeClr val="tx1"/>
                </a:solidFill>
                <a:latin typeface="宋体" panose="02010600030101010101" pitchFamily="2" charset="-122"/>
                <a:ea typeface="宋体" panose="02010600030101010101" pitchFamily="2" charset="-122"/>
              </a:rPr>
              <a:t>tag</a:t>
            </a:r>
            <a:r>
              <a:rPr lang="zh-CN" altLang="en-US" sz="2000" dirty="0">
                <a:solidFill>
                  <a:schemeClr val="tx1"/>
                </a:solidFill>
                <a:latin typeface="宋体" panose="02010600030101010101" pitchFamily="2" charset="-122"/>
                <a:ea typeface="宋体" panose="02010600030101010101" pitchFamily="2" charset="-122"/>
              </a:rPr>
              <a:t>标记</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tree[p] += d*(pr-pl+1);             //</a:t>
            </a:r>
            <a:r>
              <a:rPr lang="zh-CN" altLang="en-US" sz="2000" dirty="0">
                <a:solidFill>
                  <a:schemeClr val="tx1"/>
                </a:solidFill>
                <a:latin typeface="宋体" panose="02010600030101010101" pitchFamily="2" charset="-122"/>
                <a:ea typeface="宋体" panose="02010600030101010101" pitchFamily="2" charset="-122"/>
              </a:rPr>
              <a:t>计算新的</a:t>
            </a:r>
            <a:r>
              <a:rPr lang="en-US" altLang="zh-CN" sz="2000" dirty="0">
                <a:solidFill>
                  <a:schemeClr val="tx1"/>
                </a:solidFill>
                <a:latin typeface="宋体" panose="02010600030101010101" pitchFamily="2" charset="-122"/>
                <a:ea typeface="宋体" panose="02010600030101010101" pitchFamily="2" charset="-122"/>
              </a:rPr>
              <a:t>tree</a:t>
            </a:r>
          </a:p>
          <a:p>
            <a:pPr algn="l"/>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void </a:t>
            </a:r>
            <a:r>
              <a:rPr lang="en-US" altLang="zh-CN" sz="2000" dirty="0" err="1">
                <a:solidFill>
                  <a:schemeClr val="tx1"/>
                </a:solidFill>
                <a:latin typeface="宋体" panose="02010600030101010101" pitchFamily="2" charset="-122"/>
                <a:ea typeface="宋体" panose="02010600030101010101" pitchFamily="2" charset="-122"/>
              </a:rPr>
              <a:t>push_down</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ll</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p,ll</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pl,ll</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pr</a:t>
            </a:r>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不能覆盖时，把</a:t>
            </a:r>
            <a:r>
              <a:rPr lang="en-US" altLang="zh-CN" sz="2000" dirty="0">
                <a:solidFill>
                  <a:schemeClr val="tx1"/>
                </a:solidFill>
                <a:latin typeface="宋体" panose="02010600030101010101" pitchFamily="2" charset="-122"/>
                <a:ea typeface="宋体" panose="02010600030101010101" pitchFamily="2" charset="-122"/>
              </a:rPr>
              <a:t>tag</a:t>
            </a:r>
            <a:r>
              <a:rPr lang="zh-CN" altLang="en-US" sz="2000" dirty="0">
                <a:solidFill>
                  <a:schemeClr val="tx1"/>
                </a:solidFill>
                <a:latin typeface="宋体" panose="02010600030101010101" pitchFamily="2" charset="-122"/>
                <a:ea typeface="宋体" panose="02010600030101010101" pitchFamily="2" charset="-122"/>
              </a:rPr>
              <a:t>传给子树</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if(tag[p]){                         //</a:t>
            </a:r>
            <a:r>
              <a:rPr lang="zh-CN" altLang="en-US" sz="2000" dirty="0">
                <a:solidFill>
                  <a:schemeClr val="tx1"/>
                </a:solidFill>
                <a:latin typeface="宋体" panose="02010600030101010101" pitchFamily="2" charset="-122"/>
                <a:ea typeface="宋体" panose="02010600030101010101" pitchFamily="2" charset="-122"/>
              </a:rPr>
              <a:t>有</a:t>
            </a:r>
            <a:r>
              <a:rPr lang="en-US" altLang="zh-CN" sz="2000" dirty="0">
                <a:solidFill>
                  <a:schemeClr val="tx1"/>
                </a:solidFill>
                <a:latin typeface="宋体" panose="02010600030101010101" pitchFamily="2" charset="-122"/>
                <a:ea typeface="宋体" panose="02010600030101010101" pitchFamily="2" charset="-122"/>
              </a:rPr>
              <a:t>tag</a:t>
            </a:r>
            <a:r>
              <a:rPr lang="zh-CN" altLang="en-US" sz="2000" dirty="0">
                <a:solidFill>
                  <a:schemeClr val="tx1"/>
                </a:solidFill>
                <a:latin typeface="宋体" panose="02010600030101010101" pitchFamily="2" charset="-122"/>
                <a:ea typeface="宋体" panose="02010600030101010101" pitchFamily="2" charset="-122"/>
              </a:rPr>
              <a:t>标记，这是以前做区间修改时留下的</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ll</a:t>
            </a:r>
            <a:r>
              <a:rPr lang="en-US" altLang="zh-CN" sz="2000" dirty="0">
                <a:solidFill>
                  <a:schemeClr val="tx1"/>
                </a:solidFill>
                <a:latin typeface="宋体" panose="02010600030101010101" pitchFamily="2" charset="-122"/>
                <a:ea typeface="宋体" panose="02010600030101010101" pitchFamily="2" charset="-122"/>
              </a:rPr>
              <a:t> mid = (</a:t>
            </a:r>
            <a:r>
              <a:rPr lang="en-US" altLang="zh-CN" sz="2000" dirty="0" err="1">
                <a:solidFill>
                  <a:schemeClr val="tx1"/>
                </a:solidFill>
                <a:latin typeface="宋体" panose="02010600030101010101" pitchFamily="2" charset="-122"/>
                <a:ea typeface="宋体" panose="02010600030101010101" pitchFamily="2" charset="-122"/>
              </a:rPr>
              <a:t>pl+pr</a:t>
            </a:r>
            <a:r>
              <a:rPr lang="en-US" altLang="zh-CN" sz="2000" dirty="0">
                <a:solidFill>
                  <a:schemeClr val="tx1"/>
                </a:solidFill>
                <a:latin typeface="宋体" panose="02010600030101010101" pitchFamily="2" charset="-122"/>
                <a:ea typeface="宋体" panose="02010600030101010101" pitchFamily="2" charset="-122"/>
              </a:rPr>
              <a:t>)&gt;&gt;1;</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addtag</a:t>
            </a:r>
            <a:r>
              <a:rPr lang="en-US" altLang="zh-CN" sz="2000" dirty="0">
                <a:solidFill>
                  <a:schemeClr val="tx1"/>
                </a:solidFill>
                <a:latin typeface="宋体" panose="02010600030101010101" pitchFamily="2" charset="-122"/>
                <a:ea typeface="宋体" panose="02010600030101010101" pitchFamily="2" charset="-122"/>
              </a:rPr>
              <a:t>(ls(p),</a:t>
            </a:r>
            <a:r>
              <a:rPr lang="en-US" altLang="zh-CN" sz="2000" dirty="0" err="1">
                <a:solidFill>
                  <a:schemeClr val="tx1"/>
                </a:solidFill>
                <a:latin typeface="宋体" panose="02010600030101010101" pitchFamily="2" charset="-122"/>
                <a:ea typeface="宋体" panose="02010600030101010101" pitchFamily="2" charset="-122"/>
              </a:rPr>
              <a:t>pl,mid,tag</a:t>
            </a:r>
            <a:r>
              <a:rPr lang="en-US" altLang="zh-CN" sz="2000" dirty="0">
                <a:solidFill>
                  <a:schemeClr val="tx1"/>
                </a:solidFill>
                <a:latin typeface="宋体" panose="02010600030101010101" pitchFamily="2" charset="-122"/>
                <a:ea typeface="宋体" panose="02010600030101010101" pitchFamily="2" charset="-122"/>
              </a:rPr>
              <a:t>[p]);    //</a:t>
            </a:r>
            <a:r>
              <a:rPr lang="zh-CN" altLang="en-US" sz="2000" dirty="0">
                <a:solidFill>
                  <a:schemeClr val="tx1"/>
                </a:solidFill>
                <a:latin typeface="宋体" panose="02010600030101010101" pitchFamily="2" charset="-122"/>
                <a:ea typeface="宋体" panose="02010600030101010101" pitchFamily="2" charset="-122"/>
              </a:rPr>
              <a:t>把</a:t>
            </a:r>
            <a:r>
              <a:rPr lang="en-US" altLang="zh-CN" sz="2000" dirty="0">
                <a:solidFill>
                  <a:schemeClr val="tx1"/>
                </a:solidFill>
                <a:latin typeface="宋体" panose="02010600030101010101" pitchFamily="2" charset="-122"/>
                <a:ea typeface="宋体" panose="02010600030101010101" pitchFamily="2" charset="-122"/>
              </a:rPr>
              <a:t>tag</a:t>
            </a:r>
            <a:r>
              <a:rPr lang="zh-CN" altLang="en-US" sz="2000" dirty="0">
                <a:solidFill>
                  <a:schemeClr val="tx1"/>
                </a:solidFill>
                <a:latin typeface="宋体" panose="02010600030101010101" pitchFamily="2" charset="-122"/>
                <a:ea typeface="宋体" panose="02010600030101010101" pitchFamily="2" charset="-122"/>
              </a:rPr>
              <a:t>标记传给左子树</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addtag</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rs</a:t>
            </a:r>
            <a:r>
              <a:rPr lang="en-US" altLang="zh-CN" sz="2000" dirty="0">
                <a:solidFill>
                  <a:schemeClr val="tx1"/>
                </a:solidFill>
                <a:latin typeface="宋体" panose="02010600030101010101" pitchFamily="2" charset="-122"/>
                <a:ea typeface="宋体" panose="02010600030101010101" pitchFamily="2" charset="-122"/>
              </a:rPr>
              <a:t>(p),mid+1,pr,tag[p]);  //</a:t>
            </a:r>
            <a:r>
              <a:rPr lang="zh-CN" altLang="en-US" sz="2000" dirty="0">
                <a:solidFill>
                  <a:schemeClr val="tx1"/>
                </a:solidFill>
                <a:latin typeface="宋体" panose="02010600030101010101" pitchFamily="2" charset="-122"/>
                <a:ea typeface="宋体" panose="02010600030101010101" pitchFamily="2" charset="-122"/>
              </a:rPr>
              <a:t>把</a:t>
            </a:r>
            <a:r>
              <a:rPr lang="en-US" altLang="zh-CN" sz="2000" dirty="0">
                <a:solidFill>
                  <a:schemeClr val="tx1"/>
                </a:solidFill>
                <a:latin typeface="宋体" panose="02010600030101010101" pitchFamily="2" charset="-122"/>
                <a:ea typeface="宋体" panose="02010600030101010101" pitchFamily="2" charset="-122"/>
              </a:rPr>
              <a:t>tag</a:t>
            </a:r>
            <a:r>
              <a:rPr lang="zh-CN" altLang="en-US" sz="2000" dirty="0">
                <a:solidFill>
                  <a:schemeClr val="tx1"/>
                </a:solidFill>
                <a:latin typeface="宋体" panose="02010600030101010101" pitchFamily="2" charset="-122"/>
                <a:ea typeface="宋体" panose="02010600030101010101" pitchFamily="2" charset="-122"/>
              </a:rPr>
              <a:t>标记传给右子树</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tag[p]=0;                       //p</a:t>
            </a:r>
            <a:r>
              <a:rPr lang="zh-CN" altLang="en-US" sz="2000" dirty="0">
                <a:solidFill>
                  <a:schemeClr val="tx1"/>
                </a:solidFill>
                <a:latin typeface="宋体" panose="02010600030101010101" pitchFamily="2" charset="-122"/>
                <a:ea typeface="宋体" panose="02010600030101010101" pitchFamily="2" charset="-122"/>
              </a:rPr>
              <a:t>自己的</a:t>
            </a:r>
            <a:r>
              <a:rPr lang="en-US" altLang="zh-CN" sz="2000" dirty="0">
                <a:solidFill>
                  <a:schemeClr val="tx1"/>
                </a:solidFill>
                <a:latin typeface="宋体" panose="02010600030101010101" pitchFamily="2" charset="-122"/>
                <a:ea typeface="宋体" panose="02010600030101010101" pitchFamily="2" charset="-122"/>
              </a:rPr>
              <a:t>tag</a:t>
            </a:r>
            <a:r>
              <a:rPr lang="zh-CN" altLang="en-US" sz="2000" dirty="0">
                <a:solidFill>
                  <a:schemeClr val="tx1"/>
                </a:solidFill>
                <a:latin typeface="宋体" panose="02010600030101010101" pitchFamily="2" charset="-122"/>
                <a:ea typeface="宋体" panose="02010600030101010101" pitchFamily="2" charset="-122"/>
              </a:rPr>
              <a:t>被传走了，归</a:t>
            </a:r>
            <a:r>
              <a:rPr lang="en-US" altLang="zh-CN" sz="2000" dirty="0">
                <a:solidFill>
                  <a:schemeClr val="tx1"/>
                </a:solidFill>
                <a:latin typeface="宋体" panose="02010600030101010101" pitchFamily="2" charset="-122"/>
                <a:ea typeface="宋体" panose="02010600030101010101" pitchFamily="2" charset="-122"/>
              </a:rPr>
              <a:t>0</a:t>
            </a:r>
          </a:p>
          <a:p>
            <a:pPr algn="l"/>
            <a:r>
              <a:rPr lang="en-US" altLang="zh-CN" sz="2000" dirty="0">
                <a:solidFill>
                  <a:schemeClr val="tx1"/>
                </a:solidFill>
                <a:latin typeface="宋体" panose="02010600030101010101" pitchFamily="2" charset="-122"/>
                <a:ea typeface="宋体" panose="02010600030101010101" pitchFamily="2" charset="-122"/>
              </a:rPr>
              <a:t>    }</a:t>
            </a:r>
          </a:p>
          <a:p>
            <a:pPr algn="l"/>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void update(</a:t>
            </a:r>
            <a:r>
              <a:rPr lang="en-US" altLang="zh-CN" sz="2000" dirty="0" err="1">
                <a:solidFill>
                  <a:schemeClr val="tx1"/>
                </a:solidFill>
                <a:latin typeface="宋体" panose="02010600030101010101" pitchFamily="2" charset="-122"/>
                <a:ea typeface="宋体" panose="02010600030101010101" pitchFamily="2" charset="-122"/>
              </a:rPr>
              <a:t>ll</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L,ll</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R,ll</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p,ll</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pl,ll</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pr,ll</a:t>
            </a:r>
            <a:r>
              <a:rPr lang="en-US" altLang="zh-CN" sz="2000" dirty="0">
                <a:solidFill>
                  <a:schemeClr val="tx1"/>
                </a:solidFill>
                <a:latin typeface="宋体" panose="02010600030101010101" pitchFamily="2" charset="-122"/>
                <a:ea typeface="宋体" panose="02010600030101010101" pitchFamily="2" charset="-122"/>
              </a:rPr>
              <a:t> d){  //</a:t>
            </a:r>
            <a:r>
              <a:rPr lang="zh-CN" altLang="en-US" sz="2000" dirty="0">
                <a:solidFill>
                  <a:schemeClr val="tx1"/>
                </a:solidFill>
                <a:latin typeface="宋体" panose="02010600030101010101" pitchFamily="2" charset="-122"/>
                <a:ea typeface="宋体" panose="02010600030101010101" pitchFamily="2" charset="-122"/>
              </a:rPr>
              <a:t>区间修改：把</a:t>
            </a:r>
            <a:r>
              <a:rPr lang="en-US" altLang="zh-CN" sz="2000" dirty="0">
                <a:solidFill>
                  <a:schemeClr val="tx1"/>
                </a:solidFill>
                <a:latin typeface="宋体" panose="02010600030101010101" pitchFamily="2" charset="-122"/>
                <a:ea typeface="宋体" panose="02010600030101010101" pitchFamily="2" charset="-122"/>
              </a:rPr>
              <a:t>[L, R]</a:t>
            </a:r>
            <a:r>
              <a:rPr lang="zh-CN" altLang="en-US" sz="2000" dirty="0">
                <a:solidFill>
                  <a:schemeClr val="tx1"/>
                </a:solidFill>
                <a:latin typeface="宋体" panose="02010600030101010101" pitchFamily="2" charset="-122"/>
                <a:ea typeface="宋体" panose="02010600030101010101" pitchFamily="2" charset="-122"/>
              </a:rPr>
              <a:t>内每个元素加上</a:t>
            </a:r>
            <a:r>
              <a:rPr lang="en-US" altLang="zh-CN" sz="2000" dirty="0">
                <a:solidFill>
                  <a:schemeClr val="tx1"/>
                </a:solidFill>
                <a:latin typeface="宋体" panose="02010600030101010101" pitchFamily="2" charset="-122"/>
                <a:ea typeface="宋体" panose="02010600030101010101" pitchFamily="2" charset="-122"/>
              </a:rPr>
              <a:t>d</a:t>
            </a:r>
          </a:p>
          <a:p>
            <a:pPr algn="l"/>
            <a:r>
              <a:rPr lang="en-US" altLang="zh-CN" sz="2000" dirty="0">
                <a:solidFill>
                  <a:schemeClr val="tx1"/>
                </a:solidFill>
                <a:latin typeface="宋体" panose="02010600030101010101" pitchFamily="2" charset="-122"/>
                <a:ea typeface="宋体" panose="02010600030101010101" pitchFamily="2" charset="-122"/>
              </a:rPr>
              <a:t>    if(L&lt;=</a:t>
            </a:r>
            <a:r>
              <a:rPr lang="en-US" altLang="zh-CN" sz="2000" dirty="0" err="1">
                <a:solidFill>
                  <a:schemeClr val="tx1"/>
                </a:solidFill>
                <a:latin typeface="宋体" panose="02010600030101010101" pitchFamily="2" charset="-122"/>
                <a:ea typeface="宋体" panose="02010600030101010101" pitchFamily="2" charset="-122"/>
              </a:rPr>
              <a:t>pl</a:t>
            </a:r>
            <a:r>
              <a:rPr lang="en-US" altLang="zh-CN" sz="2000" dirty="0">
                <a:solidFill>
                  <a:schemeClr val="tx1"/>
                </a:solidFill>
                <a:latin typeface="宋体" panose="02010600030101010101" pitchFamily="2" charset="-122"/>
                <a:ea typeface="宋体" panose="02010600030101010101" pitchFamily="2" charset="-122"/>
              </a:rPr>
              <a:t> &amp;&amp; </a:t>
            </a:r>
            <a:r>
              <a:rPr lang="en-US" altLang="zh-CN" sz="2000" dirty="0" err="1">
                <a:solidFill>
                  <a:schemeClr val="tx1"/>
                </a:solidFill>
                <a:latin typeface="宋体" panose="02010600030101010101" pitchFamily="2" charset="-122"/>
                <a:ea typeface="宋体" panose="02010600030101010101" pitchFamily="2" charset="-122"/>
              </a:rPr>
              <a:t>pr</a:t>
            </a:r>
            <a:r>
              <a:rPr lang="en-US" altLang="zh-CN" sz="2000" dirty="0">
                <a:solidFill>
                  <a:schemeClr val="tx1"/>
                </a:solidFill>
                <a:latin typeface="宋体" panose="02010600030101010101" pitchFamily="2" charset="-122"/>
                <a:ea typeface="宋体" panose="02010600030101010101" pitchFamily="2" charset="-122"/>
              </a:rPr>
              <a:t>&lt;=R){         //</a:t>
            </a:r>
            <a:r>
              <a:rPr lang="zh-CN" altLang="en-US" sz="2000" dirty="0">
                <a:solidFill>
                  <a:schemeClr val="tx1"/>
                </a:solidFill>
                <a:latin typeface="宋体" panose="02010600030101010101" pitchFamily="2" charset="-122"/>
                <a:ea typeface="宋体" panose="02010600030101010101" pitchFamily="2" charset="-122"/>
              </a:rPr>
              <a:t>完全覆盖，直接返回这个结点，它的子树不用再深入了</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addtag</a:t>
            </a:r>
            <a:r>
              <a:rPr lang="en-US" altLang="zh-CN" sz="2000" dirty="0">
                <a:solidFill>
                  <a:schemeClr val="tx1"/>
                </a:solidFill>
                <a:latin typeface="宋体" panose="02010600030101010101" pitchFamily="2" charset="-122"/>
                <a:ea typeface="宋体" panose="02010600030101010101" pitchFamily="2" charset="-122"/>
              </a:rPr>
              <a:t>(p, </a:t>
            </a:r>
            <a:r>
              <a:rPr lang="en-US" altLang="zh-CN" sz="2000" dirty="0" err="1">
                <a:solidFill>
                  <a:schemeClr val="tx1"/>
                </a:solidFill>
                <a:latin typeface="宋体" panose="02010600030101010101" pitchFamily="2" charset="-122"/>
                <a:ea typeface="宋体" panose="02010600030101010101" pitchFamily="2" charset="-122"/>
              </a:rPr>
              <a:t>pl</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pr,d</a:t>
            </a:r>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给结点</a:t>
            </a:r>
            <a:r>
              <a:rPr lang="en-US" altLang="zh-CN" sz="2000" dirty="0">
                <a:solidFill>
                  <a:schemeClr val="tx1"/>
                </a:solidFill>
                <a:latin typeface="宋体" panose="02010600030101010101" pitchFamily="2" charset="-122"/>
                <a:ea typeface="宋体" panose="02010600030101010101" pitchFamily="2" charset="-122"/>
              </a:rPr>
              <a:t>p</a:t>
            </a:r>
            <a:r>
              <a:rPr lang="zh-CN" altLang="en-US" sz="2000" dirty="0">
                <a:solidFill>
                  <a:schemeClr val="tx1"/>
                </a:solidFill>
                <a:latin typeface="宋体" panose="02010600030101010101" pitchFamily="2" charset="-122"/>
                <a:ea typeface="宋体" panose="02010600030101010101" pitchFamily="2" charset="-122"/>
              </a:rPr>
              <a:t>打</a:t>
            </a:r>
            <a:r>
              <a:rPr lang="en-US" altLang="zh-CN" sz="2000" dirty="0">
                <a:solidFill>
                  <a:schemeClr val="tx1"/>
                </a:solidFill>
                <a:latin typeface="宋体" panose="02010600030101010101" pitchFamily="2" charset="-122"/>
                <a:ea typeface="宋体" panose="02010600030101010101" pitchFamily="2" charset="-122"/>
              </a:rPr>
              <a:t>tag</a:t>
            </a:r>
            <a:r>
              <a:rPr lang="zh-CN" altLang="en-US" sz="2000" dirty="0">
                <a:solidFill>
                  <a:schemeClr val="tx1"/>
                </a:solidFill>
                <a:latin typeface="宋体" panose="02010600030101010101" pitchFamily="2" charset="-122"/>
                <a:ea typeface="宋体" panose="02010600030101010101" pitchFamily="2" charset="-122"/>
              </a:rPr>
              <a:t>标记，下一次区间修改到</a:t>
            </a:r>
            <a:r>
              <a:rPr lang="en-US" altLang="zh-CN" sz="2000" dirty="0">
                <a:solidFill>
                  <a:schemeClr val="tx1"/>
                </a:solidFill>
                <a:latin typeface="宋体" panose="02010600030101010101" pitchFamily="2" charset="-122"/>
                <a:ea typeface="宋体" panose="02010600030101010101" pitchFamily="2" charset="-122"/>
              </a:rPr>
              <a:t>p</a:t>
            </a:r>
            <a:r>
              <a:rPr lang="zh-CN" altLang="en-US" sz="2000" dirty="0">
                <a:solidFill>
                  <a:schemeClr val="tx1"/>
                </a:solidFill>
                <a:latin typeface="宋体" panose="02010600030101010101" pitchFamily="2" charset="-122"/>
                <a:ea typeface="宋体" panose="02010600030101010101" pitchFamily="2" charset="-122"/>
              </a:rPr>
              <a:t>这个结点时会用到</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return;</a:t>
            </a:r>
          </a:p>
          <a:p>
            <a:pPr algn="l"/>
            <a:r>
              <a:rPr lang="en-US" altLang="zh-CN" sz="2000" dirty="0">
                <a:solidFill>
                  <a:schemeClr val="tx1"/>
                </a:solidFill>
                <a:latin typeface="宋体" panose="02010600030101010101" pitchFamily="2" charset="-122"/>
                <a:ea typeface="宋体" panose="02010600030101010101" pitchFamily="2" charset="-122"/>
              </a:rPr>
              <a:t>    }</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push_down</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p,pl,pr</a:t>
            </a:r>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如果不能覆盖，把</a:t>
            </a:r>
            <a:r>
              <a:rPr lang="en-US" altLang="zh-CN" sz="2000" dirty="0">
                <a:solidFill>
                  <a:schemeClr val="tx1"/>
                </a:solidFill>
                <a:latin typeface="宋体" panose="02010600030101010101" pitchFamily="2" charset="-122"/>
                <a:ea typeface="宋体" panose="02010600030101010101" pitchFamily="2" charset="-122"/>
              </a:rPr>
              <a:t>tag</a:t>
            </a:r>
            <a:r>
              <a:rPr lang="zh-CN" altLang="en-US" sz="2000" dirty="0">
                <a:solidFill>
                  <a:schemeClr val="tx1"/>
                </a:solidFill>
                <a:latin typeface="宋体" panose="02010600030101010101" pitchFamily="2" charset="-122"/>
                <a:ea typeface="宋体" panose="02010600030101010101" pitchFamily="2" charset="-122"/>
              </a:rPr>
              <a:t>传给子树</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ll</a:t>
            </a:r>
            <a:r>
              <a:rPr lang="en-US" altLang="zh-CN" sz="2000" dirty="0">
                <a:solidFill>
                  <a:schemeClr val="tx1"/>
                </a:solidFill>
                <a:latin typeface="宋体" panose="02010600030101010101" pitchFamily="2" charset="-122"/>
                <a:ea typeface="宋体" panose="02010600030101010101" pitchFamily="2" charset="-122"/>
              </a:rPr>
              <a:t> mid=(</a:t>
            </a:r>
            <a:r>
              <a:rPr lang="en-US" altLang="zh-CN" sz="2000" dirty="0" err="1">
                <a:solidFill>
                  <a:schemeClr val="tx1"/>
                </a:solidFill>
                <a:latin typeface="宋体" panose="02010600030101010101" pitchFamily="2" charset="-122"/>
                <a:ea typeface="宋体" panose="02010600030101010101" pitchFamily="2" charset="-122"/>
              </a:rPr>
              <a:t>pl+pr</a:t>
            </a:r>
            <a:r>
              <a:rPr lang="en-US" altLang="zh-CN" sz="2000" dirty="0">
                <a:solidFill>
                  <a:schemeClr val="tx1"/>
                </a:solidFill>
                <a:latin typeface="宋体" panose="02010600030101010101" pitchFamily="2" charset="-122"/>
                <a:ea typeface="宋体" panose="02010600030101010101" pitchFamily="2" charset="-122"/>
              </a:rPr>
              <a:t>)&gt;&gt;1;</a:t>
            </a:r>
          </a:p>
          <a:p>
            <a:pPr algn="l"/>
            <a:r>
              <a:rPr lang="en-US" altLang="zh-CN" sz="2000" dirty="0">
                <a:solidFill>
                  <a:schemeClr val="tx1"/>
                </a:solidFill>
                <a:latin typeface="宋体" panose="02010600030101010101" pitchFamily="2" charset="-122"/>
                <a:ea typeface="宋体" panose="02010600030101010101" pitchFamily="2" charset="-122"/>
              </a:rPr>
              <a:t>    if(L&lt;=mid) update(</a:t>
            </a:r>
            <a:r>
              <a:rPr lang="en-US" altLang="zh-CN" sz="2000" dirty="0" err="1">
                <a:solidFill>
                  <a:schemeClr val="tx1"/>
                </a:solidFill>
                <a:latin typeface="宋体" panose="02010600030101010101" pitchFamily="2" charset="-122"/>
                <a:ea typeface="宋体" panose="02010600030101010101" pitchFamily="2" charset="-122"/>
              </a:rPr>
              <a:t>L,R,ls</a:t>
            </a:r>
            <a:r>
              <a:rPr lang="en-US" altLang="zh-CN" sz="2000" dirty="0">
                <a:solidFill>
                  <a:schemeClr val="tx1"/>
                </a:solidFill>
                <a:latin typeface="宋体" panose="02010600030101010101" pitchFamily="2" charset="-122"/>
                <a:ea typeface="宋体" panose="02010600030101010101" pitchFamily="2" charset="-122"/>
              </a:rPr>
              <a:t>(p),</a:t>
            </a:r>
            <a:r>
              <a:rPr lang="en-US" altLang="zh-CN" sz="2000" dirty="0" err="1">
                <a:solidFill>
                  <a:schemeClr val="tx1"/>
                </a:solidFill>
                <a:latin typeface="宋体" panose="02010600030101010101" pitchFamily="2" charset="-122"/>
                <a:ea typeface="宋体" panose="02010600030101010101" pitchFamily="2" charset="-122"/>
              </a:rPr>
              <a:t>pl,mid,d</a:t>
            </a:r>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递归左子树</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if(R&gt;mid)  update(</a:t>
            </a:r>
            <a:r>
              <a:rPr lang="en-US" altLang="zh-CN" sz="2000" dirty="0" err="1">
                <a:solidFill>
                  <a:schemeClr val="tx1"/>
                </a:solidFill>
                <a:latin typeface="宋体" panose="02010600030101010101" pitchFamily="2" charset="-122"/>
                <a:ea typeface="宋体" panose="02010600030101010101" pitchFamily="2" charset="-122"/>
              </a:rPr>
              <a:t>L,R,rs</a:t>
            </a:r>
            <a:r>
              <a:rPr lang="en-US" altLang="zh-CN" sz="2000" dirty="0">
                <a:solidFill>
                  <a:schemeClr val="tx1"/>
                </a:solidFill>
                <a:latin typeface="宋体" panose="02010600030101010101" pitchFamily="2" charset="-122"/>
                <a:ea typeface="宋体" panose="02010600030101010101" pitchFamily="2" charset="-122"/>
              </a:rPr>
              <a:t>(p),mid+1,pr,d);  //</a:t>
            </a:r>
            <a:r>
              <a:rPr lang="zh-CN" altLang="en-US" sz="2000" dirty="0">
                <a:solidFill>
                  <a:schemeClr val="tx1"/>
                </a:solidFill>
                <a:latin typeface="宋体" panose="02010600030101010101" pitchFamily="2" charset="-122"/>
                <a:ea typeface="宋体" panose="02010600030101010101" pitchFamily="2" charset="-122"/>
              </a:rPr>
              <a:t>递归右子树</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push_up</a:t>
            </a:r>
            <a:r>
              <a:rPr lang="en-US" altLang="zh-CN" sz="2000" dirty="0">
                <a:solidFill>
                  <a:schemeClr val="tx1"/>
                </a:solidFill>
                <a:latin typeface="宋体" panose="02010600030101010101" pitchFamily="2" charset="-122"/>
                <a:ea typeface="宋体" panose="02010600030101010101" pitchFamily="2" charset="-122"/>
              </a:rPr>
              <a:t>(p);                               //</a:t>
            </a:r>
            <a:r>
              <a:rPr lang="zh-CN" altLang="en-US" sz="2000" dirty="0">
                <a:solidFill>
                  <a:schemeClr val="tx1"/>
                </a:solidFill>
                <a:latin typeface="宋体" panose="02010600030101010101" pitchFamily="2" charset="-122"/>
                <a:ea typeface="宋体" panose="02010600030101010101" pitchFamily="2" charset="-122"/>
              </a:rPr>
              <a:t>更新</a:t>
            </a:r>
          </a:p>
          <a:p>
            <a:pPr algn="l"/>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err="1">
                <a:solidFill>
                  <a:schemeClr val="tx1"/>
                </a:solidFill>
                <a:latin typeface="宋体" panose="02010600030101010101" pitchFamily="2" charset="-122"/>
                <a:ea typeface="宋体" panose="02010600030101010101" pitchFamily="2" charset="-122"/>
              </a:rPr>
              <a:t>ll</a:t>
            </a:r>
            <a:r>
              <a:rPr lang="en-US" altLang="zh-CN" sz="2000" dirty="0">
                <a:solidFill>
                  <a:schemeClr val="tx1"/>
                </a:solidFill>
                <a:latin typeface="宋体" panose="02010600030101010101" pitchFamily="2" charset="-122"/>
                <a:ea typeface="宋体" panose="02010600030101010101" pitchFamily="2" charset="-122"/>
              </a:rPr>
              <a:t> query(</a:t>
            </a:r>
            <a:r>
              <a:rPr lang="en-US" altLang="zh-CN" sz="2000" dirty="0" err="1">
                <a:solidFill>
                  <a:schemeClr val="tx1"/>
                </a:solidFill>
                <a:latin typeface="宋体" panose="02010600030101010101" pitchFamily="2" charset="-122"/>
                <a:ea typeface="宋体" panose="02010600030101010101" pitchFamily="2" charset="-122"/>
              </a:rPr>
              <a:t>ll</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L,ll</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R,ll</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p,ll</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pl,ll</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pr</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查询区间</a:t>
            </a:r>
            <a:r>
              <a:rPr lang="en-US" altLang="zh-CN" sz="2000" dirty="0">
                <a:solidFill>
                  <a:schemeClr val="tx1"/>
                </a:solidFill>
                <a:latin typeface="宋体" panose="02010600030101010101" pitchFamily="2" charset="-122"/>
                <a:ea typeface="宋体" panose="02010600030101010101" pitchFamily="2" charset="-122"/>
              </a:rPr>
              <a:t>[L,R]</a:t>
            </a:r>
            <a:r>
              <a:rPr lang="zh-CN" altLang="en-US" sz="2000" dirty="0">
                <a:solidFill>
                  <a:schemeClr val="tx1"/>
                </a:solidFill>
                <a:latin typeface="宋体" panose="02010600030101010101" pitchFamily="2" charset="-122"/>
                <a:ea typeface="宋体" panose="02010600030101010101" pitchFamily="2" charset="-122"/>
              </a:rPr>
              <a:t>；</a:t>
            </a:r>
            <a:r>
              <a:rPr lang="en-US" altLang="zh-CN" sz="2000" dirty="0">
                <a:solidFill>
                  <a:schemeClr val="tx1"/>
                </a:solidFill>
                <a:latin typeface="宋体" panose="02010600030101010101" pitchFamily="2" charset="-122"/>
                <a:ea typeface="宋体" panose="02010600030101010101" pitchFamily="2" charset="-122"/>
              </a:rPr>
              <a:t>p</a:t>
            </a:r>
            <a:r>
              <a:rPr lang="zh-CN" altLang="en-US" sz="2000" dirty="0">
                <a:solidFill>
                  <a:schemeClr val="tx1"/>
                </a:solidFill>
                <a:latin typeface="宋体" panose="02010600030101010101" pitchFamily="2" charset="-122"/>
                <a:ea typeface="宋体" panose="02010600030101010101" pitchFamily="2" charset="-122"/>
              </a:rPr>
              <a:t>是当前结点（线段）的编号，</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pl,pr</a:t>
            </a:r>
            <a:r>
              <a:rPr lang="en-US" altLang="zh-CN" sz="2000" dirty="0">
                <a:solidFill>
                  <a:schemeClr val="tx1"/>
                </a:solidFill>
                <a:latin typeface="宋体" panose="02010600030101010101" pitchFamily="2" charset="-122"/>
                <a:ea typeface="宋体" panose="02010600030101010101" pitchFamily="2" charset="-122"/>
              </a:rPr>
              <a:t>]</a:t>
            </a:r>
            <a:r>
              <a:rPr lang="zh-CN" altLang="en-US" sz="2000" dirty="0">
                <a:solidFill>
                  <a:schemeClr val="tx1"/>
                </a:solidFill>
                <a:latin typeface="宋体" panose="02010600030101010101" pitchFamily="2" charset="-122"/>
                <a:ea typeface="宋体" panose="02010600030101010101" pitchFamily="2" charset="-122"/>
              </a:rPr>
              <a:t>是结点</a:t>
            </a:r>
            <a:r>
              <a:rPr lang="en-US" altLang="zh-CN" sz="2000" dirty="0">
                <a:solidFill>
                  <a:schemeClr val="tx1"/>
                </a:solidFill>
                <a:latin typeface="宋体" panose="02010600030101010101" pitchFamily="2" charset="-122"/>
                <a:ea typeface="宋体" panose="02010600030101010101" pitchFamily="2" charset="-122"/>
              </a:rPr>
              <a:t>p</a:t>
            </a:r>
            <a:r>
              <a:rPr lang="zh-CN" altLang="en-US" sz="2000" dirty="0">
                <a:solidFill>
                  <a:schemeClr val="tx1"/>
                </a:solidFill>
                <a:latin typeface="宋体" panose="02010600030101010101" pitchFamily="2" charset="-122"/>
                <a:ea typeface="宋体" panose="02010600030101010101" pitchFamily="2" charset="-122"/>
              </a:rPr>
              <a:t>表示的线段区间</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if(</a:t>
            </a:r>
            <a:r>
              <a:rPr lang="en-US" altLang="zh-CN" sz="2000" dirty="0" err="1">
                <a:solidFill>
                  <a:schemeClr val="tx1"/>
                </a:solidFill>
                <a:latin typeface="宋体" panose="02010600030101010101" pitchFamily="2" charset="-122"/>
                <a:ea typeface="宋体" panose="02010600030101010101" pitchFamily="2" charset="-122"/>
              </a:rPr>
              <a:t>pl</a:t>
            </a:r>
            <a:r>
              <a:rPr lang="en-US" altLang="zh-CN" sz="2000" dirty="0">
                <a:solidFill>
                  <a:schemeClr val="tx1"/>
                </a:solidFill>
                <a:latin typeface="宋体" panose="02010600030101010101" pitchFamily="2" charset="-122"/>
                <a:ea typeface="宋体" panose="02010600030101010101" pitchFamily="2" charset="-122"/>
              </a:rPr>
              <a:t>&gt;=L &amp;&amp; R &gt;= </a:t>
            </a:r>
            <a:r>
              <a:rPr lang="en-US" altLang="zh-CN" sz="2000" dirty="0" err="1">
                <a:solidFill>
                  <a:schemeClr val="tx1"/>
                </a:solidFill>
                <a:latin typeface="宋体" panose="02010600030101010101" pitchFamily="2" charset="-122"/>
                <a:ea typeface="宋体" panose="02010600030101010101" pitchFamily="2" charset="-122"/>
              </a:rPr>
              <a:t>pr</a:t>
            </a:r>
            <a:r>
              <a:rPr lang="en-US" altLang="zh-CN" sz="2000" dirty="0">
                <a:solidFill>
                  <a:schemeClr val="tx1"/>
                </a:solidFill>
                <a:latin typeface="宋体" panose="02010600030101010101" pitchFamily="2" charset="-122"/>
                <a:ea typeface="宋体" panose="02010600030101010101" pitchFamily="2" charset="-122"/>
              </a:rPr>
              <a:t>) return tree[p];       //</a:t>
            </a:r>
            <a:r>
              <a:rPr lang="zh-CN" altLang="en-US" sz="2000" dirty="0">
                <a:solidFill>
                  <a:schemeClr val="tx1"/>
                </a:solidFill>
                <a:latin typeface="宋体" panose="02010600030101010101" pitchFamily="2" charset="-122"/>
                <a:ea typeface="宋体" panose="02010600030101010101" pitchFamily="2" charset="-122"/>
              </a:rPr>
              <a:t>完全覆盖，直接返回</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push_down</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p,pl,pr</a:t>
            </a:r>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不能覆盖，递归子树</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ll</a:t>
            </a:r>
            <a:r>
              <a:rPr lang="en-US" altLang="zh-CN" sz="2000" dirty="0">
                <a:solidFill>
                  <a:schemeClr val="tx1"/>
                </a:solidFill>
                <a:latin typeface="宋体" panose="02010600030101010101" pitchFamily="2" charset="-122"/>
                <a:ea typeface="宋体" panose="02010600030101010101" pitchFamily="2" charset="-122"/>
              </a:rPr>
              <a:t> res=0;</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ll</a:t>
            </a:r>
            <a:r>
              <a:rPr lang="en-US" altLang="zh-CN" sz="2000" dirty="0">
                <a:solidFill>
                  <a:schemeClr val="tx1"/>
                </a:solidFill>
                <a:latin typeface="宋体" panose="02010600030101010101" pitchFamily="2" charset="-122"/>
                <a:ea typeface="宋体" panose="02010600030101010101" pitchFamily="2" charset="-122"/>
              </a:rPr>
              <a:t> mid = (</a:t>
            </a:r>
            <a:r>
              <a:rPr lang="en-US" altLang="zh-CN" sz="2000" dirty="0" err="1">
                <a:solidFill>
                  <a:schemeClr val="tx1"/>
                </a:solidFill>
                <a:latin typeface="宋体" panose="02010600030101010101" pitchFamily="2" charset="-122"/>
                <a:ea typeface="宋体" panose="02010600030101010101" pitchFamily="2" charset="-122"/>
              </a:rPr>
              <a:t>pl+pr</a:t>
            </a:r>
            <a:r>
              <a:rPr lang="en-US" altLang="zh-CN" sz="2000" dirty="0">
                <a:solidFill>
                  <a:schemeClr val="tx1"/>
                </a:solidFill>
                <a:latin typeface="宋体" panose="02010600030101010101" pitchFamily="2" charset="-122"/>
                <a:ea typeface="宋体" panose="02010600030101010101" pitchFamily="2" charset="-122"/>
              </a:rPr>
              <a:t>)&gt;&gt;1;</a:t>
            </a:r>
          </a:p>
          <a:p>
            <a:pPr algn="l"/>
            <a:r>
              <a:rPr lang="en-US" altLang="zh-CN" sz="2000" dirty="0">
                <a:solidFill>
                  <a:schemeClr val="tx1"/>
                </a:solidFill>
                <a:latin typeface="宋体" panose="02010600030101010101" pitchFamily="2" charset="-122"/>
                <a:ea typeface="宋体" panose="02010600030101010101" pitchFamily="2" charset="-122"/>
              </a:rPr>
              <a:t>    if(L&lt;=mid) res+=query(</a:t>
            </a:r>
            <a:r>
              <a:rPr lang="en-US" altLang="zh-CN" sz="2000" dirty="0" err="1">
                <a:solidFill>
                  <a:schemeClr val="tx1"/>
                </a:solidFill>
                <a:latin typeface="宋体" panose="02010600030101010101" pitchFamily="2" charset="-122"/>
                <a:ea typeface="宋体" panose="02010600030101010101" pitchFamily="2" charset="-122"/>
              </a:rPr>
              <a:t>L,R,ls</a:t>
            </a:r>
            <a:r>
              <a:rPr lang="en-US" altLang="zh-CN" sz="2000" dirty="0">
                <a:solidFill>
                  <a:schemeClr val="tx1"/>
                </a:solidFill>
                <a:latin typeface="宋体" panose="02010600030101010101" pitchFamily="2" charset="-122"/>
                <a:ea typeface="宋体" panose="02010600030101010101" pitchFamily="2" charset="-122"/>
              </a:rPr>
              <a:t>(p),</a:t>
            </a:r>
            <a:r>
              <a:rPr lang="en-US" altLang="zh-CN" sz="2000" dirty="0" err="1">
                <a:solidFill>
                  <a:schemeClr val="tx1"/>
                </a:solidFill>
                <a:latin typeface="宋体" panose="02010600030101010101" pitchFamily="2" charset="-122"/>
                <a:ea typeface="宋体" panose="02010600030101010101" pitchFamily="2" charset="-122"/>
              </a:rPr>
              <a:t>pl,mid</a:t>
            </a:r>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左子结点有重叠</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if(R&gt;mid)  res+=query(</a:t>
            </a:r>
            <a:r>
              <a:rPr lang="en-US" altLang="zh-CN" sz="2000" dirty="0" err="1">
                <a:solidFill>
                  <a:schemeClr val="tx1"/>
                </a:solidFill>
                <a:latin typeface="宋体" panose="02010600030101010101" pitchFamily="2" charset="-122"/>
                <a:ea typeface="宋体" panose="02010600030101010101" pitchFamily="2" charset="-122"/>
              </a:rPr>
              <a:t>L,R,rs</a:t>
            </a:r>
            <a:r>
              <a:rPr lang="en-US" altLang="zh-CN" sz="2000" dirty="0">
                <a:solidFill>
                  <a:schemeClr val="tx1"/>
                </a:solidFill>
                <a:latin typeface="宋体" panose="02010600030101010101" pitchFamily="2" charset="-122"/>
                <a:ea typeface="宋体" panose="02010600030101010101" pitchFamily="2" charset="-122"/>
              </a:rPr>
              <a:t>(p),mid+1,pr); //</a:t>
            </a:r>
            <a:r>
              <a:rPr lang="zh-CN" altLang="en-US" sz="2000" dirty="0">
                <a:solidFill>
                  <a:schemeClr val="tx1"/>
                </a:solidFill>
                <a:latin typeface="宋体" panose="02010600030101010101" pitchFamily="2" charset="-122"/>
                <a:ea typeface="宋体" panose="02010600030101010101" pitchFamily="2" charset="-122"/>
              </a:rPr>
              <a:t>右子结点有重叠</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return res;</a:t>
            </a:r>
          </a:p>
          <a:p>
            <a:pPr algn="l"/>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main(){</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ll</a:t>
            </a:r>
            <a:r>
              <a:rPr lang="en-US" altLang="zh-CN" sz="2000" dirty="0">
                <a:solidFill>
                  <a:schemeClr val="tx1"/>
                </a:solidFill>
                <a:latin typeface="宋体" panose="02010600030101010101" pitchFamily="2" charset="-122"/>
                <a:ea typeface="宋体" panose="02010600030101010101" pitchFamily="2" charset="-122"/>
              </a:rPr>
              <a:t> n, m; </a:t>
            </a:r>
            <a:r>
              <a:rPr lang="en-US" altLang="zh-CN" sz="2000" dirty="0" err="1">
                <a:solidFill>
                  <a:schemeClr val="tx1"/>
                </a:solidFill>
                <a:latin typeface="宋体" panose="02010600030101010101" pitchFamily="2" charset="-122"/>
                <a:ea typeface="宋体" panose="02010600030101010101" pitchFamily="2" charset="-122"/>
              </a:rPr>
              <a:t>scanf</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lld%lld</a:t>
            </a:r>
            <a:r>
              <a:rPr lang="en-US" altLang="zh-CN" sz="2000" dirty="0">
                <a:solidFill>
                  <a:schemeClr val="tx1"/>
                </a:solidFill>
                <a:latin typeface="宋体" panose="02010600030101010101" pitchFamily="2" charset="-122"/>
                <a:ea typeface="宋体" panose="02010600030101010101" pitchFamily="2" charset="-122"/>
              </a:rPr>
              <a:t>",&amp;</a:t>
            </a:r>
            <a:r>
              <a:rPr lang="en-US" altLang="zh-CN" sz="2000" dirty="0" err="1">
                <a:solidFill>
                  <a:schemeClr val="tx1"/>
                </a:solidFill>
                <a:latin typeface="宋体" panose="02010600030101010101" pitchFamily="2" charset="-122"/>
                <a:ea typeface="宋体" panose="02010600030101010101" pitchFamily="2" charset="-122"/>
              </a:rPr>
              <a:t>n,&amp;m</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for(</a:t>
            </a:r>
            <a:r>
              <a:rPr lang="en-US" altLang="zh-CN" sz="2000" dirty="0" err="1">
                <a:solidFill>
                  <a:schemeClr val="tx1"/>
                </a:solidFill>
                <a:latin typeface="宋体" panose="02010600030101010101" pitchFamily="2" charset="-122"/>
                <a:ea typeface="宋体" panose="02010600030101010101" pitchFamily="2" charset="-122"/>
              </a:rPr>
              <a:t>ll</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=1;i&lt;=</a:t>
            </a:r>
            <a:r>
              <a:rPr lang="en-US" altLang="zh-CN" sz="2000" dirty="0" err="1">
                <a:solidFill>
                  <a:schemeClr val="tx1"/>
                </a:solidFill>
                <a:latin typeface="宋体" panose="02010600030101010101" pitchFamily="2" charset="-122"/>
                <a:ea typeface="宋体" panose="02010600030101010101" pitchFamily="2" charset="-122"/>
              </a:rPr>
              <a:t>n;i</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scanf</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lld</a:t>
            </a:r>
            <a:r>
              <a:rPr lang="en-US" altLang="zh-CN" sz="2000" dirty="0">
                <a:solidFill>
                  <a:schemeClr val="tx1"/>
                </a:solidFill>
                <a:latin typeface="宋体" panose="02010600030101010101" pitchFamily="2" charset="-122"/>
                <a:ea typeface="宋体" panose="02010600030101010101" pitchFamily="2" charset="-122"/>
              </a:rPr>
              <a:t>",&amp;a[</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build(1,1,n);                   //</a:t>
            </a:r>
            <a:r>
              <a:rPr lang="zh-CN" altLang="en-US" sz="2000" dirty="0">
                <a:solidFill>
                  <a:schemeClr val="tx1"/>
                </a:solidFill>
                <a:latin typeface="宋体" panose="02010600030101010101" pitchFamily="2" charset="-122"/>
                <a:ea typeface="宋体" panose="02010600030101010101" pitchFamily="2" charset="-122"/>
              </a:rPr>
              <a:t>建树</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while(m--){</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ll</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q,L,R,d</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scanf</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lld</a:t>
            </a:r>
            <a:r>
              <a:rPr lang="en-US" altLang="zh-CN" sz="2000" dirty="0">
                <a:solidFill>
                  <a:schemeClr val="tx1"/>
                </a:solidFill>
                <a:latin typeface="宋体" panose="02010600030101010101" pitchFamily="2" charset="-122"/>
                <a:ea typeface="宋体" panose="02010600030101010101" pitchFamily="2" charset="-122"/>
              </a:rPr>
              <a:t>",&amp;q);</a:t>
            </a:r>
          </a:p>
          <a:p>
            <a:pPr algn="l"/>
            <a:r>
              <a:rPr lang="en-US" altLang="zh-CN" sz="2000" dirty="0">
                <a:solidFill>
                  <a:schemeClr val="tx1"/>
                </a:solidFill>
                <a:latin typeface="宋体" panose="02010600030101010101" pitchFamily="2" charset="-122"/>
                <a:ea typeface="宋体" panose="02010600030101010101" pitchFamily="2" charset="-122"/>
              </a:rPr>
              <a:t>        if (q==1){                   //</a:t>
            </a:r>
            <a:r>
              <a:rPr lang="zh-CN" altLang="en-US" sz="2000" dirty="0">
                <a:solidFill>
                  <a:schemeClr val="tx1"/>
                </a:solidFill>
                <a:latin typeface="宋体" panose="02010600030101010101" pitchFamily="2" charset="-122"/>
                <a:ea typeface="宋体" panose="02010600030101010101" pitchFamily="2" charset="-122"/>
              </a:rPr>
              <a:t>区间修改：把</a:t>
            </a:r>
            <a:r>
              <a:rPr lang="en-US" altLang="zh-CN" sz="2000" dirty="0">
                <a:solidFill>
                  <a:schemeClr val="tx1"/>
                </a:solidFill>
                <a:latin typeface="宋体" panose="02010600030101010101" pitchFamily="2" charset="-122"/>
                <a:ea typeface="宋体" panose="02010600030101010101" pitchFamily="2" charset="-122"/>
              </a:rPr>
              <a:t>[L,R]</a:t>
            </a:r>
            <a:r>
              <a:rPr lang="zh-CN" altLang="en-US" sz="2000" dirty="0">
                <a:solidFill>
                  <a:schemeClr val="tx1"/>
                </a:solidFill>
                <a:latin typeface="宋体" panose="02010600030101010101" pitchFamily="2" charset="-122"/>
                <a:ea typeface="宋体" panose="02010600030101010101" pitchFamily="2" charset="-122"/>
              </a:rPr>
              <a:t>的每个元素加上</a:t>
            </a:r>
            <a:r>
              <a:rPr lang="en-US" altLang="zh-CN" sz="2000" dirty="0">
                <a:solidFill>
                  <a:schemeClr val="tx1"/>
                </a:solidFill>
                <a:latin typeface="宋体" panose="02010600030101010101" pitchFamily="2" charset="-122"/>
                <a:ea typeface="宋体" panose="02010600030101010101" pitchFamily="2" charset="-122"/>
              </a:rPr>
              <a:t>d</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scanf</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lld%lld%lld</a:t>
            </a:r>
            <a:r>
              <a:rPr lang="en-US" altLang="zh-CN" sz="2000" dirty="0">
                <a:solidFill>
                  <a:schemeClr val="tx1"/>
                </a:solidFill>
                <a:latin typeface="宋体" panose="02010600030101010101" pitchFamily="2" charset="-122"/>
                <a:ea typeface="宋体" panose="02010600030101010101" pitchFamily="2" charset="-122"/>
              </a:rPr>
              <a:t>",&amp;</a:t>
            </a:r>
            <a:r>
              <a:rPr lang="en-US" altLang="zh-CN" sz="2000" dirty="0" err="1">
                <a:solidFill>
                  <a:schemeClr val="tx1"/>
                </a:solidFill>
                <a:latin typeface="宋体" panose="02010600030101010101" pitchFamily="2" charset="-122"/>
                <a:ea typeface="宋体" panose="02010600030101010101" pitchFamily="2" charset="-122"/>
              </a:rPr>
              <a:t>L,&amp;R,&amp;d</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update(L,R,1,1,n,d);</a:t>
            </a:r>
          </a:p>
          <a:p>
            <a:pPr algn="l"/>
            <a:r>
              <a:rPr lang="en-US" altLang="zh-CN" sz="2000" dirty="0">
                <a:solidFill>
                  <a:schemeClr val="tx1"/>
                </a:solidFill>
                <a:latin typeface="宋体" panose="02010600030101010101" pitchFamily="2" charset="-122"/>
                <a:ea typeface="宋体" panose="02010600030101010101" pitchFamily="2" charset="-122"/>
              </a:rPr>
              <a:t>        }</a:t>
            </a:r>
          </a:p>
          <a:p>
            <a:pPr algn="l"/>
            <a:r>
              <a:rPr lang="en-US" altLang="zh-CN" sz="2000" dirty="0">
                <a:solidFill>
                  <a:schemeClr val="tx1"/>
                </a:solidFill>
                <a:latin typeface="宋体" panose="02010600030101010101" pitchFamily="2" charset="-122"/>
                <a:ea typeface="宋体" panose="02010600030101010101" pitchFamily="2" charset="-122"/>
              </a:rPr>
              <a:t>        else {                        //</a:t>
            </a:r>
            <a:r>
              <a:rPr lang="zh-CN" altLang="en-US" sz="2000" dirty="0">
                <a:solidFill>
                  <a:schemeClr val="tx1"/>
                </a:solidFill>
                <a:latin typeface="宋体" panose="02010600030101010101" pitchFamily="2" charset="-122"/>
                <a:ea typeface="宋体" panose="02010600030101010101" pitchFamily="2" charset="-122"/>
              </a:rPr>
              <a:t>区间询问：</a:t>
            </a:r>
            <a:r>
              <a:rPr lang="en-US" altLang="zh-CN" sz="2000" dirty="0">
                <a:solidFill>
                  <a:schemeClr val="tx1"/>
                </a:solidFill>
                <a:latin typeface="宋体" panose="02010600030101010101" pitchFamily="2" charset="-122"/>
                <a:ea typeface="宋体" panose="02010600030101010101" pitchFamily="2" charset="-122"/>
              </a:rPr>
              <a:t>[L,R]</a:t>
            </a:r>
            <a:r>
              <a:rPr lang="zh-CN" altLang="en-US" sz="2000" dirty="0">
                <a:solidFill>
                  <a:schemeClr val="tx1"/>
                </a:solidFill>
                <a:latin typeface="宋体" panose="02010600030101010101" pitchFamily="2" charset="-122"/>
                <a:ea typeface="宋体" panose="02010600030101010101" pitchFamily="2" charset="-122"/>
              </a:rPr>
              <a:t>的区间和</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scanf</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lld%lld</a:t>
            </a:r>
            <a:r>
              <a:rPr lang="en-US" altLang="zh-CN" sz="2000" dirty="0">
                <a:solidFill>
                  <a:schemeClr val="tx1"/>
                </a:solidFill>
                <a:latin typeface="宋体" panose="02010600030101010101" pitchFamily="2" charset="-122"/>
                <a:ea typeface="宋体" panose="02010600030101010101" pitchFamily="2" charset="-122"/>
              </a:rPr>
              <a:t>",&amp;L,&amp;R);</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printf</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lld</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n",query</a:t>
            </a:r>
            <a:r>
              <a:rPr lang="en-US" altLang="zh-CN" sz="2000" dirty="0">
                <a:solidFill>
                  <a:schemeClr val="tx1"/>
                </a:solidFill>
                <a:latin typeface="宋体" panose="02010600030101010101" pitchFamily="2" charset="-122"/>
                <a:ea typeface="宋体" panose="02010600030101010101" pitchFamily="2" charset="-122"/>
              </a:rPr>
              <a:t>(L,R,1,1,n));</a:t>
            </a:r>
          </a:p>
          <a:p>
            <a:pPr algn="l"/>
            <a:r>
              <a:rPr lang="en-US" altLang="zh-CN" sz="2000" dirty="0">
                <a:solidFill>
                  <a:schemeClr val="tx1"/>
                </a:solidFill>
                <a:latin typeface="宋体" panose="02010600030101010101" pitchFamily="2" charset="-122"/>
                <a:ea typeface="宋体" panose="02010600030101010101" pitchFamily="2" charset="-122"/>
              </a:rPr>
              <a:t>        }</a:t>
            </a:r>
          </a:p>
          <a:p>
            <a:pPr algn="l"/>
            <a:r>
              <a:rPr lang="en-US" altLang="zh-CN" sz="2000" dirty="0">
                <a:solidFill>
                  <a:schemeClr val="tx1"/>
                </a:solidFill>
                <a:latin typeface="宋体" panose="02010600030101010101" pitchFamily="2" charset="-122"/>
                <a:ea typeface="宋体" panose="02010600030101010101" pitchFamily="2" charset="-122"/>
              </a:rPr>
              <a:t>    }</a:t>
            </a:r>
          </a:p>
          <a:p>
            <a:pPr algn="l"/>
            <a:r>
              <a:rPr lang="en-US" altLang="zh-CN" sz="2000" dirty="0">
                <a:solidFill>
                  <a:schemeClr val="tx1"/>
                </a:solidFill>
                <a:latin typeface="宋体" panose="02010600030101010101" pitchFamily="2" charset="-122"/>
                <a:ea typeface="宋体" panose="02010600030101010101" pitchFamily="2" charset="-122"/>
              </a:rPr>
              <a:t>    return 0;</a:t>
            </a:r>
          </a:p>
          <a:p>
            <a:pPr algn="l"/>
            <a:r>
              <a:rPr lang="en-US" altLang="zh-CN" sz="2000" dirty="0">
                <a:solidFill>
                  <a:schemeClr val="tx1"/>
                </a:solidFill>
                <a:latin typeface="宋体" panose="02010600030101010101" pitchFamily="2" charset="-122"/>
                <a:ea typeface="宋体" panose="02010600030101010101" pitchFamily="2" charset="-122"/>
              </a:rPr>
              <a:t>}</a:t>
            </a:r>
          </a:p>
        </p:txBody>
      </p:sp>
      <p:sp>
        <p:nvSpPr>
          <p:cNvPr id="13" name="文本框 12" descr="7b0a202020202262756c6c6574223a20227b5c2263617465676f727949645c223a31303030352c5c2274656d706c61746549645c223a32303233313332387d220a7d0a"/>
          <p:cNvSpPr txBox="1"/>
          <p:nvPr/>
        </p:nvSpPr>
        <p:spPr>
          <a:xfrm>
            <a:off x="507489" y="2657338"/>
            <a:ext cx="22002323" cy="769441"/>
          </a:xfrm>
          <a:prstGeom prst="rect">
            <a:avLst/>
          </a:prstGeom>
          <a:noFill/>
        </p:spPr>
        <p:txBody>
          <a:bodyPr wrap="square" rtlCol="0">
            <a:spAutoFit/>
          </a:bodyPr>
          <a:lstStyle/>
          <a:p>
            <a:pPr algn="l"/>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完整代码</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80453422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3" grpId="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总结</a:t>
              </a:r>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9" name="文本框 8" descr="7b0a202020202262756c6c6574223a20227b5c2263617465676f727949645c223a31303030352c5c2274656d706c61746549645c223a32303233313332387d220a7d0a"/>
          <p:cNvSpPr txBox="1"/>
          <p:nvPr/>
        </p:nvSpPr>
        <p:spPr>
          <a:xfrm>
            <a:off x="1721276" y="4087071"/>
            <a:ext cx="22002323" cy="5262979"/>
          </a:xfrm>
          <a:prstGeom prst="rect">
            <a:avLst/>
          </a:prstGeom>
          <a:noFill/>
        </p:spPr>
        <p:txBody>
          <a:bodyPr wrap="square" rtlCol="0">
            <a:spAutoFit/>
          </a:bodyPr>
          <a:lstStyle/>
          <a:p>
            <a:pPr algn="l"/>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线段树是一个综合的知识点，它能锻炼以下能力：</a:t>
            </a:r>
          </a:p>
          <a:p>
            <a:pPr algn="l"/>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）计算理论：二分法、二叉树。</a:t>
            </a:r>
          </a:p>
          <a:p>
            <a:pPr algn="l"/>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）逻辑思维：懒惰标记技术</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lazy-tag</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）代码能力：递归</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endPar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请大量</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做线段树的练习，对线段树的掌握说明进入了算法竞赛的大门</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线段</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树的扩展应用极多，请阅读资料了解。</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endParaRPr 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49478211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成组"/>
          <p:cNvGrpSpPr/>
          <p:nvPr/>
        </p:nvGrpSpPr>
        <p:grpSpPr>
          <a:xfrm>
            <a:off x="2" y="1"/>
            <a:ext cx="24384001" cy="13772340"/>
            <a:chOff x="0" y="0"/>
            <a:chExt cx="24384000" cy="13772339"/>
          </a:xfrm>
        </p:grpSpPr>
        <p:pic>
          <p:nvPicPr>
            <p:cNvPr id="94" name="组合 11" descr="组合 11"/>
            <p:cNvPicPr>
              <a:picLocks noChangeAspect="1"/>
            </p:cNvPicPr>
            <p:nvPr/>
          </p:nvPicPr>
          <p:blipFill>
            <a:blip r:embed="rId2"/>
            <a:stretch>
              <a:fillRect/>
            </a:stretch>
          </p:blipFill>
          <p:spPr>
            <a:xfrm>
              <a:off x="-1" y="-1"/>
              <a:ext cx="24384001" cy="13772220"/>
            </a:xfrm>
            <a:prstGeom prst="rect">
              <a:avLst/>
            </a:prstGeom>
            <a:ln w="12700" cap="flat">
              <a:noFill/>
              <a:miter lim="400000"/>
              <a:headEnd/>
              <a:tailEnd/>
            </a:ln>
            <a:effectLst/>
          </p:spPr>
        </p:pic>
        <p:pic>
          <p:nvPicPr>
            <p:cNvPr id="95" name="图像" descr="图像"/>
            <p:cNvPicPr>
              <a:picLocks noChangeAspect="1"/>
            </p:cNvPicPr>
            <p:nvPr/>
          </p:nvPicPr>
          <p:blipFill>
            <a:blip r:embed="rId3"/>
            <a:srcRect r="5724" b="18434"/>
            <a:stretch>
              <a:fillRect/>
            </a:stretch>
          </p:blipFill>
          <p:spPr>
            <a:xfrm>
              <a:off x="14604206" y="7883387"/>
              <a:ext cx="9779632" cy="5888953"/>
            </a:xfrm>
            <a:prstGeom prst="rect">
              <a:avLst/>
            </a:prstGeom>
            <a:ln w="12700" cap="flat">
              <a:noFill/>
              <a:miter lim="400000"/>
              <a:headEnd/>
              <a:tailEnd/>
            </a:ln>
            <a:effectLst/>
          </p:spPr>
        </p:pic>
      </p:grpSp>
      <p:sp>
        <p:nvSpPr>
          <p:cNvPr id="9" name="内容占位符 2"/>
          <p:cNvSpPr txBox="1">
            <a:spLocks/>
          </p:cNvSpPr>
          <p:nvPr/>
        </p:nvSpPr>
        <p:spPr>
          <a:xfrm>
            <a:off x="8908843" y="3651195"/>
            <a:ext cx="6566316" cy="4560507"/>
          </a:xfrm>
          <a:prstGeom prst="rect">
            <a:avLst/>
          </a:prstGeom>
        </p:spPr>
        <p:txBody>
          <a:bodyPr vert="horz" lIns="91440" tIns="45720" rIns="91440" bIns="45720" rtlCol="0" anchor="ct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40000"/>
              </a:lnSpc>
              <a:buClr>
                <a:srgbClr val="0070C0"/>
              </a:buClr>
              <a:buSzPct val="90000"/>
              <a:buNone/>
            </a:pPr>
            <a:r>
              <a:rPr lang="zh-CN" altLang="en-US" sz="13800" b="1" dirty="0">
                <a:solidFill>
                  <a:srgbClr val="FFFF00"/>
                </a:solidFill>
                <a:latin typeface="宋体" panose="02010600030101010101" pitchFamily="2" charset="-122"/>
                <a:ea typeface="宋体" panose="02010600030101010101" pitchFamily="2" charset="-122"/>
                <a:cs typeface="+mn-ea"/>
                <a:sym typeface="+mn-lt"/>
              </a:rPr>
              <a:t>谢谢！</a:t>
            </a:r>
          </a:p>
        </p:txBody>
      </p:sp>
      <p:pic>
        <p:nvPicPr>
          <p:cNvPr id="10" name="图片 9"/>
          <p:cNvPicPr>
            <a:picLocks noChangeAspect="1"/>
          </p:cNvPicPr>
          <p:nvPr/>
        </p:nvPicPr>
        <p:blipFill>
          <a:blip r:embed="rId4"/>
          <a:stretch>
            <a:fillRect/>
          </a:stretch>
        </p:blipFill>
        <p:spPr>
          <a:xfrm>
            <a:off x="16773151" y="2582260"/>
            <a:ext cx="6847326" cy="8870250"/>
          </a:xfrm>
          <a:prstGeom prst="rect">
            <a:avLst/>
          </a:prstGeom>
        </p:spPr>
      </p:pic>
    </p:spTree>
    <p:extLst>
      <p:ext uri="{BB962C8B-B14F-4D97-AF65-F5344CB8AC3E}">
        <p14:creationId xmlns:p14="http://schemas.microsoft.com/office/powerpoint/2010/main" val="1713786172"/>
      </p:ext>
    </p:extLst>
  </p:cSld>
  <p:clrMapOvr>
    <a:masterClrMapping/>
  </p:clrMapOvr>
  <mc:AlternateContent xmlns:mc="http://schemas.openxmlformats.org/markup-compatibility/2006" xmlns:p14="http://schemas.microsoft.com/office/powerpoint/2010/main">
    <mc:Choice Requires="p14">
      <p:transition p14:dur="1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并查集的查找</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950954" y="3600174"/>
            <a:ext cx="22651996" cy="6998839"/>
          </a:xfrm>
          <a:prstGeom prst="rect">
            <a:avLst/>
          </a:prstGeom>
          <a:noFill/>
        </p:spPr>
        <p:txBody>
          <a:bodyPr wrap="square" rtlCol="0">
            <a:spAutoFit/>
          </a:bodyPr>
          <a:lstStyle/>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查找元素的集，是一个递归的过程，直到元素的值和它的集相等，就找到了根结点的集。</a:t>
            </a:r>
          </a:p>
          <a:p>
            <a:pPr marL="571500" indent="-571500" algn="l">
              <a:lnSpc>
                <a:spcPct val="170000"/>
              </a:lnSpc>
              <a:buFont typeface="Arial" panose="020B0604020202020204" pitchFamily="34" charset="0"/>
              <a:buChar char="•"/>
            </a:pP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70000"/>
              </a:lnSpc>
              <a:buFont typeface="Arial" panose="020B0604020202020204" pitchFamily="34" charset="0"/>
              <a:buChar char="•"/>
            </a:pP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70000"/>
              </a:lnSpc>
              <a:buFont typeface="Arial" panose="020B0604020202020204" pitchFamily="34" charset="0"/>
              <a:buChar char="•"/>
            </a:pP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70000"/>
              </a:lnSpc>
              <a:buFont typeface="Arial" panose="020B0604020202020204" pitchFamily="34" charset="0"/>
              <a:buChar char="•"/>
            </a:pP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这棵搜索树，可能</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很细长，</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复杂</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度</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O(n</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，变成了一个链表，出现了树的“退化”现象。</a:t>
            </a:r>
          </a:p>
        </p:txBody>
      </p:sp>
      <p:pic>
        <p:nvPicPr>
          <p:cNvPr id="9" name="图片 8"/>
          <p:cNvPicPr/>
          <p:nvPr/>
        </p:nvPicPr>
        <p:blipFill>
          <a:blip r:embed="rId5">
            <a:lum bright="34000" contrast="-8000"/>
          </a:blip>
          <a:srcRect l="20046" t="6270" r="19548" b="5808"/>
          <a:stretch>
            <a:fillRect/>
          </a:stretch>
        </p:blipFill>
        <p:spPr>
          <a:xfrm rot="5400000">
            <a:off x="10297464" y="-1376155"/>
            <a:ext cx="3838992" cy="16764003"/>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4780893" y="5470389"/>
            <a:ext cx="14633657" cy="3170099"/>
          </a:xfrm>
          <a:prstGeom prst="rect">
            <a:avLst/>
          </a:prstGeom>
          <a:noFill/>
          <a:ln>
            <a:noFill/>
          </a:ln>
        </p:spPr>
        <p:txBody>
          <a:bodyPr wrap="square" rtlCol="0">
            <a:spAutoFit/>
          </a:bodyPr>
          <a:lstStyle/>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x){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查找</a:t>
            </a:r>
          </a:p>
          <a:p>
            <a:pPr algn="l"/>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//if (x==s[x]) return x;</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//else return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(s[x]);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这</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2</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行合并为下面的</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行</a:t>
            </a:r>
          </a:p>
          <a:p>
            <a:pPr algn="l"/>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return x==s[x]? x:find_set(s[x]);</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188653555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fade">
                                      <p:cBhvr>
                                        <p:cTn id="1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有多少个集（帮派）？</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950954" y="3600174"/>
            <a:ext cx="21909046" cy="2232150"/>
          </a:xfrm>
          <a:prstGeom prst="rect">
            <a:avLst/>
          </a:prstGeom>
          <a:noFill/>
        </p:spPr>
        <p:txBody>
          <a:bodyPr wrap="square" rtlCol="0">
            <a:spAutoFit/>
          </a:bodyPr>
          <a:lstStyle/>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，这是一个根结点，是它所在的集的代表（帮主）；</a:t>
            </a:r>
          </a:p>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统计根结点的数量，就是集的数量。</a:t>
            </a:r>
          </a:p>
        </p:txBody>
      </p:sp>
    </p:spTree>
    <p:custDataLst>
      <p:tags r:id="rId1"/>
    </p:custDataLst>
    <p:extLst>
      <p:ext uri="{BB962C8B-B14F-4D97-AF65-F5344CB8AC3E}">
        <p14:creationId xmlns:p14="http://schemas.microsoft.com/office/powerpoint/2010/main" val="294257818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复杂度</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950954" y="3600174"/>
            <a:ext cx="21909046" cy="5847755"/>
          </a:xfrm>
          <a:prstGeom prst="rect">
            <a:avLst/>
          </a:prstGeom>
          <a:noFill/>
        </p:spPr>
        <p:txBody>
          <a:bodyPr wrap="square" rtlCol="0">
            <a:spAutoFit/>
          </a:bodyPr>
          <a:lstStyle/>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查找</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find_set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合并</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merge_set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的搜索深度是树的长度，复杂度都是</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O(n)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性能差。</a:t>
            </a:r>
          </a:p>
          <a:p>
            <a:pPr marL="571500" indent="-571500" algn="l">
              <a:lnSpc>
                <a:spcPct val="170000"/>
              </a:lnSpc>
              <a:buFont typeface="Arial" panose="020B0604020202020204" pitchFamily="34" charset="0"/>
              <a:buChar char="•"/>
            </a:pP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能优化吗？</a:t>
            </a:r>
          </a:p>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目标：优化之后，复杂度 </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O(1)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p:txBody>
      </p:sp>
      <p:pic>
        <p:nvPicPr>
          <p:cNvPr id="3" name="图片 2"/>
          <p:cNvPicPr>
            <a:picLocks noChangeAspect="1"/>
          </p:cNvPicPr>
          <p:nvPr/>
        </p:nvPicPr>
        <p:blipFill>
          <a:blip r:embed="rId5"/>
          <a:stretch>
            <a:fillRect/>
          </a:stretch>
        </p:blipFill>
        <p:spPr>
          <a:xfrm>
            <a:off x="15493240" y="5931590"/>
            <a:ext cx="4410075" cy="5391150"/>
          </a:xfrm>
          <a:prstGeom prst="rect">
            <a:avLst/>
          </a:prstGeom>
        </p:spPr>
      </p:pic>
    </p:spTree>
    <p:custDataLst>
      <p:tags r:id="rId1"/>
    </p:custDataLst>
    <p:extLst>
      <p:ext uri="{BB962C8B-B14F-4D97-AF65-F5344CB8AC3E}">
        <p14:creationId xmlns:p14="http://schemas.microsoft.com/office/powerpoint/2010/main" val="9737065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5"/>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查询的优化：路径压缩</a:t>
              </a:r>
            </a:p>
          </p:txBody>
        </p:sp>
      </p:grpSp>
      <p:sp>
        <p:nvSpPr>
          <p:cNvPr id="2" name="文本框 1" descr="7b0a202020202262756c6c6574223a20227b5c2263617465676f727949645c223a31303030352c5c2274656d706c61746549645c223a32303233313332387d220a7d0a"/>
          <p:cNvSpPr txBox="1"/>
          <p:nvPr/>
        </p:nvSpPr>
        <p:spPr>
          <a:xfrm>
            <a:off x="709947" y="2869402"/>
            <a:ext cx="21909046" cy="2232150"/>
          </a:xfrm>
          <a:prstGeom prst="rect">
            <a:avLst/>
          </a:prstGeom>
          <a:noFill/>
        </p:spPr>
        <p:txBody>
          <a:bodyPr wrap="square" rtlCol="0">
            <a:spAutoFit/>
          </a:bodyPr>
          <a:lstStyle/>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查询程序</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find_set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：沿着搜索路径找到根结点，这条路径可能很长。</a:t>
            </a:r>
          </a:p>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优化：沿路径返回时，顺便把</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所属的集改成根结点。下次再搜，复杂度是</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O(1)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p:txBody>
      </p:sp>
      <p:graphicFrame>
        <p:nvGraphicFramePr>
          <p:cNvPr id="9" name="对象 5"/>
          <p:cNvGraphicFramePr>
            <a:graphicFrameLocks noChangeAspect="1"/>
          </p:cNvGraphicFramePr>
          <p:nvPr>
            <p:extLst/>
          </p:nvPr>
        </p:nvGraphicFramePr>
        <p:xfrm>
          <a:off x="1605516" y="5476446"/>
          <a:ext cx="12325631" cy="5900529"/>
        </p:xfrm>
        <a:graphic>
          <a:graphicData uri="http://schemas.openxmlformats.org/presentationml/2006/ole">
            <mc:AlternateContent xmlns:mc="http://schemas.openxmlformats.org/markup-compatibility/2006">
              <mc:Choice xmlns:v="urn:schemas-microsoft-com:vml" Requires="v">
                <p:oleObj spid="_x0000_s9236" r:id="rId6" imgW="3304800" imgH="1530720" progId="Visio.Drawing.11">
                  <p:embed/>
                </p:oleObj>
              </mc:Choice>
              <mc:Fallback>
                <p:oleObj r:id="rId6" imgW="3304800" imgH="1530720" progId="Visio.Drawing.11">
                  <p:embed/>
                  <p:pic>
                    <p:nvPicPr>
                      <p:cNvPr id="9"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5516" y="5476446"/>
                        <a:ext cx="12325631" cy="5900529"/>
                      </a:xfrm>
                      <a:prstGeom prst="rect">
                        <a:avLst/>
                      </a:prstGeom>
                      <a:noFill/>
                      <a:ln>
                        <a:noFill/>
                      </a:ln>
                      <a:extLst/>
                    </p:spPr>
                  </p:pic>
                </p:oleObj>
              </mc:Fallback>
            </mc:AlternateContent>
          </a:graphicData>
        </a:graphic>
      </p:graphicFrame>
      <p:pic>
        <p:nvPicPr>
          <p:cNvPr id="10" name="图片 9"/>
          <p:cNvPicPr/>
          <p:nvPr/>
        </p:nvPicPr>
        <p:blipFill>
          <a:blip r:embed="rId8">
            <a:lum bright="34000" contrast="-8000"/>
          </a:blip>
          <a:srcRect l="20046" t="6270" r="19548" b="5808"/>
          <a:stretch>
            <a:fillRect/>
          </a:stretch>
        </p:blipFill>
        <p:spPr>
          <a:xfrm rot="5400000">
            <a:off x="13096583" y="3819717"/>
            <a:ext cx="3180513" cy="15864305"/>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7461388" y="10561713"/>
            <a:ext cx="15090930" cy="2554545"/>
          </a:xfrm>
          <a:prstGeom prst="rect">
            <a:avLst/>
          </a:prstGeom>
          <a:noFill/>
          <a:ln>
            <a:noFill/>
          </a:ln>
        </p:spPr>
        <p:txBody>
          <a:bodyPr wrap="square" rtlCol="0">
            <a:spAutoFit/>
          </a:bodyPr>
          <a:lstStyle/>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x){</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if(x != s[x])   s[x]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(s[x]);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路径压缩</a:t>
            </a:r>
          </a:p>
          <a:p>
            <a:pPr algn="l"/>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return s[x];</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p:txBody>
      </p:sp>
    </p:spTree>
    <p:custDataLst>
      <p:tags r:id="rId2"/>
    </p:custDataLst>
    <p:extLst>
      <p:ext uri="{BB962C8B-B14F-4D97-AF65-F5344CB8AC3E}">
        <p14:creationId xmlns:p14="http://schemas.microsoft.com/office/powerpoint/2010/main" val="302622032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2" grpId="0"/>
      <p:bldP spid="12"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5"/>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路径压缩：递归实现</a:t>
              </a:r>
            </a:p>
          </p:txBody>
        </p:sp>
      </p:grpSp>
      <p:pic>
        <p:nvPicPr>
          <p:cNvPr id="10" name="图片 9"/>
          <p:cNvPicPr/>
          <p:nvPr/>
        </p:nvPicPr>
        <p:blipFill>
          <a:blip r:embed="rId6">
            <a:lum bright="34000" contrast="-8000"/>
          </a:blip>
          <a:srcRect l="20046" t="6270" r="19548" b="5808"/>
          <a:stretch>
            <a:fillRect/>
          </a:stretch>
        </p:blipFill>
        <p:spPr>
          <a:xfrm rot="5400000">
            <a:off x="16206302" y="-1943822"/>
            <a:ext cx="2945297" cy="13179286"/>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11978091" y="3588702"/>
            <a:ext cx="12290503" cy="2554545"/>
          </a:xfrm>
          <a:prstGeom prst="rect">
            <a:avLst/>
          </a:prstGeom>
          <a:noFill/>
          <a:ln>
            <a:noFill/>
          </a:ln>
        </p:spPr>
        <p:txBody>
          <a:bodyPr wrap="square" rtlCol="0">
            <a:spAutoFit/>
          </a:bodyPr>
          <a:lstStyle/>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x){  </a:t>
            </a:r>
            <a:r>
              <a:rPr lang="en-US" altLang="zh-CN" sz="40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无优化的查询  </a:t>
            </a:r>
          </a:p>
          <a:p>
            <a:pPr algn="l"/>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if (x==s[x]) return x;</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else return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(s[x</a:t>
            </a:r>
            <a:r>
              <a:rPr lang="en-US" altLang="zh-CN" sz="40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p:txBody>
      </p:sp>
      <p:pic>
        <p:nvPicPr>
          <p:cNvPr id="13" name="图片 12"/>
          <p:cNvPicPr/>
          <p:nvPr/>
        </p:nvPicPr>
        <p:blipFill>
          <a:blip r:embed="rId6">
            <a:lum bright="34000" contrast="-8000"/>
          </a:blip>
          <a:srcRect l="20046" t="6270" r="19548" b="5808"/>
          <a:stretch>
            <a:fillRect/>
          </a:stretch>
        </p:blipFill>
        <p:spPr>
          <a:xfrm rot="5400000">
            <a:off x="16209184" y="3580722"/>
            <a:ext cx="3180513" cy="13179286"/>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11983173" y="9075459"/>
            <a:ext cx="12290503" cy="2554545"/>
          </a:xfrm>
          <a:prstGeom prst="rect">
            <a:avLst/>
          </a:prstGeom>
          <a:noFill/>
          <a:ln>
            <a:noFill/>
          </a:ln>
        </p:spPr>
        <p:txBody>
          <a:bodyPr wrap="square" rtlCol="0">
            <a:spAutoFit/>
          </a:bodyPr>
          <a:lstStyle/>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x</a:t>
            </a:r>
            <a:r>
              <a:rPr lang="en-US" altLang="zh-CN" sz="40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40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有路径压缩的查询</a:t>
            </a:r>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if(x != s[x])   s[x]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(s[x]); </a:t>
            </a:r>
            <a:r>
              <a:rPr lang="en-US" altLang="zh-CN" sz="40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return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s[x];</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p:txBody>
      </p:sp>
      <p:sp>
        <p:nvSpPr>
          <p:cNvPr id="3" name="右箭头 2"/>
          <p:cNvSpPr/>
          <p:nvPr/>
        </p:nvSpPr>
        <p:spPr>
          <a:xfrm rot="6328020">
            <a:off x="17163057" y="7082337"/>
            <a:ext cx="2625526" cy="79513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graphicFrame>
        <p:nvGraphicFramePr>
          <p:cNvPr id="15" name="对象 5"/>
          <p:cNvGraphicFramePr>
            <a:graphicFrameLocks noChangeAspect="1"/>
          </p:cNvGraphicFramePr>
          <p:nvPr>
            <p:extLst/>
          </p:nvPr>
        </p:nvGraphicFramePr>
        <p:xfrm>
          <a:off x="473842" y="3740398"/>
          <a:ext cx="9935120" cy="4756143"/>
        </p:xfrm>
        <a:graphic>
          <a:graphicData uri="http://schemas.openxmlformats.org/presentationml/2006/ole">
            <mc:AlternateContent xmlns:mc="http://schemas.openxmlformats.org/markup-compatibility/2006">
              <mc:Choice xmlns:v="urn:schemas-microsoft-com:vml" Requires="v">
                <p:oleObj spid="_x0000_s10260" r:id="rId7" imgW="3304800" imgH="1530720" progId="Visio.Drawing.11">
                  <p:embed/>
                </p:oleObj>
              </mc:Choice>
              <mc:Fallback>
                <p:oleObj r:id="rId7" imgW="3304800" imgH="1530720" progId="Visio.Drawing.11">
                  <p:embed/>
                  <p:pic>
                    <p:nvPicPr>
                      <p:cNvPr id="15" name="对象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842" y="3740398"/>
                        <a:ext cx="9935120" cy="4756143"/>
                      </a:xfrm>
                      <a:prstGeom prst="rect">
                        <a:avLst/>
                      </a:prstGeom>
                      <a:noFill/>
                      <a:ln>
                        <a:noFill/>
                      </a:ln>
                      <a:extLst/>
                    </p:spPr>
                  </p:pic>
                </p:oleObj>
              </mc:Fallback>
            </mc:AlternateContent>
          </a:graphicData>
        </a:graphic>
      </p:graphicFrame>
    </p:spTree>
    <p:custDataLst>
      <p:tags r:id="rId2"/>
    </p:custDataLst>
    <p:extLst>
      <p:ext uri="{BB962C8B-B14F-4D97-AF65-F5344CB8AC3E}">
        <p14:creationId xmlns:p14="http://schemas.microsoft.com/office/powerpoint/2010/main" val="4117458725"/>
      </p:ext>
    </p:extLst>
  </p:cSld>
  <p:clrMapOvr>
    <a:masterClrMapping/>
  </p:clrMapOvr>
  <p:transition spd="slow" advClick="0" advTm="1000">
    <p:push dir="u"/>
  </p:transition>
  <p:timing>
    <p:tnLst>
      <p:par>
        <p:cTn id="1" dur="indefinite" restart="never" nodeType="tmRoot"/>
      </p:par>
    </p:tnLst>
    <p:bldLst>
      <p:bldP spid="12"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路径压缩：递归实现</a:t>
              </a:r>
            </a:p>
          </p:txBody>
        </p:sp>
      </p:grpSp>
      <p:sp>
        <p:nvSpPr>
          <p:cNvPr id="2" name="文本框 1" descr="7b0a202020202262756c6c6574223a20227b5c2263617465676f727949645c223a31303030352c5c2274656d706c61746549645c223a32303233313332387d220a7d0a"/>
          <p:cNvSpPr txBox="1"/>
          <p:nvPr/>
        </p:nvSpPr>
        <p:spPr>
          <a:xfrm>
            <a:off x="928540" y="5774858"/>
            <a:ext cx="21909046" cy="3010824"/>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路径压缩：整个搜索路径上的元素，在递归过程中，从元素</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到根结点的所有元素，它们所属的集都被改为根结点。</a:t>
            </a: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路径压缩不仅优化了下次查询，而且也优化了合并，因为合并时也用到了查询。</a:t>
            </a:r>
          </a:p>
        </p:txBody>
      </p:sp>
    </p:spTree>
    <p:custDataLst>
      <p:tags r:id="rId1"/>
    </p:custDataLst>
    <p:extLst>
      <p:ext uri="{BB962C8B-B14F-4D97-AF65-F5344CB8AC3E}">
        <p14:creationId xmlns:p14="http://schemas.microsoft.com/office/powerpoint/2010/main" val="25497861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3628" cy="1309"/>
            </a:xfrm>
            <a:prstGeom prst="rect">
              <a:avLst/>
            </a:prstGeom>
            <a:noFill/>
          </p:spPr>
          <p:txBody>
            <a:bodyPr wrap="square">
              <a:spAutoFit/>
            </a:bodyPr>
            <a:lstStyle/>
            <a:p>
              <a:pPr algn="l"/>
              <a:r>
                <a:rPr lang="zh-CN" altLang="en-US" sz="4800" b="1" spc="600" dirty="0">
                  <a:solidFill>
                    <a:schemeClr val="bg1"/>
                  </a:solidFill>
                  <a:latin typeface="思源宋体 CN Heavy" panose="02020900000000000000" charset="-122"/>
                  <a:ea typeface="思源宋体 CN Heavy" panose="02020900000000000000" charset="-122"/>
                </a:rPr>
                <a:t>蓝桥幼儿园 </a:t>
              </a:r>
              <a:r>
                <a:rPr lang="en-US" altLang="zh-CN" sz="4800" b="1" spc="600" dirty="0" err="1">
                  <a:solidFill>
                    <a:schemeClr val="bg1"/>
                  </a:solidFill>
                  <a:latin typeface="思源宋体 CN Heavy" panose="02020900000000000000" charset="-122"/>
                  <a:ea typeface="思源宋体 CN Heavy" panose="02020900000000000000" charset="-122"/>
                </a:rPr>
                <a:t>lanqiaoOJ</a:t>
              </a:r>
              <a:r>
                <a:rPr lang="zh-CN" altLang="en-US" sz="4800" b="1" spc="600" dirty="0">
                  <a:solidFill>
                    <a:schemeClr val="bg1"/>
                  </a:solidFill>
                  <a:latin typeface="思源宋体 CN Heavy" panose="02020900000000000000" charset="-122"/>
                  <a:ea typeface="思源宋体 CN Heavy" panose="02020900000000000000" charset="-122"/>
                </a:rPr>
                <a:t>题号</a:t>
              </a:r>
              <a:r>
                <a:rPr lang="en-US" altLang="zh-CN" sz="4800" b="1" spc="600" dirty="0">
                  <a:solidFill>
                    <a:schemeClr val="bg1"/>
                  </a:solidFill>
                  <a:latin typeface="思源宋体 CN Heavy" panose="02020900000000000000" charset="-122"/>
                  <a:ea typeface="思源宋体 CN Heavy" panose="02020900000000000000" charset="-122"/>
                </a:rPr>
                <a:t>1135</a:t>
              </a:r>
              <a:endParaRPr sz="48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1137076" y="2817071"/>
            <a:ext cx="22002323" cy="9233297"/>
          </a:xfrm>
          <a:prstGeom prst="rect">
            <a:avLst/>
          </a:prstGeom>
          <a:noFill/>
        </p:spPr>
        <p:txBody>
          <a:bodyPr wrap="square" rtlCol="0">
            <a:spAutoFit/>
          </a:bodyPr>
          <a:lstStyle/>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蓝桥幼儿园的学生天真无邪，朋友的朋友就是自己的朋友。小明是蓝桥幼儿园的老师，这天他决定为学生们举办一个交友活动，活动规则如下：小明用红绳连接两名学生，被连中的两个学生将成为朋友</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。请</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你帮忙写程序判断某两个学生是否为朋友。</a:t>
            </a: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输入描述</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行包含两个正整数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M</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表示蓝桥幼儿园的学生数量，学生的编号分别为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。之后的第</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2∼M+1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行每行输入三个整数</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op,x,y</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op = 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，表示小明用红绳连接了学生</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和学生</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yy</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op=2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，请你回答小明学生</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和学生</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y</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是否为朋友。</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1≤N,M≤2×10</a:t>
            </a:r>
            <a:r>
              <a:rPr lang="en-US" altLang="zh-CN" sz="44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1≤x,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y≤N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输出描述</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对于每个</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op=2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的输入，如果</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和</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y</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是朋友，则输出一行</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YES</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，否则输出一行</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NO</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51466542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图片 17"/>
          <p:cNvGrpSpPr/>
          <p:nvPr/>
        </p:nvGrpSpPr>
        <p:grpSpPr>
          <a:xfrm>
            <a:off x="-183621" y="1"/>
            <a:ext cx="7573586" cy="13716002"/>
            <a:chOff x="-82763" y="0"/>
            <a:chExt cx="7573585" cy="13716000"/>
          </a:xfrm>
        </p:grpSpPr>
        <p:sp>
          <p:nvSpPr>
            <p:cNvPr id="3" name="矩形"/>
            <p:cNvSpPr/>
            <p:nvPr/>
          </p:nvSpPr>
          <p:spPr>
            <a:xfrm>
              <a:off x="0" y="0"/>
              <a:ext cx="7490822" cy="13715999"/>
            </a:xfrm>
            <a:prstGeom prst="rect">
              <a:avLst/>
            </a:prstGeom>
            <a:solidFill>
              <a:srgbClr val="277AED"/>
            </a:solidFill>
            <a:ln w="12700" cap="flat">
              <a:noFill/>
              <a:miter lim="400000"/>
            </a:ln>
            <a:effectLst/>
          </p:spPr>
          <p:txBody>
            <a:bodyPr wrap="square" lIns="45719" tIns="45719" rIns="45719" bIns="45719" numCol="1" anchor="ctr">
              <a:noAutofit/>
            </a:body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1700">
                <a:solidFill>
                  <a:srgbClr val="FFFFFF"/>
                </a:solidFill>
                <a:cs typeface="+mn-ea"/>
                <a:sym typeface="+mn-lt"/>
              </a:endParaRPr>
            </a:p>
          </p:txBody>
        </p:sp>
        <p:pic>
          <p:nvPicPr>
            <p:cNvPr id="4" name="image5.png" descr="image5.png"/>
            <p:cNvPicPr>
              <a:picLocks noChangeAspect="1"/>
            </p:cNvPicPr>
            <p:nvPr/>
          </p:nvPicPr>
          <p:blipFill>
            <a:blip r:embed="rId2"/>
            <a:srcRect l="5123" t="28622" r="3501" b="28622"/>
            <a:stretch>
              <a:fillRect/>
            </a:stretch>
          </p:blipFill>
          <p:spPr>
            <a:xfrm>
              <a:off x="-82763" y="0"/>
              <a:ext cx="7490822" cy="13716000"/>
            </a:xfrm>
            <a:prstGeom prst="rect">
              <a:avLst/>
            </a:prstGeom>
            <a:ln w="12700" cap="flat">
              <a:noFill/>
              <a:miter lim="400000"/>
              <a:headEnd/>
              <a:tailEnd/>
            </a:ln>
            <a:effectLst/>
          </p:spPr>
        </p:pic>
      </p:grpSp>
      <p:grpSp>
        <p:nvGrpSpPr>
          <p:cNvPr id="5" name="成组"/>
          <p:cNvGrpSpPr/>
          <p:nvPr/>
        </p:nvGrpSpPr>
        <p:grpSpPr>
          <a:xfrm>
            <a:off x="10655780" y="5202516"/>
            <a:ext cx="11747136" cy="1270000"/>
            <a:chOff x="0" y="0"/>
            <a:chExt cx="11747134" cy="1270000"/>
          </a:xfrm>
          <a:effectLst>
            <a:outerShdw blurRad="50800" dist="38100" dir="5400000" algn="t" rotWithShape="0">
              <a:prstClr val="black">
                <a:alpha val="40000"/>
              </a:prstClr>
            </a:outerShdw>
          </a:effectLst>
        </p:grpSpPr>
        <p:grpSp>
          <p:nvGrpSpPr>
            <p:cNvPr id="6" name="椭圆 23"/>
            <p:cNvGrpSpPr/>
            <p:nvPr/>
          </p:nvGrpSpPr>
          <p:grpSpPr>
            <a:xfrm>
              <a:off x="0" y="0"/>
              <a:ext cx="1270000" cy="1270000"/>
              <a:chOff x="0" y="0"/>
              <a:chExt cx="1270000" cy="1270000"/>
            </a:xfrm>
          </p:grpSpPr>
          <p:sp>
            <p:nvSpPr>
              <p:cNvPr id="10"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11" name="1"/>
              <p:cNvSpPr txBox="1"/>
              <p:nvPr/>
            </p:nvSpPr>
            <p:spPr>
              <a:xfrm>
                <a:off x="220506" y="191261"/>
                <a:ext cx="898026" cy="907144"/>
              </a:xfrm>
              <a:prstGeom prst="rect">
                <a:avLst/>
              </a:prstGeom>
              <a:noFill/>
              <a:ln w="12700" cap="flat">
                <a:noFill/>
                <a:miter lim="400000"/>
              </a:ln>
              <a:effectLst/>
            </p:spPr>
            <p:txBody>
              <a:bodyPr wrap="square" lIns="0" tIns="0" rIns="0" bIns="0" numCol="1" anchor="ctr">
                <a:noAutofit/>
              </a:bodyPr>
              <a:lstStyle>
                <a:lvl1pPr defTabSz="863600">
                  <a:defRPr sz="5000" b="1">
                    <a:solidFill>
                      <a:srgbClr val="FFFFFF"/>
                    </a:solidFill>
                  </a:defRPr>
                </a:lvl1pPr>
              </a:lstStyle>
              <a:p>
                <a:pPr algn="l"/>
                <a:endParaRPr sz="5400" dirty="0">
                  <a:cs typeface="+mn-ea"/>
                  <a:sym typeface="+mn-lt"/>
                </a:endParaRPr>
              </a:p>
            </p:txBody>
          </p:sp>
        </p:grpSp>
        <p:grpSp>
          <p:nvGrpSpPr>
            <p:cNvPr id="7" name="矩形: 圆角 28"/>
            <p:cNvGrpSpPr/>
            <p:nvPr/>
          </p:nvGrpSpPr>
          <p:grpSpPr>
            <a:xfrm>
              <a:off x="1824925" y="0"/>
              <a:ext cx="9922209" cy="1270000"/>
              <a:chOff x="0" y="0"/>
              <a:chExt cx="9922208" cy="1270000"/>
            </a:xfrm>
          </p:grpSpPr>
          <p:sp>
            <p:nvSpPr>
              <p:cNvPr id="8"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9" name="第一部分"/>
              <p:cNvSpPr txBox="1"/>
              <p:nvPr/>
            </p:nvSpPr>
            <p:spPr>
              <a:xfrm>
                <a:off x="1412787" y="249464"/>
                <a:ext cx="8509421" cy="839108"/>
              </a:xfrm>
              <a:prstGeom prst="rect">
                <a:avLst/>
              </a:prstGeom>
              <a:noFill/>
              <a:ln w="12700" cap="flat">
                <a:noFill/>
                <a:miter lim="400000"/>
              </a:ln>
              <a:effectLst/>
            </p:spPr>
            <p:txBody>
              <a:bodyPr wrap="square" lIns="0" tIns="0" rIns="0" bIns="0" numCol="1" anchor="ctr">
                <a:noAutofit/>
              </a:bodyPr>
              <a:lstStyle>
                <a:lvl1pPr defTabSz="863600">
                  <a:defRPr sz="4500">
                    <a:solidFill>
                      <a:srgbClr val="404040"/>
                    </a:solidFill>
                    <a:latin typeface="Source Han Serif CN"/>
                    <a:ea typeface="Source Han Serif CN"/>
                    <a:cs typeface="Source Han Serif CN"/>
                    <a:sym typeface="Source Han Serif CN"/>
                  </a:defRPr>
                </a:lvl1pPr>
              </a:lstStyle>
              <a:p>
                <a:pPr algn="l"/>
                <a:r>
                  <a:rPr lang="zh-CN" altLang="en-US" sz="5400" dirty="0" smtClean="0">
                    <a:solidFill>
                      <a:srgbClr val="FFFFFF"/>
                    </a:solidFill>
                    <a:latin typeface="+mn-lt"/>
                    <a:ea typeface="+mn-ea"/>
                    <a:cs typeface="+mn-ea"/>
                    <a:sym typeface="+mn-lt"/>
                  </a:rPr>
                  <a:t>树状数组</a:t>
                </a:r>
                <a:endParaRPr lang="en-US" altLang="zh-CN" sz="5400" dirty="0">
                  <a:solidFill>
                    <a:srgbClr val="FFFFFF"/>
                  </a:solidFill>
                  <a:latin typeface="+mn-lt"/>
                  <a:ea typeface="+mn-ea"/>
                  <a:cs typeface="+mn-ea"/>
                  <a:sym typeface="+mn-lt"/>
                </a:endParaRPr>
              </a:p>
            </p:txBody>
          </p:sp>
        </p:grpSp>
      </p:grpSp>
      <p:grpSp>
        <p:nvGrpSpPr>
          <p:cNvPr id="12" name="成组"/>
          <p:cNvGrpSpPr/>
          <p:nvPr/>
        </p:nvGrpSpPr>
        <p:grpSpPr>
          <a:xfrm>
            <a:off x="10642996" y="6780020"/>
            <a:ext cx="11792026" cy="1270000"/>
            <a:chOff x="0" y="0"/>
            <a:chExt cx="11792024" cy="1270000"/>
          </a:xfrm>
          <a:effectLst>
            <a:outerShdw blurRad="50800" dist="38100" dir="5400000" algn="t" rotWithShape="0">
              <a:prstClr val="black">
                <a:alpha val="40000"/>
              </a:prstClr>
            </a:outerShdw>
          </a:effectLst>
        </p:grpSpPr>
        <p:grpSp>
          <p:nvGrpSpPr>
            <p:cNvPr id="13" name="椭圆 23"/>
            <p:cNvGrpSpPr/>
            <p:nvPr/>
          </p:nvGrpSpPr>
          <p:grpSpPr>
            <a:xfrm>
              <a:off x="0" y="0"/>
              <a:ext cx="1270000" cy="1270000"/>
              <a:chOff x="0" y="0"/>
              <a:chExt cx="1270000" cy="1270000"/>
            </a:xfrm>
          </p:grpSpPr>
          <p:sp>
            <p:nvSpPr>
              <p:cNvPr id="17"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18" name="2"/>
              <p:cNvSpPr txBox="1"/>
              <p:nvPr/>
            </p:nvSpPr>
            <p:spPr>
              <a:xfrm>
                <a:off x="233030" y="181428"/>
                <a:ext cx="898026" cy="907144"/>
              </a:xfrm>
              <a:prstGeom prst="rect">
                <a:avLst/>
              </a:prstGeom>
              <a:noFill/>
              <a:ln w="12700" cap="flat">
                <a:noFill/>
                <a:miter lim="400000"/>
              </a:ln>
              <a:effectLst/>
            </p:spPr>
            <p:txBody>
              <a:bodyPr wrap="square" lIns="0" tIns="0" rIns="0" bIns="0" numCol="1" anchor="ctr">
                <a:noAutofit/>
              </a:bodyPr>
              <a:lstStyle>
                <a:lvl1pPr defTabSz="863600">
                  <a:defRPr sz="5000" b="1">
                    <a:solidFill>
                      <a:srgbClr val="FFFFFF"/>
                    </a:solidFill>
                  </a:defRPr>
                </a:lvl1pPr>
              </a:lstStyle>
              <a:p>
                <a:pPr algn="l"/>
                <a:endParaRPr sz="5400" dirty="0">
                  <a:cs typeface="+mn-ea"/>
                  <a:sym typeface="+mn-lt"/>
                </a:endParaRPr>
              </a:p>
            </p:txBody>
          </p:sp>
        </p:grpSp>
        <p:grpSp>
          <p:nvGrpSpPr>
            <p:cNvPr id="14" name="矩形: 圆角 28"/>
            <p:cNvGrpSpPr/>
            <p:nvPr/>
          </p:nvGrpSpPr>
          <p:grpSpPr>
            <a:xfrm>
              <a:off x="1824925" y="0"/>
              <a:ext cx="9967099" cy="1270000"/>
              <a:chOff x="0" y="0"/>
              <a:chExt cx="9967098" cy="1270000"/>
            </a:xfrm>
          </p:grpSpPr>
          <p:sp>
            <p:nvSpPr>
              <p:cNvPr id="15"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16" name="第二部分"/>
              <p:cNvSpPr txBox="1"/>
              <p:nvPr/>
            </p:nvSpPr>
            <p:spPr>
              <a:xfrm>
                <a:off x="1457677" y="235143"/>
                <a:ext cx="8509421" cy="839108"/>
              </a:xfrm>
              <a:prstGeom prst="rect">
                <a:avLst/>
              </a:prstGeom>
              <a:noFill/>
              <a:ln w="12700" cap="flat">
                <a:noFill/>
                <a:miter lim="400000"/>
              </a:ln>
              <a:effectLst/>
            </p:spPr>
            <p:txBody>
              <a:bodyPr wrap="square" lIns="0" tIns="0" rIns="0" bIns="0" numCol="1" anchor="ctr">
                <a:noAutofit/>
              </a:bodyPr>
              <a:lstStyle>
                <a:lvl1pPr defTabSz="863600">
                  <a:defRPr sz="4500">
                    <a:solidFill>
                      <a:srgbClr val="404040"/>
                    </a:solidFill>
                    <a:latin typeface="Source Han Serif CN"/>
                    <a:ea typeface="Source Han Serif CN"/>
                    <a:cs typeface="Source Han Serif CN"/>
                    <a:sym typeface="Source Han Serif CN"/>
                  </a:defRPr>
                </a:lvl1pPr>
              </a:lstStyle>
              <a:p>
                <a:pPr algn="l"/>
                <a:r>
                  <a:rPr lang="zh-CN" altLang="en-US" sz="5400" dirty="0" smtClean="0">
                    <a:solidFill>
                      <a:srgbClr val="FFFFFF"/>
                    </a:solidFill>
                    <a:latin typeface="+mn-lt"/>
                    <a:ea typeface="+mn-ea"/>
                    <a:cs typeface="+mn-ea"/>
                    <a:sym typeface="+mn-lt"/>
                  </a:rPr>
                  <a:t>线段树</a:t>
                </a:r>
                <a:endParaRPr lang="zh-CN" altLang="en-US" sz="5400" dirty="0">
                  <a:solidFill>
                    <a:srgbClr val="FFFFFF"/>
                  </a:solidFill>
                  <a:latin typeface="+mn-lt"/>
                  <a:ea typeface="+mn-ea"/>
                  <a:cs typeface="+mn-ea"/>
                  <a:sym typeface="+mn-lt"/>
                </a:endParaRPr>
              </a:p>
            </p:txBody>
          </p:sp>
        </p:grpSp>
      </p:grpSp>
      <p:sp>
        <p:nvSpPr>
          <p:cNvPr id="40" name="文本框 39"/>
          <p:cNvSpPr txBox="1"/>
          <p:nvPr/>
        </p:nvSpPr>
        <p:spPr>
          <a:xfrm>
            <a:off x="673442" y="5402586"/>
            <a:ext cx="5576885" cy="3108945"/>
          </a:xfrm>
          <a:prstGeom prst="rect">
            <a:avLst/>
          </a:prstGeom>
          <a:noFill/>
        </p:spPr>
        <p:txBody>
          <a:bodyPr wrap="square" rtlCol="0">
            <a:spAutoFit/>
          </a:bodyPr>
          <a:lstStyle/>
          <a:p>
            <a:pPr algn="l" fontAlgn="base">
              <a:spcBef>
                <a:spcPct val="0"/>
              </a:spcBef>
              <a:spcAft>
                <a:spcPct val="0"/>
              </a:spcAft>
            </a:pPr>
            <a:r>
              <a:rPr lang="zh-CN" altLang="en-US" sz="19600" b="1" kern="1200" dirty="0">
                <a:solidFill>
                  <a:srgbClr val="FFFFFF"/>
                </a:solidFill>
                <a:cs typeface="+mn-ea"/>
                <a:sym typeface="+mn-lt"/>
              </a:rPr>
              <a:t>目录</a:t>
            </a:r>
          </a:p>
        </p:txBody>
      </p:sp>
      <p:grpSp>
        <p:nvGrpSpPr>
          <p:cNvPr id="56" name="成组"/>
          <p:cNvGrpSpPr/>
          <p:nvPr/>
        </p:nvGrpSpPr>
        <p:grpSpPr>
          <a:xfrm>
            <a:off x="10655780" y="3661191"/>
            <a:ext cx="11747136" cy="1270000"/>
            <a:chOff x="0" y="0"/>
            <a:chExt cx="11747134" cy="1270000"/>
          </a:xfrm>
          <a:effectLst>
            <a:outerShdw blurRad="50800" dist="38100" dir="5400000" algn="t" rotWithShape="0">
              <a:prstClr val="black">
                <a:alpha val="40000"/>
              </a:prstClr>
            </a:outerShdw>
          </a:effectLst>
        </p:grpSpPr>
        <p:grpSp>
          <p:nvGrpSpPr>
            <p:cNvPr id="57" name="椭圆 23"/>
            <p:cNvGrpSpPr/>
            <p:nvPr/>
          </p:nvGrpSpPr>
          <p:grpSpPr>
            <a:xfrm>
              <a:off x="0" y="0"/>
              <a:ext cx="1270000" cy="1270000"/>
              <a:chOff x="0" y="0"/>
              <a:chExt cx="1270000" cy="1270000"/>
            </a:xfrm>
          </p:grpSpPr>
          <p:sp>
            <p:nvSpPr>
              <p:cNvPr id="61"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62" name="1"/>
              <p:cNvSpPr txBox="1"/>
              <p:nvPr/>
            </p:nvSpPr>
            <p:spPr>
              <a:xfrm>
                <a:off x="220506" y="191261"/>
                <a:ext cx="898026" cy="907144"/>
              </a:xfrm>
              <a:prstGeom prst="rect">
                <a:avLst/>
              </a:prstGeom>
              <a:noFill/>
              <a:ln w="12700" cap="flat">
                <a:noFill/>
                <a:miter lim="400000"/>
              </a:ln>
              <a:effectLst/>
            </p:spPr>
            <p:txBody>
              <a:bodyPr wrap="square" lIns="0" tIns="0" rIns="0" bIns="0" numCol="1" anchor="ctr">
                <a:noAutofit/>
              </a:bodyPr>
              <a:lstStyle>
                <a:lvl1pPr defTabSz="863600">
                  <a:defRPr sz="5000" b="1">
                    <a:solidFill>
                      <a:srgbClr val="FFFFFF"/>
                    </a:solidFill>
                  </a:defRPr>
                </a:lvl1pPr>
              </a:lstStyle>
              <a:p>
                <a:pPr algn="l"/>
                <a:endParaRPr sz="5400" dirty="0">
                  <a:cs typeface="+mn-ea"/>
                  <a:sym typeface="+mn-lt"/>
                </a:endParaRPr>
              </a:p>
            </p:txBody>
          </p:sp>
        </p:grpSp>
        <p:grpSp>
          <p:nvGrpSpPr>
            <p:cNvPr id="58" name="矩形: 圆角 28"/>
            <p:cNvGrpSpPr/>
            <p:nvPr/>
          </p:nvGrpSpPr>
          <p:grpSpPr>
            <a:xfrm>
              <a:off x="1824925" y="0"/>
              <a:ext cx="9922209" cy="1270000"/>
              <a:chOff x="0" y="0"/>
              <a:chExt cx="9922208" cy="1270000"/>
            </a:xfrm>
          </p:grpSpPr>
          <p:sp>
            <p:nvSpPr>
              <p:cNvPr id="59"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60" name="第一部分"/>
              <p:cNvSpPr txBox="1"/>
              <p:nvPr/>
            </p:nvSpPr>
            <p:spPr>
              <a:xfrm>
                <a:off x="1412787" y="249464"/>
                <a:ext cx="8509421" cy="839108"/>
              </a:xfrm>
              <a:prstGeom prst="rect">
                <a:avLst/>
              </a:prstGeom>
              <a:noFill/>
              <a:ln w="12700" cap="flat">
                <a:noFill/>
                <a:miter lim="400000"/>
              </a:ln>
              <a:effectLst/>
            </p:spPr>
            <p:txBody>
              <a:bodyPr wrap="square" lIns="0" tIns="0" rIns="0" bIns="0" numCol="1" anchor="ctr">
                <a:noAutofit/>
              </a:bodyPr>
              <a:lstStyle>
                <a:lvl1pPr defTabSz="863600">
                  <a:defRPr sz="4500">
                    <a:solidFill>
                      <a:srgbClr val="404040"/>
                    </a:solidFill>
                    <a:latin typeface="Source Han Serif CN"/>
                    <a:ea typeface="Source Han Serif CN"/>
                    <a:cs typeface="Source Han Serif CN"/>
                    <a:sym typeface="Source Han Serif CN"/>
                  </a:defRPr>
                </a:lvl1pPr>
              </a:lstStyle>
              <a:p>
                <a:pPr algn="l"/>
                <a:r>
                  <a:rPr lang="zh-CN" altLang="en-US" sz="5400" dirty="0" smtClean="0">
                    <a:solidFill>
                      <a:srgbClr val="FFFFFF"/>
                    </a:solidFill>
                    <a:latin typeface="+mn-lt"/>
                    <a:ea typeface="+mn-ea"/>
                    <a:cs typeface="+mn-ea"/>
                    <a:sym typeface="+mn-lt"/>
                  </a:rPr>
                  <a:t>并查集</a:t>
                </a:r>
                <a:endParaRPr lang="zh-CN" altLang="en-US" sz="5400" dirty="0">
                  <a:solidFill>
                    <a:srgbClr val="FFFFFF"/>
                  </a:solidFill>
                  <a:latin typeface="+mn-lt"/>
                  <a:ea typeface="+mn-ea"/>
                  <a:cs typeface="+mn-ea"/>
                  <a:sym typeface="+mn-lt"/>
                </a:endParaRPr>
              </a:p>
            </p:txBody>
          </p:sp>
        </p:grpSp>
      </p:grpSp>
    </p:spTree>
    <p:extLst>
      <p:ext uri="{BB962C8B-B14F-4D97-AF65-F5344CB8AC3E}">
        <p14:creationId xmlns:p14="http://schemas.microsoft.com/office/powerpoint/2010/main" val="401029931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5722175" y="-1245425"/>
            <a:ext cx="13893800" cy="16384651"/>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5734050" y="771842"/>
            <a:ext cx="13320674" cy="12588061"/>
          </a:xfrm>
          <a:prstGeom prst="rect">
            <a:avLst/>
          </a:prstGeom>
          <a:noFill/>
          <a:ln>
            <a:noFill/>
          </a:ln>
        </p:spPr>
        <p:txBody>
          <a:bodyPr wrap="square" rtlCol="0">
            <a:spAutoFit/>
          </a:bodyPr>
          <a:lstStyle/>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#include &lt;bits/</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stdc</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++.h&gt;</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using namespace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std</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const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N = 8e5+5;</a:t>
            </a:r>
          </a:p>
          <a:p>
            <a:pPr algn="l"/>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s[N];</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void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init_set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初始化</a:t>
            </a:r>
          </a:p>
          <a:p>
            <a:pPr algn="l"/>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&lt;=N;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s[</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x){ //</a:t>
            </a:r>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有路径压缩的查询</a:t>
            </a:r>
          </a:p>
          <a:p>
            <a:pPr algn="l"/>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if(x != s[x])   s[x] =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(s[x]);     </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return s[x];</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void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merge_set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x,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y){    //</a:t>
            </a:r>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合并</a:t>
            </a:r>
          </a:p>
          <a:p>
            <a:pPr algn="l"/>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y =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(y);</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if(x != y) s[x] = s[y];      //y</a:t>
            </a:r>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成为</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a:t>
            </a:r>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的父亲，</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a:t>
            </a:r>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的集是</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y</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main (){</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init_set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n,m</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cin</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&gt;&gt;n&gt;&gt;m;</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while(m--){</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op,x,y</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cin</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&gt;&gt;op&gt;&gt;x&gt;&gt;y;</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if(op == 1)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merge_set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y);</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if(op == 2){</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(y))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cout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&lt;&lt; "YES"&lt;&lt;</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endl</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else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cout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&lt;&lt; "NO"&lt;&lt;</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endl</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return 0;</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2585662821"/>
      </p:ext>
    </p:extLst>
  </p:cSld>
  <p:clrMapOvr>
    <a:masterClrMapping/>
  </p:clrMapOvr>
  <p:transition spd="slow" advClick="0" advTm="1000">
    <p:push dir="u"/>
  </p:transition>
  <p:timing>
    <p:tnLst>
      <p:par>
        <p:cTn id="1" dur="indefinite" restart="never" nodeType="tmRoot"/>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3628" cy="1309"/>
            </a:xfrm>
            <a:prstGeom prst="rect">
              <a:avLst/>
            </a:prstGeom>
            <a:noFill/>
          </p:spPr>
          <p:txBody>
            <a:bodyPr wrap="square">
              <a:spAutoFit/>
            </a:bodyPr>
            <a:lstStyle/>
            <a:p>
              <a:pPr algn="l"/>
              <a:r>
                <a:rPr lang="zh-CN" altLang="en-US" sz="4800" b="1" spc="600" dirty="0">
                  <a:solidFill>
                    <a:schemeClr val="bg1"/>
                  </a:solidFill>
                  <a:latin typeface="思源宋体 CN Heavy" panose="02020900000000000000" charset="-122"/>
                  <a:ea typeface="思源宋体 CN Heavy" panose="02020900000000000000" charset="-122"/>
                </a:rPr>
                <a:t>合根植物  </a:t>
              </a:r>
              <a:r>
                <a:rPr lang="en-US" altLang="zh-CN" sz="4800" b="1" spc="600" dirty="0">
                  <a:solidFill>
                    <a:schemeClr val="bg1"/>
                  </a:solidFill>
                  <a:latin typeface="思源宋体 CN Heavy" panose="02020900000000000000" charset="-122"/>
                  <a:ea typeface="思源宋体 CN Heavy" panose="02020900000000000000" charset="-122"/>
                </a:rPr>
                <a:t>2017</a:t>
              </a:r>
              <a:r>
                <a:rPr lang="zh-CN" altLang="en-US" sz="4800" b="1" spc="600" dirty="0">
                  <a:solidFill>
                    <a:schemeClr val="bg1"/>
                  </a:solidFill>
                  <a:latin typeface="思源宋体 CN Heavy" panose="02020900000000000000" charset="-122"/>
                  <a:ea typeface="思源宋体 CN Heavy" panose="02020900000000000000" charset="-122"/>
                </a:rPr>
                <a:t>年第八届决赛</a:t>
              </a:r>
              <a:r>
                <a:rPr lang="en-US" altLang="zh-CN" sz="4800" b="1" spc="600" dirty="0">
                  <a:solidFill>
                    <a:schemeClr val="bg1"/>
                  </a:solidFill>
                  <a:latin typeface="思源宋体 CN Heavy" panose="02020900000000000000" charset="-122"/>
                  <a:ea typeface="思源宋体 CN Heavy" panose="02020900000000000000" charset="-122"/>
                </a:rPr>
                <a:t>, </a:t>
              </a:r>
              <a:r>
                <a:rPr lang="en-US" altLang="zh-CN" sz="4800" b="1" spc="600" dirty="0" err="1">
                  <a:solidFill>
                    <a:schemeClr val="bg1"/>
                  </a:solidFill>
                  <a:latin typeface="思源宋体 CN Heavy" panose="02020900000000000000" charset="-122"/>
                  <a:ea typeface="思源宋体 CN Heavy" panose="02020900000000000000" charset="-122"/>
                </a:rPr>
                <a:t>lanqiaoOJ</a:t>
              </a:r>
              <a:r>
                <a:rPr lang="zh-CN" altLang="en-US" sz="4800" b="1" spc="600" dirty="0">
                  <a:solidFill>
                    <a:schemeClr val="bg1"/>
                  </a:solidFill>
                  <a:latin typeface="思源宋体 CN Heavy" panose="02020900000000000000" charset="-122"/>
                  <a:ea typeface="思源宋体 CN Heavy" panose="02020900000000000000" charset="-122"/>
                </a:rPr>
                <a:t>题号</a:t>
              </a:r>
              <a:r>
                <a:rPr lang="en-US" altLang="zh-CN" sz="4800" b="1" spc="600" dirty="0">
                  <a:solidFill>
                    <a:schemeClr val="bg1"/>
                  </a:solidFill>
                  <a:latin typeface="思源宋体 CN Heavy" panose="02020900000000000000" charset="-122"/>
                  <a:ea typeface="思源宋体 CN Heavy" panose="02020900000000000000" charset="-122"/>
                </a:rPr>
                <a:t>110</a:t>
              </a:r>
              <a:endParaRPr sz="48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942523" y="3750927"/>
            <a:ext cx="22002323" cy="4384085"/>
          </a:xfrm>
          <a:prstGeom prst="rect">
            <a:avLst/>
          </a:prstGeom>
          <a:noFill/>
        </p:spPr>
        <p:txBody>
          <a:bodyPr wrap="square" rtlCol="0">
            <a:spAutoFit/>
          </a:bodyPr>
          <a:lstStyle/>
          <a:p>
            <a:pPr algn="l">
              <a:lnSpc>
                <a:spcPct val="150000"/>
              </a:lnSpc>
            </a:pPr>
            <a:r>
              <a:rPr lang="en-US" altLang="zh-CN" sz="48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8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8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w</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星球的一个种植园，被分成</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m×n</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个小格子（东西方向</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行，南北方向</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列）。每个格子里种了一株合根植物。这种植物有个特点，它的根可能会沿着南北或东西方向伸展，从而与另一个格子的植物合成为一体。如果我们告诉你哪些小格子间出现了连根现象，你能说出这个园中一共有多少株合根植物吗</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82386380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sp>
        <p:nvSpPr>
          <p:cNvPr id="12" name="文本框 11" descr="7b0a202020202262756c6c6574223a20227b5c2263617465676f727949645c223a31303030352c5c2274656d706c61746549645c223a32303233313332387d220a7d0a"/>
          <p:cNvSpPr txBox="1"/>
          <p:nvPr/>
        </p:nvSpPr>
        <p:spPr>
          <a:xfrm>
            <a:off x="923635" y="1493399"/>
            <a:ext cx="21737582" cy="5170646"/>
          </a:xfrm>
          <a:prstGeom prst="rect">
            <a:avLst/>
          </a:prstGeom>
          <a:noFill/>
        </p:spPr>
        <p:txBody>
          <a:bodyPr wrap="square" rtlCol="0">
            <a:spAutoFit/>
          </a:bodyPr>
          <a:lstStyle/>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输入格式</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第一行，两个整数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，用空格分开，表示格子的行数、列数（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1&lt;</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m,n</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&lt;1000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）。接下来一行，一个整数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下面有</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行数据</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(0&lt;k&lt;100000)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。接下来</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行，第行两个整数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，表示编号为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的小格子和编号为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的小格子合根了。格子的编号一行一行，从上到下，从左到右编号。</a:t>
            </a: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输出格式</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输出一个整数表示答案。</a:t>
            </a: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6067481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3628" cy="1309"/>
            </a:xfrm>
            <a:prstGeom prst="rect">
              <a:avLst/>
            </a:prstGeom>
            <a:noFill/>
          </p:spPr>
          <p:txBody>
            <a:bodyPr wrap="square">
              <a:spAutoFit/>
            </a:bodyPr>
            <a:lstStyle/>
            <a:p>
              <a:pPr algn="l"/>
              <a:r>
                <a:rPr lang="zh-CN" altLang="en-US" sz="4800" b="1" spc="600" dirty="0">
                  <a:solidFill>
                    <a:schemeClr val="bg1"/>
                  </a:solidFill>
                  <a:latin typeface="思源宋体 CN Heavy" panose="02020900000000000000" charset="-122"/>
                  <a:ea typeface="思源宋体 CN Heavy" panose="02020900000000000000" charset="-122"/>
                </a:rPr>
                <a:t>合根植物  </a:t>
              </a:r>
              <a:r>
                <a:rPr lang="en-US" altLang="zh-CN" sz="4800" b="1" spc="600" dirty="0">
                  <a:solidFill>
                    <a:schemeClr val="bg1"/>
                  </a:solidFill>
                  <a:latin typeface="思源宋体 CN Heavy" panose="02020900000000000000" charset="-122"/>
                  <a:ea typeface="思源宋体 CN Heavy" panose="02020900000000000000" charset="-122"/>
                </a:rPr>
                <a:t>2017</a:t>
              </a:r>
              <a:r>
                <a:rPr lang="zh-CN" altLang="en-US" sz="4800" b="1" spc="600" dirty="0">
                  <a:solidFill>
                    <a:schemeClr val="bg1"/>
                  </a:solidFill>
                  <a:latin typeface="思源宋体 CN Heavy" panose="02020900000000000000" charset="-122"/>
                  <a:ea typeface="思源宋体 CN Heavy" panose="02020900000000000000" charset="-122"/>
                </a:rPr>
                <a:t>年第八届决赛</a:t>
              </a:r>
              <a:r>
                <a:rPr lang="en-US" altLang="zh-CN" sz="4800" b="1" spc="600" dirty="0">
                  <a:solidFill>
                    <a:schemeClr val="bg1"/>
                  </a:solidFill>
                  <a:latin typeface="思源宋体 CN Heavy" panose="02020900000000000000" charset="-122"/>
                  <a:ea typeface="思源宋体 CN Heavy" panose="02020900000000000000" charset="-122"/>
                </a:rPr>
                <a:t>, </a:t>
              </a:r>
              <a:r>
                <a:rPr lang="en-US" altLang="zh-CN" sz="4800" b="1" spc="600" dirty="0" err="1">
                  <a:solidFill>
                    <a:schemeClr val="bg1"/>
                  </a:solidFill>
                  <a:latin typeface="思源宋体 CN Heavy" panose="02020900000000000000" charset="-122"/>
                  <a:ea typeface="思源宋体 CN Heavy" panose="02020900000000000000" charset="-122"/>
                </a:rPr>
                <a:t>lanqiaoOJ</a:t>
              </a:r>
              <a:r>
                <a:rPr lang="zh-CN" altLang="en-US" sz="4800" b="1" spc="600" dirty="0">
                  <a:solidFill>
                    <a:schemeClr val="bg1"/>
                  </a:solidFill>
                  <a:latin typeface="思源宋体 CN Heavy" panose="02020900000000000000" charset="-122"/>
                  <a:ea typeface="思源宋体 CN Heavy" panose="02020900000000000000" charset="-122"/>
                </a:rPr>
                <a:t>题号</a:t>
              </a:r>
              <a:r>
                <a:rPr lang="en-US" altLang="zh-CN" sz="4800" b="1" spc="600" dirty="0">
                  <a:solidFill>
                    <a:schemeClr val="bg1"/>
                  </a:solidFill>
                  <a:latin typeface="思源宋体 CN Heavy" panose="02020900000000000000" charset="-122"/>
                  <a:ea typeface="思源宋体 CN Heavy" panose="02020900000000000000" charset="-122"/>
                </a:rPr>
                <a:t>110</a:t>
              </a:r>
              <a:endParaRPr sz="48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1037685" y="4208549"/>
            <a:ext cx="22002323" cy="3416320"/>
          </a:xfrm>
          <a:prstGeom prst="rect">
            <a:avLst/>
          </a:prstGeom>
          <a:noFill/>
        </p:spPr>
        <p:txBody>
          <a:bodyPr wrap="square" rtlCol="0">
            <a:spAutoFit/>
          </a:bodyPr>
          <a:lstStyle/>
          <a:p>
            <a:pPr algn="l">
              <a:lnSpc>
                <a:spcPct val="150000"/>
              </a:lnSpc>
            </a:pPr>
            <a:r>
              <a:rPr lang="zh-CN" altLang="en-US" sz="48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常规做法：</a:t>
            </a:r>
            <a:endParaRPr lang="en-US" altLang="zh-CN" sz="48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endParaRPr>
          </a:p>
          <a:p>
            <a:pPr marL="685800" indent="-685800" algn="l">
              <a:lnSpc>
                <a:spcPct val="15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用并查集处理所有的合并</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685800" indent="-685800" algn="l">
              <a:lnSpc>
                <a:spcPct val="15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处理完后，检查所有</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en-US" altLang="zh-CN" sz="48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 </a:t>
            </a:r>
            <a:r>
              <a:rPr lang="en-US" altLang="zh-CN" sz="48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的数量，</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也</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就是集等于自己的数量，就是答案。</a:t>
            </a:r>
            <a:endParaRPr 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47877642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9279598" y="-1879004"/>
            <a:ext cx="12411406" cy="18219803"/>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7559317" y="1978329"/>
            <a:ext cx="16453863" cy="10926068"/>
          </a:xfrm>
          <a:prstGeom prst="rect">
            <a:avLst/>
          </a:prstGeom>
          <a:noFill/>
          <a:ln>
            <a:noFill/>
          </a:ln>
        </p:spPr>
        <p:txBody>
          <a:bodyPr wrap="square" rtlCol="0">
            <a:spAutoFit/>
          </a:bodyPr>
          <a:lstStyle/>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#include&lt;bits/</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stdc</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++.h&gt;</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using namespace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std</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const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N = 1e6+10;</a:t>
            </a:r>
          </a:p>
          <a:p>
            <a:pPr algn="l"/>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s[N];</a:t>
            </a:r>
          </a:p>
          <a:p>
            <a:pPr algn="l"/>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x){</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if(x!=s[x])  s[x]=</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(s[x]);</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return s[x];</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main(){</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n,m,k</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scanf</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d%d%d</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",&amp;</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n,&amp;m,&amp;k</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=1;i&lt;=</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N;i</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s[</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初始化并查集</a:t>
            </a:r>
          </a:p>
          <a:p>
            <a:pPr algn="l"/>
            <a:r>
              <a:rPr lang="zh-CN" altLang="en-US"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while(k--){</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a,b</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scanf</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d%d</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",&amp;</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a,&amp;b</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pa =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pb</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(b);</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if(pa!=</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pb</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s[pa] =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pb</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合并并查集</a:t>
            </a:r>
          </a:p>
          <a:p>
            <a:pPr algn="l"/>
            <a:r>
              <a:rPr lang="zh-CN" altLang="en-US"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=0;</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=1;i&lt;=n*</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m;i</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if(s[</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printf</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("%d",</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return 0;</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p:txBody>
      </p:sp>
      <p:sp>
        <p:nvSpPr>
          <p:cNvPr id="12" name="文本框 11" descr="7b0a202020202262756c6c6574223a20227b5c2263617465676f727949645c223a31303030352c5c2274656d706c61746549645c223a32303233313332387d220a7d0a"/>
          <p:cNvSpPr txBox="1"/>
          <p:nvPr/>
        </p:nvSpPr>
        <p:spPr>
          <a:xfrm>
            <a:off x="943513" y="2384729"/>
            <a:ext cx="5198869" cy="1938992"/>
          </a:xfrm>
          <a:prstGeom prst="rect">
            <a:avLst/>
          </a:prstGeom>
          <a:noFill/>
        </p:spPr>
        <p:txBody>
          <a:bodyPr wrap="square" rtlCol="0">
            <a:spAutoFit/>
          </a:bodyPr>
          <a:lstStyle/>
          <a:p>
            <a:pPr algn="l"/>
            <a:r>
              <a:rPr lang="zh-CN" altLang="en-US" sz="4000" dirty="0">
                <a:solidFill>
                  <a:schemeClr val="tx1"/>
                </a:solidFill>
                <a:latin typeface="宋体" panose="02010600030101010101" pitchFamily="2" charset="-122"/>
                <a:ea typeface="宋体" panose="02010600030101010101" pitchFamily="2" charset="-122"/>
              </a:rPr>
              <a:t>用并查集对所有植物做合并操作，最后统计有多少集。</a:t>
            </a:r>
          </a:p>
        </p:txBody>
      </p:sp>
    </p:spTree>
    <p:custDataLst>
      <p:tags r:id="rId1"/>
    </p:custDataLst>
    <p:extLst>
      <p:ext uri="{BB962C8B-B14F-4D97-AF65-F5344CB8AC3E}">
        <p14:creationId xmlns:p14="http://schemas.microsoft.com/office/powerpoint/2010/main" val="45550935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3628" cy="1309"/>
            </a:xfrm>
            <a:prstGeom prst="rect">
              <a:avLst/>
            </a:prstGeom>
            <a:noFill/>
          </p:spPr>
          <p:txBody>
            <a:bodyPr wrap="square">
              <a:spAutoFit/>
            </a:bodyPr>
            <a:lstStyle/>
            <a:p>
              <a:pPr algn="l"/>
              <a:r>
                <a:rPr lang="zh-CN" altLang="en-US" sz="4800" b="1" spc="600" dirty="0">
                  <a:solidFill>
                    <a:schemeClr val="bg1"/>
                  </a:solidFill>
                  <a:latin typeface="思源宋体 CN Heavy" panose="02020900000000000000" charset="-122"/>
                  <a:ea typeface="思源宋体 CN Heavy" panose="02020900000000000000" charset="-122"/>
                </a:rPr>
                <a:t>修改数组 </a:t>
              </a:r>
              <a:r>
                <a:rPr lang="en-US" altLang="zh-CN" sz="4800" b="1" spc="600" dirty="0">
                  <a:solidFill>
                    <a:schemeClr val="bg1"/>
                  </a:solidFill>
                  <a:latin typeface="思源宋体 CN Heavy" panose="02020900000000000000" charset="-122"/>
                  <a:ea typeface="思源宋体 CN Heavy" panose="02020900000000000000" charset="-122"/>
                </a:rPr>
                <a:t>2019</a:t>
              </a:r>
              <a:r>
                <a:rPr lang="zh-CN" altLang="en-US" sz="4800" b="1" spc="600" dirty="0">
                  <a:solidFill>
                    <a:schemeClr val="bg1"/>
                  </a:solidFill>
                  <a:latin typeface="思源宋体 CN Heavy" panose="02020900000000000000" charset="-122"/>
                  <a:ea typeface="思源宋体 CN Heavy" panose="02020900000000000000" charset="-122"/>
                </a:rPr>
                <a:t>年第十届省赛，</a:t>
              </a:r>
              <a:r>
                <a:rPr lang="en-US" altLang="zh-CN" sz="4800" b="1" spc="600" dirty="0" err="1">
                  <a:solidFill>
                    <a:schemeClr val="bg1"/>
                  </a:solidFill>
                  <a:latin typeface="思源宋体 CN Heavy" panose="02020900000000000000" charset="-122"/>
                  <a:ea typeface="思源宋体 CN Heavy" panose="02020900000000000000" charset="-122"/>
                </a:rPr>
                <a:t>lanqiaoOJ</a:t>
              </a:r>
              <a:r>
                <a:rPr lang="zh-CN" altLang="en-US" sz="4800" b="1" spc="600" dirty="0">
                  <a:solidFill>
                    <a:schemeClr val="bg1"/>
                  </a:solidFill>
                  <a:latin typeface="思源宋体 CN Heavy" panose="02020900000000000000" charset="-122"/>
                  <a:ea typeface="思源宋体 CN Heavy" panose="02020900000000000000" charset="-122"/>
                </a:rPr>
                <a:t>题号</a:t>
              </a:r>
              <a:r>
                <a:rPr lang="en-US" altLang="zh-CN" sz="4800" b="1" spc="600" dirty="0">
                  <a:solidFill>
                    <a:schemeClr val="bg1"/>
                  </a:solidFill>
                  <a:latin typeface="思源宋体 CN Heavy" panose="02020900000000000000" charset="-122"/>
                  <a:ea typeface="思源宋体 CN Heavy" panose="02020900000000000000" charset="-122"/>
                </a:rPr>
                <a:t>185</a:t>
              </a:r>
              <a:endParaRPr sz="48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1190838" y="2817071"/>
            <a:ext cx="22002323" cy="9233297"/>
          </a:xfrm>
          <a:prstGeom prst="rect">
            <a:avLst/>
          </a:prstGeom>
          <a:noFill/>
        </p:spPr>
        <p:txBody>
          <a:bodyPr wrap="square" rtlCol="0">
            <a:spAutoFit/>
          </a:bodyPr>
          <a:lstStyle/>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给定一个长度为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的数组</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 =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，数组中有可能有重复出现的整数。现在小明要按以下方法将其修改为没有重复整数的数组。小明会依次修改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。当修改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时，小明会检查</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是否在</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中出现过。如果出现过，则小明会给</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；如果新的</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仍在之前出现过，小明会持续给</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，直到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没有在</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中出现过。当</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也经过上述修改之后，显然</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数组中就没有重复的整数了。现在给定初始的</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数组，请你计算出最终的</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数组。</a:t>
            </a: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输入</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第一行包含一个整数</a:t>
            </a:r>
            <a:r>
              <a:rPr lang="en-US" altLang="zh-CN" sz="44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N(1≤N≤100000)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，第二行包含</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个整数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(1≤A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≤1000000)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输出</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个整数，依次是最终的</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endParaRPr lang="en-US"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42169877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3628" cy="1309"/>
            </a:xfrm>
            <a:prstGeom prst="rect">
              <a:avLst/>
            </a:prstGeom>
            <a:noFill/>
          </p:spPr>
          <p:txBody>
            <a:bodyPr wrap="square">
              <a:spAutoFit/>
            </a:bodyPr>
            <a:lstStyle/>
            <a:p>
              <a:pPr algn="l"/>
              <a:r>
                <a:rPr lang="zh-CN" altLang="en-US" sz="4800" b="1" spc="600" dirty="0">
                  <a:solidFill>
                    <a:schemeClr val="bg1"/>
                  </a:solidFill>
                  <a:latin typeface="思源宋体 CN Heavy" panose="02020900000000000000" charset="-122"/>
                  <a:ea typeface="思源宋体 CN Heavy" panose="02020900000000000000" charset="-122"/>
                </a:rPr>
                <a:t>修改数组 </a:t>
              </a:r>
              <a:r>
                <a:rPr lang="en-US" altLang="zh-CN" sz="4800" b="1" spc="600" dirty="0">
                  <a:solidFill>
                    <a:schemeClr val="bg1"/>
                  </a:solidFill>
                  <a:latin typeface="思源宋体 CN Heavy" panose="02020900000000000000" charset="-122"/>
                  <a:ea typeface="思源宋体 CN Heavy" panose="02020900000000000000" charset="-122"/>
                </a:rPr>
                <a:t>2019</a:t>
              </a:r>
              <a:r>
                <a:rPr lang="zh-CN" altLang="en-US" sz="4800" b="1" spc="600" dirty="0">
                  <a:solidFill>
                    <a:schemeClr val="bg1"/>
                  </a:solidFill>
                  <a:latin typeface="思源宋体 CN Heavy" panose="02020900000000000000" charset="-122"/>
                  <a:ea typeface="思源宋体 CN Heavy" panose="02020900000000000000" charset="-122"/>
                </a:rPr>
                <a:t>年第十届省赛，</a:t>
              </a:r>
              <a:r>
                <a:rPr lang="en-US" altLang="zh-CN" sz="4800" b="1" spc="600" dirty="0" err="1">
                  <a:solidFill>
                    <a:schemeClr val="bg1"/>
                  </a:solidFill>
                  <a:latin typeface="思源宋体 CN Heavy" panose="02020900000000000000" charset="-122"/>
                  <a:ea typeface="思源宋体 CN Heavy" panose="02020900000000000000" charset="-122"/>
                </a:rPr>
                <a:t>lanqiaoOJ</a:t>
              </a:r>
              <a:r>
                <a:rPr lang="zh-CN" altLang="en-US" sz="4800" b="1" spc="600" dirty="0">
                  <a:solidFill>
                    <a:schemeClr val="bg1"/>
                  </a:solidFill>
                  <a:latin typeface="思源宋体 CN Heavy" panose="02020900000000000000" charset="-122"/>
                  <a:ea typeface="思源宋体 CN Heavy" panose="02020900000000000000" charset="-122"/>
                </a:rPr>
                <a:t>题号</a:t>
              </a:r>
              <a:r>
                <a:rPr lang="en-US" altLang="zh-CN" sz="4800" b="1" spc="600" dirty="0">
                  <a:solidFill>
                    <a:schemeClr val="bg1"/>
                  </a:solidFill>
                  <a:latin typeface="思源宋体 CN Heavy" panose="02020900000000000000" charset="-122"/>
                  <a:ea typeface="思源宋体 CN Heavy" panose="02020900000000000000" charset="-122"/>
                </a:rPr>
                <a:t>185</a:t>
              </a:r>
              <a:endParaRPr sz="48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6379063" y="2873385"/>
            <a:ext cx="15308119" cy="4401205"/>
          </a:xfrm>
          <a:prstGeom prst="rect">
            <a:avLst/>
          </a:prstGeom>
          <a:noFill/>
        </p:spPr>
        <p:txBody>
          <a:bodyPr wrap="square" rtlCol="0">
            <a:spAutoFit/>
          </a:bodyPr>
          <a:lstStyle/>
          <a:p>
            <a:pPr algn="l"/>
            <a:r>
              <a:rPr lang="zh-CN" altLang="en-US" sz="4000" dirty="0" smtClean="0">
                <a:solidFill>
                  <a:srgbClr val="FF0000"/>
                </a:solidFill>
                <a:latin typeface="Times New Roman" panose="02020603050405020304" pitchFamily="18" charset="0"/>
                <a:ea typeface="思源宋体 CN" panose="02020400000000000000" charset="-122"/>
                <a:cs typeface="Times New Roman" panose="02020603050405020304" pitchFamily="18" charset="0"/>
              </a:rPr>
              <a:t>功能：把数组的数字转换为都不重复</a:t>
            </a:r>
            <a:endParaRPr lang="en-US" altLang="zh-CN" sz="4000" dirty="0" smtClean="0">
              <a:solidFill>
                <a:srgbClr val="FF0000"/>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数组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 =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en-US" altLang="zh-CN"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0" indent="-571500" algn="l">
              <a:buFont typeface="Arial" panose="020B0604020202020204" pitchFamily="34" charset="0"/>
              <a:buChar char="•"/>
            </a:pP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依次</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修改</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t>
            </a:r>
            <a:r>
              <a:rPr lang="en-US" altLang="zh-CN"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endParaRPr lang="en-US" altLang="zh-CN"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修改</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时</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，检查</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是否在</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中出现</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过</a:t>
            </a:r>
            <a:endParaRPr lang="en-US" altLang="zh-CN"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lvl="1" indent="-571500" algn="l">
              <a:buFont typeface="Wingdings" panose="05000000000000000000" pitchFamily="2" charset="2"/>
              <a:buChar char="Ø"/>
            </a:pP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出现过</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，给</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加上</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lvl="1" indent="-571500" algn="l">
              <a:buFont typeface="Wingdings" panose="05000000000000000000" pitchFamily="2" charset="2"/>
              <a:buChar char="Ø"/>
            </a:pP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新的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仍在之前出现过</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，持续</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给</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，直到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没有在</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中出现过</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3" name="图片 2"/>
          <p:cNvPicPr>
            <a:picLocks noChangeAspect="1"/>
          </p:cNvPicPr>
          <p:nvPr/>
        </p:nvPicPr>
        <p:blipFill>
          <a:blip r:embed="rId5"/>
          <a:stretch>
            <a:fillRect/>
          </a:stretch>
        </p:blipFill>
        <p:spPr>
          <a:xfrm>
            <a:off x="872787" y="2990907"/>
            <a:ext cx="3934209" cy="8161197"/>
          </a:xfrm>
          <a:prstGeom prst="rect">
            <a:avLst/>
          </a:prstGeom>
        </p:spPr>
      </p:pic>
    </p:spTree>
    <p:custDataLst>
      <p:tags r:id="rId1"/>
    </p:custDataLst>
    <p:extLst>
      <p:ext uri="{BB962C8B-B14F-4D97-AF65-F5344CB8AC3E}">
        <p14:creationId xmlns:p14="http://schemas.microsoft.com/office/powerpoint/2010/main" val="63723996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3628" cy="1309"/>
            </a:xfrm>
            <a:prstGeom prst="rect">
              <a:avLst/>
            </a:prstGeom>
            <a:noFill/>
          </p:spPr>
          <p:txBody>
            <a:bodyPr wrap="square">
              <a:spAutoFit/>
            </a:bodyPr>
            <a:lstStyle/>
            <a:p>
              <a:pPr algn="l"/>
              <a:r>
                <a:rPr lang="zh-CN" altLang="en-US" sz="4800" b="1" spc="600" dirty="0" smtClean="0">
                  <a:solidFill>
                    <a:schemeClr val="bg1"/>
                  </a:solidFill>
                  <a:latin typeface="思源宋体 CN Heavy" panose="02020900000000000000" charset="-122"/>
                  <a:ea typeface="思源宋体 CN Heavy" panose="02020900000000000000" charset="-122"/>
                </a:rPr>
                <a:t>（</a:t>
              </a:r>
              <a:r>
                <a:rPr lang="en-US" altLang="zh-CN" sz="4800" b="1" spc="600" dirty="0" smtClean="0">
                  <a:solidFill>
                    <a:schemeClr val="bg1"/>
                  </a:solidFill>
                  <a:latin typeface="思源宋体 CN Heavy" panose="02020900000000000000" charset="-122"/>
                  <a:ea typeface="思源宋体 CN Heavy" panose="02020900000000000000" charset="-122"/>
                </a:rPr>
                <a:t>1</a:t>
              </a:r>
              <a:r>
                <a:rPr lang="zh-CN" altLang="en-US" sz="4800" b="1" spc="600" dirty="0" smtClean="0">
                  <a:solidFill>
                    <a:schemeClr val="bg1"/>
                  </a:solidFill>
                  <a:latin typeface="思源宋体 CN Heavy" panose="02020900000000000000" charset="-122"/>
                  <a:ea typeface="思源宋体 CN Heavy" panose="02020900000000000000" charset="-122"/>
                </a:rPr>
                <a:t>）暴力法</a:t>
              </a:r>
              <a:endParaRPr sz="48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652746" y="2903566"/>
            <a:ext cx="22002323" cy="3046988"/>
          </a:xfrm>
          <a:prstGeom prst="rect">
            <a:avLst/>
          </a:prstGeom>
          <a:noFill/>
        </p:spPr>
        <p:txBody>
          <a:bodyPr wrap="square" rtlCol="0">
            <a:spAutoFit/>
          </a:bodyPr>
          <a:lstStyle/>
          <a:p>
            <a:pPr algn="l"/>
            <a:r>
              <a:rPr lang="en-US" altLang="zh-CN" sz="4800" dirty="0" smtClean="0">
                <a:solidFill>
                  <a:srgbClr val="FF0000"/>
                </a:solidFill>
                <a:latin typeface="Times New Roman" panose="02020603050405020304" pitchFamily="18" charset="0"/>
                <a:ea typeface="思源宋体 CN" panose="02020400000000000000" charset="-122"/>
                <a:cs typeface="Times New Roman" panose="02020603050405020304" pitchFamily="18" charset="0"/>
              </a:rPr>
              <a:t>  1</a:t>
            </a:r>
            <a:r>
              <a:rPr lang="en-US" altLang="zh-CN" sz="48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≤N≤</a:t>
            </a:r>
            <a:r>
              <a:rPr lang="en-US" altLang="zh-CN" sz="4800" dirty="0" smtClean="0">
                <a:solidFill>
                  <a:srgbClr val="FF0000"/>
                </a:solidFill>
                <a:latin typeface="Times New Roman" panose="02020603050405020304" pitchFamily="18" charset="0"/>
                <a:ea typeface="思源宋体 CN" panose="02020400000000000000" charset="-122"/>
                <a:cs typeface="Times New Roman" panose="02020603050405020304" pitchFamily="18" charset="0"/>
              </a:rPr>
              <a:t>100000</a:t>
            </a:r>
          </a:p>
          <a:p>
            <a:pPr algn="l"/>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每</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读入一个新的数，就检查前面是否出现过，每一次需要检查前面所有的数</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。共有</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个数，每个数检查</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O(n)</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次</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，总</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复杂</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度</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O(n</a:t>
            </a:r>
            <a:r>
              <a:rPr lang="en-US" altLang="zh-CN" sz="4800" baseline="30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超时。</a:t>
            </a:r>
          </a:p>
          <a:p>
            <a:pPr algn="l"/>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403811856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10932878" y="-102950"/>
            <a:ext cx="9972671" cy="15360178"/>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9296400" y="4002570"/>
            <a:ext cx="14302903" cy="7848302"/>
          </a:xfrm>
          <a:prstGeom prst="rect">
            <a:avLst/>
          </a:prstGeom>
          <a:noFill/>
          <a:ln>
            <a:noFill/>
          </a:ln>
        </p:spPr>
        <p:txBody>
          <a:bodyPr wrap="square" rtlCol="0">
            <a:spAutoFit/>
          </a:bodyPr>
          <a:lstStyle/>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#include&lt;bits/</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stdc</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++.h&gt;</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using namespace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std</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#define N 1000002   //A</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的</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hash</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1≤Ai≤1000000</a:t>
            </a:r>
          </a:p>
          <a:p>
            <a:pPr algn="l"/>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vis[N]={0};     //hash:  vis[</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表示数字</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已经存在</a:t>
            </a:r>
          </a:p>
          <a:p>
            <a:pPr algn="l"/>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main(){</a:t>
            </a:r>
          </a:p>
          <a:p>
            <a:pPr algn="l"/>
            <a:r>
              <a:rPr lang="en-US" altLang="zh-CN" sz="36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err="1"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6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scanf</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d",&amp;n</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36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for(</a:t>
            </a:r>
            <a:r>
              <a:rPr lang="en-US" altLang="zh-CN" sz="3600" dirty="0" err="1"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6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=0;i&lt;</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36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err="1"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6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scanf</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d",&amp;a</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读一个数字</a:t>
            </a:r>
          </a:p>
          <a:p>
            <a:pPr algn="l"/>
            <a:r>
              <a:rPr lang="zh-CN" altLang="en-US" sz="36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while(vis[a</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 a++;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若</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已经出现过，加</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。若加</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后再出现，则继续加			</a:t>
            </a:r>
          </a:p>
          <a:p>
            <a:pPr algn="l"/>
            <a:r>
              <a:rPr lang="zh-CN" altLang="en-US" sz="36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vis[a</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标记该数字</a:t>
            </a:r>
          </a:p>
          <a:p>
            <a:pPr algn="l"/>
            <a:r>
              <a:rPr lang="zh-CN" altLang="en-US" sz="36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err="1"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printf</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("%d ",a);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打印</a:t>
            </a:r>
          </a:p>
          <a:p>
            <a:pPr algn="l"/>
            <a:r>
              <a:rPr lang="en-US" altLang="zh-CN" sz="36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endPar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p:txBody>
      </p:sp>
      <p:sp>
        <p:nvSpPr>
          <p:cNvPr id="12" name="文本框 11" descr="7b0a202020202262756c6c6574223a20227b5c2263617465676f727949645c223a31303030352c5c2274656d706c61746549645c223a32303233313332387d220a7d0a"/>
          <p:cNvSpPr txBox="1"/>
          <p:nvPr/>
        </p:nvSpPr>
        <p:spPr>
          <a:xfrm>
            <a:off x="364111" y="3606733"/>
            <a:ext cx="7255889" cy="8217634"/>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改进</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，用</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hash</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。定义</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vis[]</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数组，</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vis[</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表示数字</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是否已经出现过。这样就不用检查前面所有的数了，基本上可以在</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O(1)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的时间内定位到。</a:t>
            </a: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或：直接用</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set</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判断是否重复，也是</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O(1)</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11" name="文本框 10"/>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13" name="组合 12"/>
          <p:cNvGrpSpPr/>
          <p:nvPr/>
        </p:nvGrpSpPr>
        <p:grpSpPr>
          <a:xfrm>
            <a:off x="635" y="-30121"/>
            <a:ext cx="24382730" cy="2524629"/>
            <a:chOff x="0" y="-48"/>
            <a:chExt cx="38400" cy="3976"/>
          </a:xfrm>
        </p:grpSpPr>
        <p:sp>
          <p:nvSpPr>
            <p:cNvPr id="14"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15" name="图像" descr="图像"/>
            <p:cNvPicPr>
              <a:picLocks noChangeAspect="1"/>
            </p:cNvPicPr>
            <p:nvPr/>
          </p:nvPicPr>
          <p:blipFill>
            <a:blip r:embed="rId4"/>
            <a:stretch>
              <a:fillRect/>
            </a:stretch>
          </p:blipFill>
          <p:spPr>
            <a:xfrm>
              <a:off x="32440" y="907"/>
              <a:ext cx="5577" cy="907"/>
            </a:xfrm>
            <a:prstGeom prst="rect">
              <a:avLst/>
            </a:prstGeom>
          </p:spPr>
        </p:pic>
        <p:sp>
          <p:nvSpPr>
            <p:cNvPr id="16" name="文本框 15"/>
            <p:cNvSpPr txBox="1"/>
            <p:nvPr/>
          </p:nvSpPr>
          <p:spPr>
            <a:xfrm>
              <a:off x="1027" y="1215"/>
              <a:ext cx="33628" cy="1309"/>
            </a:xfrm>
            <a:prstGeom prst="rect">
              <a:avLst/>
            </a:prstGeom>
            <a:noFill/>
          </p:spPr>
          <p:txBody>
            <a:bodyPr wrap="square">
              <a:spAutoFit/>
            </a:bodyPr>
            <a:lstStyle/>
            <a:p>
              <a:pPr algn="l"/>
              <a:r>
                <a:rPr lang="zh-CN" altLang="en-US" sz="4800" b="1" spc="600" dirty="0" smtClean="0">
                  <a:solidFill>
                    <a:schemeClr val="bg1"/>
                  </a:solidFill>
                  <a:latin typeface="思源宋体 CN Heavy" panose="02020900000000000000" charset="-122"/>
                  <a:ea typeface="思源宋体 CN Heavy" panose="02020900000000000000" charset="-122"/>
                </a:rPr>
                <a:t>（</a:t>
              </a:r>
              <a:r>
                <a:rPr lang="en-US" altLang="zh-CN" sz="4800" b="1" spc="600" dirty="0" smtClean="0">
                  <a:solidFill>
                    <a:schemeClr val="bg1"/>
                  </a:solidFill>
                  <a:latin typeface="思源宋体 CN Heavy" panose="02020900000000000000" charset="-122"/>
                  <a:ea typeface="思源宋体 CN Heavy" panose="02020900000000000000" charset="-122"/>
                </a:rPr>
                <a:t>2</a:t>
              </a:r>
              <a:r>
                <a:rPr lang="zh-CN" altLang="en-US" sz="4800" b="1" spc="600" dirty="0" smtClean="0">
                  <a:solidFill>
                    <a:schemeClr val="bg1"/>
                  </a:solidFill>
                  <a:latin typeface="思源宋体 CN Heavy" panose="02020900000000000000" charset="-122"/>
                  <a:ea typeface="思源宋体 CN Heavy" panose="02020900000000000000" charset="-122"/>
                </a:rPr>
                <a:t>）查重，</a:t>
              </a:r>
              <a:r>
                <a:rPr lang="en-US" altLang="zh-CN" sz="4800" b="1" spc="600" dirty="0" smtClean="0">
                  <a:solidFill>
                    <a:schemeClr val="bg1"/>
                  </a:solidFill>
                  <a:latin typeface="思源宋体 CN Heavy" panose="02020900000000000000" charset="-122"/>
                  <a:ea typeface="思源宋体 CN Heavy" panose="02020900000000000000" charset="-122"/>
                </a:rPr>
                <a:t>hash</a:t>
              </a:r>
              <a:r>
                <a:rPr lang="zh-CN" altLang="en-US" sz="4800" b="1" spc="600" dirty="0" smtClean="0">
                  <a:solidFill>
                    <a:schemeClr val="bg1"/>
                  </a:solidFill>
                  <a:latin typeface="思源宋体 CN Heavy" panose="02020900000000000000" charset="-122"/>
                  <a:ea typeface="思源宋体 CN Heavy" panose="02020900000000000000" charset="-122"/>
                </a:rPr>
                <a:t>或</a:t>
              </a:r>
              <a:r>
                <a:rPr lang="en-US" altLang="zh-CN" sz="4800" b="1" spc="600" dirty="0" smtClean="0">
                  <a:solidFill>
                    <a:schemeClr val="bg1"/>
                  </a:solidFill>
                  <a:latin typeface="思源宋体 CN Heavy" panose="02020900000000000000" charset="-122"/>
                  <a:ea typeface="思源宋体 CN Heavy" panose="02020900000000000000" charset="-122"/>
                </a:rPr>
                <a:t>set()</a:t>
              </a:r>
              <a:endParaRPr sz="4800" b="1" spc="600" dirty="0">
                <a:solidFill>
                  <a:schemeClr val="bg1"/>
                </a:solidFill>
                <a:latin typeface="思源宋体 CN Heavy" panose="02020900000000000000" charset="-122"/>
                <a:ea typeface="思源宋体 CN Heavy" panose="02020900000000000000" charset="-122"/>
              </a:endParaRPr>
            </a:p>
          </p:txBody>
        </p:sp>
      </p:grpSp>
    </p:spTree>
    <p:custDataLst>
      <p:tags r:id="rId1"/>
    </p:custDataLst>
    <p:extLst>
      <p:ext uri="{BB962C8B-B14F-4D97-AF65-F5344CB8AC3E}">
        <p14:creationId xmlns:p14="http://schemas.microsoft.com/office/powerpoint/2010/main" val="14225505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2"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3628" cy="1309"/>
            </a:xfrm>
            <a:prstGeom prst="rect">
              <a:avLst/>
            </a:prstGeom>
            <a:noFill/>
          </p:spPr>
          <p:txBody>
            <a:bodyPr wrap="square">
              <a:spAutoFit/>
            </a:bodyPr>
            <a:lstStyle/>
            <a:p>
              <a:pPr algn="l"/>
              <a:endParaRPr sz="48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1190838" y="3989889"/>
            <a:ext cx="22002323" cy="6863417"/>
          </a:xfrm>
          <a:prstGeom prst="rect">
            <a:avLst/>
          </a:prstGeom>
          <a:noFill/>
        </p:spPr>
        <p:txBody>
          <a:bodyPr wrap="square" rtlCol="0">
            <a:spAutoFit/>
          </a:bodyPr>
          <a:lstStyle/>
          <a:p>
            <a:pPr algn="l"/>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本题特殊要求</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：“如果新的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仍在之前出现过，小明会持续给</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，直到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没有在</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中出现过。”这导致在某些情况下，仍然需要大量的检查</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以</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6</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为例：</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 = {6, 6, 6, 6, 6}</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第一次</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读</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A[1]=6</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，设置</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vis[6]=1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第二</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次读</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A[2]=6</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，先查到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vis[6]=1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，则把</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A[2]</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，变为</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a[2]=7</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；再查</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vis[7]=0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，设置</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vis[7]=1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。检查了</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次。</a:t>
            </a:r>
          </a:p>
          <a:p>
            <a:pPr algn="l"/>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第三</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次读</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A[3]=6</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，先查到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vis[6]=1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，则把</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A[3]</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得</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A[3]=7</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；再查到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vis[7]=1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，再把</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A[3]</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得</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A[3]=8</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，设置</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vis[8]=1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；最后查</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vis[8]=0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，设置</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vis[8]=1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。检查了</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次。</a:t>
            </a:r>
          </a:p>
          <a:p>
            <a:pPr algn="l"/>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每次</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读一个数，仍需检查</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O(n)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次，总复杂</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度</a:t>
            </a:r>
            <a:r>
              <a:rPr lang="en-US" altLang="zh-CN"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O(n</a:t>
            </a:r>
            <a:r>
              <a:rPr lang="en-US" altLang="zh-CN" sz="4000" baseline="30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97175737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思源宋体 CN Heavy" panose="02020900000000000000" charset="-122"/>
                  <a:ea typeface="思源宋体 CN Heavy" panose="02020900000000000000" charset="-122"/>
                </a:rPr>
                <a:t>6.1 </a:t>
              </a:r>
              <a:r>
                <a:rPr lang="zh-CN" altLang="en-US" sz="5600" b="1" spc="600" dirty="0" smtClean="0">
                  <a:solidFill>
                    <a:schemeClr val="bg1"/>
                  </a:solidFill>
                  <a:latin typeface="思源宋体 CN Heavy" panose="02020900000000000000" charset="-122"/>
                  <a:ea typeface="思源宋体 CN Heavy" panose="02020900000000000000" charset="-122"/>
                </a:rPr>
                <a:t>并查集</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950954" y="3600174"/>
            <a:ext cx="21909046" cy="6998839"/>
          </a:xfrm>
          <a:prstGeom prst="rect">
            <a:avLst/>
          </a:prstGeom>
          <a:noFill/>
        </p:spPr>
        <p:txBody>
          <a:bodyPr wrap="square" rtlCol="0">
            <a:spAutoFit/>
          </a:bodyPr>
          <a:lstStyle/>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并查集（</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Disjoint Set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）：一种非常精巧而实用的数据结构。</a:t>
            </a:r>
          </a:p>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用于处理不相交集合的合并问题。</a:t>
            </a:r>
          </a:p>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经典应用：</a:t>
            </a:r>
          </a:p>
          <a:p>
            <a:pPr marL="571500" lvl="8" indent="-571500" algn="l">
              <a:lnSpc>
                <a:spcPct val="170000"/>
              </a:lnSpc>
              <a:buFont typeface="Wingdings" panose="05000000000000000000" pitchFamily="2" charset="2"/>
              <a:buChar char="Ø"/>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连通</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子图</a:t>
            </a:r>
          </a:p>
          <a:p>
            <a:pPr marL="571500" lvl="6" indent="-571500" algn="l">
              <a:lnSpc>
                <a:spcPct val="170000"/>
              </a:lnSpc>
              <a:buFont typeface="Wingdings" panose="05000000000000000000" pitchFamily="2" charset="2"/>
              <a:buChar char="Ø"/>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最小生成树</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Kruskal</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算法</a:t>
            </a:r>
          </a:p>
          <a:p>
            <a:pPr marL="571500" lvl="6" indent="-571500" algn="l">
              <a:lnSpc>
                <a:spcPct val="170000"/>
              </a:lnSpc>
              <a:buFont typeface="Wingdings" panose="05000000000000000000" pitchFamily="2" charset="2"/>
              <a:buChar char="Ø"/>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最近公共祖先</a:t>
            </a:r>
          </a:p>
        </p:txBody>
      </p:sp>
    </p:spTree>
    <p:custDataLst>
      <p:tags r:id="rId1"/>
    </p:custDataLst>
    <p:extLst>
      <p:ext uri="{BB962C8B-B14F-4D97-AF65-F5344CB8AC3E}">
        <p14:creationId xmlns:p14="http://schemas.microsoft.com/office/powerpoint/2010/main" val="199137896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3628" cy="1309"/>
            </a:xfrm>
            <a:prstGeom prst="rect">
              <a:avLst/>
            </a:prstGeom>
            <a:noFill/>
          </p:spPr>
          <p:txBody>
            <a:bodyPr wrap="square">
              <a:spAutoFit/>
            </a:bodyPr>
            <a:lstStyle/>
            <a:p>
              <a:pPr algn="l"/>
              <a:r>
                <a:rPr lang="zh-CN" altLang="en-US" sz="4800" b="1" spc="600" dirty="0" smtClean="0">
                  <a:solidFill>
                    <a:schemeClr val="bg1"/>
                  </a:solidFill>
                  <a:latin typeface="思源宋体 CN Heavy" panose="02020900000000000000" charset="-122"/>
                  <a:ea typeface="思源宋体 CN Heavy" panose="02020900000000000000" charset="-122"/>
                </a:rPr>
                <a:t>并查集</a:t>
              </a:r>
              <a:endParaRPr sz="48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1011934" y="3950132"/>
            <a:ext cx="22002323" cy="4832092"/>
          </a:xfrm>
          <a:prstGeom prst="rect">
            <a:avLst/>
          </a:prstGeom>
          <a:noFill/>
        </p:spPr>
        <p:txBody>
          <a:bodyPr wrap="square" rtlCol="0">
            <a:spAutoFit/>
          </a:bodyPr>
          <a:lstStyle/>
          <a:p>
            <a:pPr marL="571500" indent="-571500" algn="l">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本题用</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Hash</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在特殊情况下仍然需要大量的检查</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问题</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出在“持续给</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，直到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没有在</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中出现过”</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也就是说</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，问题出在那些相同的数字上。当处理一个新的</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时</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，需要检查所有与它相同的数字。</a:t>
            </a:r>
          </a:p>
          <a:p>
            <a:pPr marL="571500" indent="-571500" algn="l">
              <a:buFont typeface="Arial" panose="020B0604020202020204" pitchFamily="34" charset="0"/>
              <a:buChar char="•"/>
            </a:pP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r>
              <a:rPr lang="zh-CN" altLang="en-US" sz="4400" dirty="0" smtClean="0">
                <a:solidFill>
                  <a:srgbClr val="FF0000"/>
                </a:solidFill>
                <a:latin typeface="Times New Roman" panose="02020603050405020304" pitchFamily="18" charset="0"/>
                <a:ea typeface="思源宋体 CN" panose="02020400000000000000" charset="-122"/>
                <a:cs typeface="Times New Roman" panose="02020603050405020304" pitchFamily="18" charset="0"/>
              </a:rPr>
              <a:t>如果</a:t>
            </a:r>
            <a:r>
              <a:rPr lang="zh-CN" altLang="en-US" sz="44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把这些相同的数字看成一个集合，就能用并查集处理。</a:t>
            </a:r>
            <a:endParaRPr lang="en-US" sz="4400" baseline="-25000" dirty="0">
              <a:solidFill>
                <a:srgbClr val="FF0000"/>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422444522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3628" cy="1309"/>
            </a:xfrm>
            <a:prstGeom prst="rect">
              <a:avLst/>
            </a:prstGeom>
            <a:noFill/>
          </p:spPr>
          <p:txBody>
            <a:bodyPr wrap="square">
              <a:spAutoFit/>
            </a:bodyPr>
            <a:lstStyle/>
            <a:p>
              <a:pPr algn="l"/>
              <a:r>
                <a:rPr lang="zh-CN" altLang="en-US" sz="4800" b="1" spc="600" dirty="0">
                  <a:solidFill>
                    <a:schemeClr val="bg1"/>
                  </a:solidFill>
                  <a:latin typeface="思源宋体 CN Heavy" panose="02020900000000000000" charset="-122"/>
                  <a:ea typeface="思源宋体 CN Heavy" panose="02020900000000000000" charset="-122"/>
                </a:rPr>
                <a:t>并查</a:t>
              </a:r>
              <a:r>
                <a:rPr lang="zh-CN" altLang="en-US" sz="4800" b="1" spc="600" dirty="0" smtClean="0">
                  <a:solidFill>
                    <a:schemeClr val="bg1"/>
                  </a:solidFill>
                  <a:latin typeface="思源宋体 CN Heavy" panose="02020900000000000000" charset="-122"/>
                  <a:ea typeface="思源宋体 CN Heavy" panose="02020900000000000000" charset="-122"/>
                </a:rPr>
                <a:t>集：极为巧妙</a:t>
              </a:r>
              <a:endParaRPr sz="48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1190838" y="2817071"/>
            <a:ext cx="22002323" cy="1995162"/>
          </a:xfrm>
          <a:prstGeom prst="rect">
            <a:avLst/>
          </a:prstGeom>
          <a:noFill/>
        </p:spPr>
        <p:txBody>
          <a:bodyPr wrap="square" rtlCol="0">
            <a:spAutoFit/>
          </a:bodyPr>
          <a:lstStyle/>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用并查集</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表示访问到</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这个数时应该将它换成的数字</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以</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 = {6, 6, 6, 6, 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为例。</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初始化</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set[</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7170" name="Picture 2" descr="C:\Users\ECUST\AppData\Local\Temp\ksohtml12396\wp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583" y="5336602"/>
            <a:ext cx="18732831" cy="2351088"/>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descr="7b0a202020202262756c6c6574223a20227b5c2263617465676f727949645c223a31303030352c5c2274656d706c61746549645c223a32303233313332387d220a7d0a"/>
          <p:cNvSpPr txBox="1"/>
          <p:nvPr/>
        </p:nvSpPr>
        <p:spPr>
          <a:xfrm>
            <a:off x="1286252" y="8760671"/>
            <a:ext cx="22002323" cy="3477875"/>
          </a:xfrm>
          <a:prstGeom prst="rect">
            <a:avLst/>
          </a:prstGeom>
          <a:noFill/>
        </p:spPr>
        <p:txBody>
          <a:bodyPr wrap="square" rtlCol="0">
            <a:spAutoFit/>
          </a:bodyPr>
          <a:lstStyle/>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图</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读第一个数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A[0] = 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的集</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set[6] = 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。紧接着更新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set[6] = set[7] = 7</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，作用是后面再读到某个</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A[k] = 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时，可以直接赋值</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A[k] = set[6] = 7</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图</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读第二个数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A[1] = 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的集</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set[6] = 7</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，更新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A[1] = 7</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。紧接着更新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set[7] = set[8] = 8</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。如果后面再读到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A[k] = 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或</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7</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时，可以直接赋值</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A[k] = set[6] = 8</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或者</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A[k] = set[7] = 8</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34409057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Effect transition="in" filter="fade">
                                      <p:cBhvr>
                                        <p:cTn id="16" dur="500"/>
                                        <p:tgtEl>
                                          <p:spTgt spid="1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animEffect transition="in" filter="fade">
                                      <p:cBhvr>
                                        <p:cTn id="21"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2" grpId="0"/>
      <p:bldP spid="12"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8863000" y="-1958054"/>
            <a:ext cx="12963527" cy="17336835"/>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7654567" y="1025194"/>
            <a:ext cx="16453863" cy="11726287"/>
          </a:xfrm>
          <a:prstGeom prst="rect">
            <a:avLst/>
          </a:prstGeom>
          <a:noFill/>
          <a:ln>
            <a:noFill/>
          </a:ln>
        </p:spPr>
        <p:txBody>
          <a:bodyPr wrap="square" rtlCol="0">
            <a:spAutoFit/>
          </a:bodyPr>
          <a:lstStyle/>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#include&lt;bits/</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stdc</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++.h&gt;</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using namespace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std</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const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N=1000002;            </a:t>
            </a:r>
          </a:p>
          <a:p>
            <a:pPr algn="l"/>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A[N];</a:t>
            </a:r>
          </a:p>
          <a:p>
            <a:pPr algn="l"/>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s[N];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并查集</a:t>
            </a:r>
          </a:p>
          <a:p>
            <a:pPr algn="l"/>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x){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用“路径压缩”优化的查询</a:t>
            </a:r>
          </a:p>
          <a:p>
            <a:pPr algn="l"/>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if(x != s[x])  s[x] =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(s[x]);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路径压缩</a:t>
            </a:r>
          </a:p>
          <a:p>
            <a:pPr algn="l"/>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return s[x];</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main(){</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=1;i&lt;</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s[</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并查集初始化</a:t>
            </a:r>
          </a:p>
          <a:p>
            <a:pPr algn="l"/>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n;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scanf</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d",&amp;n</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=1;i&lt;=</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scanf</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d",&amp;A</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root =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查询到并查集的根</a:t>
            </a:r>
          </a:p>
          <a:p>
            <a:pPr algn="l"/>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root;</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s[root] =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(root+1);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加</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=1;i&lt;=</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printf</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("%d ",A[</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return 0;</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p:txBody>
      </p:sp>
      <p:sp>
        <p:nvSpPr>
          <p:cNvPr id="12" name="文本框 11" descr="7b0a202020202262756c6c6574223a20227b5c2263617465676f727949645c223a31303030352c5c2274656d706c61746549645c223a32303233313332387d220a7d0a"/>
          <p:cNvSpPr txBox="1"/>
          <p:nvPr/>
        </p:nvSpPr>
        <p:spPr>
          <a:xfrm>
            <a:off x="1040790" y="1352504"/>
            <a:ext cx="5009814" cy="9787295"/>
          </a:xfrm>
          <a:prstGeom prst="rect">
            <a:avLst/>
          </a:prstGeom>
          <a:noFill/>
        </p:spPr>
        <p:txBody>
          <a:bodyPr wrap="square" rtlCol="0">
            <a:spAutoFit/>
          </a:bodyPr>
          <a:lstStyle/>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只用到并查集的查询，没用到合并</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必须</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是“路径压缩”优化的，才能加快查询速度。没有路径压缩的并查集，仍然超时</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复杂度</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O(n)</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4965916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2"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3628" cy="2472"/>
            </a:xfrm>
            <a:prstGeom prst="rect">
              <a:avLst/>
            </a:prstGeom>
            <a:noFill/>
          </p:spPr>
          <p:txBody>
            <a:bodyPr wrap="square">
              <a:spAutoFit/>
            </a:bodyPr>
            <a:lstStyle/>
            <a:p>
              <a:pPr algn="l"/>
              <a:r>
                <a:rPr lang="zh-CN" altLang="en-US" sz="4800" b="1" spc="600" dirty="0">
                  <a:solidFill>
                    <a:schemeClr val="bg1"/>
                  </a:solidFill>
                  <a:latin typeface="思源宋体 CN Heavy" panose="02020900000000000000" charset="-122"/>
                  <a:ea typeface="思源宋体 CN Heavy" panose="02020900000000000000" charset="-122"/>
                </a:rPr>
                <a:t>七段</a:t>
              </a:r>
              <a:r>
                <a:rPr lang="zh-CN" altLang="en-US" sz="4800" b="1" spc="600" dirty="0" smtClean="0">
                  <a:solidFill>
                    <a:schemeClr val="bg1"/>
                  </a:solidFill>
                  <a:latin typeface="思源宋体 CN Heavy" panose="02020900000000000000" charset="-122"/>
                  <a:ea typeface="思源宋体 CN Heavy" panose="02020900000000000000" charset="-122"/>
                </a:rPr>
                <a:t>码</a:t>
              </a:r>
              <a:endParaRPr lang="en-US" altLang="zh-CN" sz="4800" b="1" spc="600" dirty="0" smtClean="0">
                <a:solidFill>
                  <a:schemeClr val="bg1"/>
                </a:solidFill>
                <a:latin typeface="思源宋体 CN Heavy" panose="02020900000000000000" charset="-122"/>
                <a:ea typeface="思源宋体 CN Heavy" panose="02020900000000000000" charset="-122"/>
              </a:endParaRPr>
            </a:p>
            <a:p>
              <a:pPr algn="l"/>
              <a:r>
                <a:rPr lang="zh-CN" altLang="en-US" sz="4800" b="1" spc="600" dirty="0" smtClean="0">
                  <a:solidFill>
                    <a:schemeClr val="bg1"/>
                  </a:solidFill>
                  <a:latin typeface="思源宋体 CN Heavy" panose="02020900000000000000" charset="-122"/>
                  <a:ea typeface="思源宋体 CN Heavy" panose="02020900000000000000" charset="-122"/>
                </a:rPr>
                <a:t> </a:t>
              </a:r>
              <a:r>
                <a:rPr lang="en-US" altLang="zh-CN" sz="4800" b="1" spc="600" dirty="0">
                  <a:solidFill>
                    <a:schemeClr val="bg1"/>
                  </a:solidFill>
                  <a:latin typeface="思源宋体 CN Heavy" panose="02020900000000000000" charset="-122"/>
                  <a:ea typeface="思源宋体 CN Heavy" panose="02020900000000000000" charset="-122"/>
                </a:rPr>
                <a:t>2020</a:t>
              </a:r>
              <a:r>
                <a:rPr lang="zh-CN" altLang="en-US" sz="4800" b="1" spc="600" dirty="0">
                  <a:solidFill>
                    <a:schemeClr val="bg1"/>
                  </a:solidFill>
                  <a:latin typeface="思源宋体 CN Heavy" panose="02020900000000000000" charset="-122"/>
                  <a:ea typeface="思源宋体 CN Heavy" panose="02020900000000000000" charset="-122"/>
                </a:rPr>
                <a:t>年第十一届蓝桥杯省赛，</a:t>
              </a:r>
              <a:r>
                <a:rPr lang="en-US" altLang="zh-CN" sz="4800" b="1" spc="600" dirty="0" err="1">
                  <a:solidFill>
                    <a:schemeClr val="bg1"/>
                  </a:solidFill>
                  <a:latin typeface="思源宋体 CN Heavy" panose="02020900000000000000" charset="-122"/>
                  <a:ea typeface="思源宋体 CN Heavy" panose="02020900000000000000" charset="-122"/>
                </a:rPr>
                <a:t>lanqiaoOJ</a:t>
              </a:r>
              <a:r>
                <a:rPr lang="zh-CN" altLang="en-US" sz="4800" b="1" spc="600" dirty="0">
                  <a:solidFill>
                    <a:schemeClr val="bg1"/>
                  </a:solidFill>
                  <a:latin typeface="思源宋体 CN Heavy" panose="02020900000000000000" charset="-122"/>
                  <a:ea typeface="思源宋体 CN Heavy" panose="02020900000000000000" charset="-122"/>
                </a:rPr>
                <a:t>题号</a:t>
              </a:r>
              <a:r>
                <a:rPr lang="en-US" altLang="zh-CN" sz="4800" b="1" spc="600" dirty="0">
                  <a:solidFill>
                    <a:srgbClr val="FF0000"/>
                  </a:solidFill>
                  <a:latin typeface="思源宋体 CN Heavy" panose="02020900000000000000" charset="-122"/>
                  <a:ea typeface="思源宋体 CN Heavy" panose="02020900000000000000" charset="-122"/>
                </a:rPr>
                <a:t>595</a:t>
              </a:r>
              <a:r>
                <a:rPr lang="zh-CN" altLang="en-US" sz="4800" b="1" spc="600" dirty="0">
                  <a:solidFill>
                    <a:schemeClr val="bg1"/>
                  </a:solidFill>
                  <a:latin typeface="思源宋体 CN Heavy" panose="02020900000000000000" charset="-122"/>
                  <a:ea typeface="思源宋体 CN Heavy" panose="02020900000000000000" charset="-122"/>
                </a:rPr>
                <a:t>，填空题</a:t>
              </a:r>
              <a:endParaRPr sz="48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1190838" y="2817071"/>
            <a:ext cx="22002323" cy="2135200"/>
          </a:xfrm>
          <a:prstGeom prst="rect">
            <a:avLst/>
          </a:prstGeom>
          <a:noFill/>
        </p:spPr>
        <p:txBody>
          <a:bodyPr wrap="square" rtlCol="0">
            <a:spAutoFit/>
          </a:bodyPr>
          <a:lstStyle/>
          <a:p>
            <a:pPr algn="l">
              <a:lnSpc>
                <a:spcPct val="150000"/>
              </a:lnSpc>
            </a:pPr>
            <a:r>
              <a:rPr lang="en-US" altLang="zh-CN" sz="48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8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问题描述</a:t>
            </a:r>
            <a:r>
              <a:rPr lang="en-US" altLang="zh-CN" sz="48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七段数码管，一共有</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7</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个发光二极管，问能表示多少种不同的字符，要求发光的二极管是相连的。</a:t>
            </a:r>
            <a:endParaRPr lang="en-US" sz="48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9" name="图片 8"/>
          <p:cNvPicPr>
            <a:picLocks noChangeAspect="1"/>
          </p:cNvPicPr>
          <p:nvPr/>
        </p:nvPicPr>
        <p:blipFill>
          <a:blip r:embed="rId5"/>
          <a:stretch>
            <a:fillRect/>
          </a:stretch>
        </p:blipFill>
        <p:spPr>
          <a:xfrm>
            <a:off x="9680415" y="5104595"/>
            <a:ext cx="5023168" cy="6868112"/>
          </a:xfrm>
          <a:prstGeom prst="rect">
            <a:avLst/>
          </a:prstGeom>
          <a:noFill/>
          <a:ln>
            <a:noFill/>
          </a:ln>
        </p:spPr>
      </p:pic>
    </p:spTree>
    <p:custDataLst>
      <p:tags r:id="rId1"/>
    </p:custDataLst>
    <p:extLst>
      <p:ext uri="{BB962C8B-B14F-4D97-AF65-F5344CB8AC3E}">
        <p14:creationId xmlns:p14="http://schemas.microsoft.com/office/powerpoint/2010/main" val="409147928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3628" cy="1309"/>
            </a:xfrm>
            <a:prstGeom prst="rect">
              <a:avLst/>
            </a:prstGeom>
            <a:noFill/>
          </p:spPr>
          <p:txBody>
            <a:bodyPr wrap="square">
              <a:spAutoFit/>
            </a:bodyPr>
            <a:lstStyle/>
            <a:p>
              <a:pPr algn="l"/>
              <a:r>
                <a:rPr lang="zh-CN" altLang="en-US" sz="4800" b="1" spc="600" dirty="0">
                  <a:solidFill>
                    <a:schemeClr val="bg1"/>
                  </a:solidFill>
                  <a:latin typeface="思源宋体 CN Heavy" panose="02020900000000000000" charset="-122"/>
                  <a:ea typeface="思源宋体 CN Heavy" panose="02020900000000000000" charset="-122"/>
                </a:rPr>
                <a:t>思路</a:t>
              </a:r>
              <a:endParaRPr sz="48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1190838" y="4468071"/>
            <a:ext cx="22002323" cy="4031873"/>
          </a:xfrm>
          <a:prstGeom prst="rect">
            <a:avLst/>
          </a:prstGeom>
          <a:noFill/>
        </p:spPr>
        <p:txBody>
          <a:bodyPr wrap="square" rtlCol="0">
            <a:spAutoFit/>
          </a:bodyPr>
          <a:lstStyle/>
          <a:p>
            <a:pPr algn="l"/>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标准思路：“</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灯的组合</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连通性检查</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编码：“</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DFS+</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并查集</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endParaRPr lang="en-US" sz="48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endParaRPr lang="en-US" sz="48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90275267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8330593" y="-2005992"/>
            <a:ext cx="14665015" cy="17864201"/>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7645400" y="-4255679"/>
            <a:ext cx="15189200" cy="17327820"/>
          </a:xfrm>
          <a:prstGeom prst="rect">
            <a:avLst/>
          </a:prstGeom>
          <a:noFill/>
          <a:ln>
            <a:noFill/>
          </a:ln>
        </p:spPr>
        <p:txBody>
          <a:bodyPr wrap="square" rtlCol="0">
            <a:spAutoFit/>
          </a:bodyPr>
          <a:lstStyle/>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#include&lt;bits/</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stdc</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++.h&gt;</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using namespace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std</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e[10][10] = {0};</a:t>
            </a:r>
          </a:p>
          <a:p>
            <a:pPr algn="l"/>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s[8] = {0}, vis[8] = {0};</a:t>
            </a:r>
          </a:p>
          <a:p>
            <a:pPr algn="l"/>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0;</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void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init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1;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&lt;= 7;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s[</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x){            //</a:t>
            </a:r>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用“路径压缩”优化的查询</a:t>
            </a:r>
          </a:p>
          <a:p>
            <a:pPr algn="l"/>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if(x != s[x])  s[x] =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(s[x]);    //</a:t>
            </a:r>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路径压缩</a:t>
            </a:r>
          </a:p>
          <a:p>
            <a:pPr algn="l"/>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return s[x];</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void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merge_set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x,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y){    //</a:t>
            </a:r>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合并</a:t>
            </a:r>
          </a:p>
          <a:p>
            <a:pPr algn="l"/>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y =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(y);</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if(x != y) s[x] = s[y];      //y</a:t>
            </a:r>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成为</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a:t>
            </a:r>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的父亲，</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a:t>
            </a:r>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的集是</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y</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void check(){</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init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1;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&lt;= 7;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j=1;j&lt;=7;j++)</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(e[</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][j] &amp;&amp; vis[</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&amp;&amp; vis[j])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merge_set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j);</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flag = 0;</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j = 1; j &lt;= 7;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j++</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(vis[j] &amp;&amp; s[j] == j)   flag++;</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(flag == 1)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void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dfs</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k) {             //</a:t>
            </a:r>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深搜到第</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a:t>
            </a:r>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个灯</a:t>
            </a:r>
          </a:p>
          <a:p>
            <a:pPr algn="l"/>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if (k == 8)  check();     //</a:t>
            </a:r>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检查连通性</a:t>
            </a:r>
          </a:p>
          <a:p>
            <a:pPr algn="l"/>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else {</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vis[k] = 1;    //</a:t>
            </a:r>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点亮这个灯</a:t>
            </a:r>
          </a:p>
          <a:p>
            <a:pPr algn="l"/>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dfs</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 + 1);    //</a:t>
            </a:r>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继续搜下一个灯</a:t>
            </a:r>
          </a:p>
          <a:p>
            <a:pPr algn="l"/>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vis[k] = 0;    //</a:t>
            </a:r>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关闭这个灯</a:t>
            </a:r>
          </a:p>
          <a:p>
            <a:pPr algn="l"/>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dfs</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 + 1);    //</a:t>
            </a:r>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继续搜下一个灯</a:t>
            </a:r>
          </a:p>
          <a:p>
            <a:pPr algn="l"/>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main() {</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 b c d e f g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字符用数字表示</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 2 3 4 5 6 7</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e[1][2] = e[1][6] = 1;</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e[2][1] = e[2][3] = e[2][7] = 1;</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e[3][2] = e[3][4] = e[3][7] = 1;</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e[4][3] = e[4][5] = 1;</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e[5][4] = e[5][6] = e[5][7] = 1;</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e[6][1] = e[6][5] = e[6][7] = 1;</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e[7][2] = e[7][3] = e[7][5] = e[7][6] = 1;</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dfs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从第一个灯开始深搜</a:t>
            </a:r>
          </a:p>
          <a:p>
            <a:pPr algn="l"/>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cout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&lt;&lt;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return 0;</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239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2" name="文本框 11" descr="7b0a202020202262756c6c6574223a20227b5c2263617465676f727949645c223a31303030352c5c2274656d706c61746549645c223a32303233313332387d220a7d0a"/>
          <p:cNvSpPr txBox="1"/>
          <p:nvPr/>
        </p:nvSpPr>
        <p:spPr>
          <a:xfrm>
            <a:off x="943514" y="2384729"/>
            <a:ext cx="5584286" cy="2862322"/>
          </a:xfrm>
          <a:prstGeom prst="rect">
            <a:avLst/>
          </a:prstGeom>
          <a:noFill/>
        </p:spPr>
        <p:txBody>
          <a:bodyPr wrap="square" rtlCol="0">
            <a:spAutoFit/>
          </a:bodyPr>
          <a:lstStyle/>
          <a:p>
            <a:pPr algn="l"/>
            <a:r>
              <a:rPr lang="en-US" altLang="zh-CN" sz="6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 </a:t>
            </a:r>
            <a:r>
              <a:rPr lang="en-US" altLang="zh-CN" sz="6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 c d e f g     </a:t>
            </a:r>
            <a:endParaRPr lang="en-US" altLang="zh-CN" sz="6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zh-CN" altLang="en-US" sz="6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字符</a:t>
            </a:r>
            <a:r>
              <a:rPr lang="zh-CN" altLang="en-US" sz="6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用数字表示</a:t>
            </a:r>
          </a:p>
          <a:p>
            <a:pPr algn="l"/>
            <a:r>
              <a:rPr lang="en-US" altLang="zh-CN" sz="6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 </a:t>
            </a:r>
            <a:r>
              <a:rPr lang="en-US" altLang="zh-CN" sz="6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2 3 4 5 6 7</a:t>
            </a:r>
          </a:p>
        </p:txBody>
      </p:sp>
      <p:pic>
        <p:nvPicPr>
          <p:cNvPr id="2" name="图片 1"/>
          <p:cNvPicPr>
            <a:picLocks noChangeAspect="1"/>
          </p:cNvPicPr>
          <p:nvPr/>
        </p:nvPicPr>
        <p:blipFill>
          <a:blip r:embed="rId6"/>
          <a:stretch>
            <a:fillRect/>
          </a:stretch>
        </p:blipFill>
        <p:spPr>
          <a:xfrm>
            <a:off x="1325847" y="6426200"/>
            <a:ext cx="4287553" cy="6005756"/>
          </a:xfrm>
          <a:prstGeom prst="rect">
            <a:avLst/>
          </a:prstGeom>
        </p:spPr>
      </p:pic>
    </p:spTree>
    <p:custDataLst>
      <p:tags r:id="rId1"/>
    </p:custDataLst>
    <p:extLst>
      <p:ext uri="{BB962C8B-B14F-4D97-AF65-F5344CB8AC3E}">
        <p14:creationId xmlns:p14="http://schemas.microsoft.com/office/powerpoint/2010/main" val="39209738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2"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8330593" y="-2005992"/>
            <a:ext cx="14665015" cy="17864201"/>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8068500" y="-1455721"/>
            <a:ext cx="15189200" cy="16158270"/>
          </a:xfrm>
          <a:prstGeom prst="rect">
            <a:avLst/>
          </a:prstGeom>
          <a:noFill/>
          <a:ln>
            <a:noFill/>
          </a:ln>
        </p:spPr>
        <p:txBody>
          <a:bodyPr wrap="square" rtlCol="0">
            <a:spAutoFit/>
          </a:bodyPr>
          <a:lstStyle/>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#include&lt;bits/</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stdc</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++.h&gt;</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using namespace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std</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e[10][10] = {0};</a:t>
            </a:r>
          </a:p>
          <a:p>
            <a:pPr algn="l"/>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s[8] = {0}, vis[8] = {0};</a:t>
            </a:r>
          </a:p>
          <a:p>
            <a:pPr algn="l"/>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0;</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void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init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1;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&lt;= 7;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s[</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x){            //</a:t>
            </a:r>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用“路径压缩”优化的查询</a:t>
            </a:r>
          </a:p>
          <a:p>
            <a:pPr algn="l"/>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if(x != s[x])  s[x] =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(s[x]);    //</a:t>
            </a:r>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路径压缩</a:t>
            </a:r>
          </a:p>
          <a:p>
            <a:pPr algn="l"/>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return s[x];</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void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merge_set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x,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y){    //</a:t>
            </a:r>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合并</a:t>
            </a:r>
          </a:p>
          <a:p>
            <a:pPr algn="l"/>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y =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(y);</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if(x != y) s[x] = s[y];      //y</a:t>
            </a:r>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成为</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a:t>
            </a:r>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的父亲，</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a:t>
            </a:r>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的集是</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y</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2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void check(){</a:t>
            </a:r>
          </a:p>
          <a:p>
            <a:pPr algn="l"/>
            <a:r>
              <a:rPr lang="en-US" altLang="zh-CN" sz="2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init</a:t>
            </a:r>
            <a:r>
              <a:rPr lang="en-US" altLang="zh-CN" sz="2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2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2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2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1; </a:t>
            </a:r>
            <a:r>
              <a:rPr lang="en-US" altLang="zh-CN" sz="2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2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&lt;= 7; </a:t>
            </a:r>
            <a:r>
              <a:rPr lang="en-US" altLang="zh-CN" sz="2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2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2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a:t>
            </a:r>
            <a:r>
              <a:rPr lang="en-US" altLang="zh-CN" sz="2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j=1;j&lt;=7;j++)</a:t>
            </a:r>
          </a:p>
          <a:p>
            <a:pPr algn="l"/>
            <a:r>
              <a:rPr lang="en-US" altLang="zh-CN" sz="2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(e[</a:t>
            </a:r>
            <a:r>
              <a:rPr lang="en-US" altLang="zh-CN" sz="2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2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][j] &amp;&amp; vis[</a:t>
            </a:r>
            <a:r>
              <a:rPr lang="en-US" altLang="zh-CN" sz="2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2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&amp;&amp; vis[j])  </a:t>
            </a:r>
            <a:r>
              <a:rPr lang="en-US" altLang="zh-CN" sz="2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merge_set</a:t>
            </a:r>
            <a:r>
              <a:rPr lang="en-US" altLang="zh-CN" sz="2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2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2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j);</a:t>
            </a:r>
          </a:p>
          <a:p>
            <a:pPr algn="l"/>
            <a:r>
              <a:rPr lang="en-US" altLang="zh-CN" sz="2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flag = 0;</a:t>
            </a:r>
          </a:p>
          <a:p>
            <a:pPr algn="l"/>
            <a:r>
              <a:rPr lang="en-US" altLang="zh-CN" sz="2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2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j = 1; j &lt;= 7; </a:t>
            </a:r>
            <a:r>
              <a:rPr lang="en-US" altLang="zh-CN" sz="2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j++</a:t>
            </a:r>
            <a:r>
              <a:rPr lang="en-US" altLang="zh-CN" sz="2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2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(vis[j] &amp;&amp; s[j] == j)   flag++;</a:t>
            </a:r>
          </a:p>
          <a:p>
            <a:pPr algn="l"/>
            <a:r>
              <a:rPr lang="en-US" altLang="zh-CN" sz="2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(flag == 1) </a:t>
            </a:r>
            <a:r>
              <a:rPr lang="en-US" altLang="zh-CN" sz="2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2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2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void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dfs</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k) {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深搜到第</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个灯</a:t>
            </a:r>
          </a:p>
          <a:p>
            <a:pPr algn="l"/>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if (k == 8)  check();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检查连通性</a:t>
            </a:r>
          </a:p>
          <a:p>
            <a:pPr algn="l"/>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else {</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vis[k] = 1;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点亮这个灯</a:t>
            </a:r>
          </a:p>
          <a:p>
            <a:pPr algn="l"/>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dfs</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 + 1);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继续搜下一个灯</a:t>
            </a:r>
          </a:p>
          <a:p>
            <a:pPr algn="l"/>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vis[k] = 0;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关闭这个灯</a:t>
            </a:r>
          </a:p>
          <a:p>
            <a:pPr algn="l"/>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dfs</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 + 1);    //</a:t>
            </a:r>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继续搜下一个灯</a:t>
            </a:r>
          </a:p>
          <a:p>
            <a:pPr algn="l"/>
            <a:r>
              <a:rPr lang="zh-CN" altLang="en-US"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main() {</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 b c d e f g     </a:t>
            </a:r>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字符用数字表示</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 2 3 4 5 6 7</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e[1][2] = e[1][6] = 1;</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e[2][1] = e[2][3] = e[2][7] = 1;</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e[3][2] = e[3][4] = e[3][7] = 1;</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e[4][3] = e[4][5] = 1;</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e[5][4] = e[5][6] = e[5][7] = 1;</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e[6][1] = e[6][5] = e[6][7] = 1;</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e[7][2] = e[7][3] = e[7][5] = e[7][6] = 1;</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dfs</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 //</a:t>
            </a:r>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从第一个灯开始深搜</a:t>
            </a:r>
          </a:p>
          <a:p>
            <a:pPr algn="l"/>
            <a:r>
              <a:rPr lang="zh-CN" altLang="en-US"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cout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&lt;&lt;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return 0;</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2" name="文本框 11" descr="7b0a202020202262756c6c6574223a20227b5c2263617465676f727949645c223a31303030352c5c2274656d706c61746549645c223a32303233313332387d220a7d0a"/>
          <p:cNvSpPr txBox="1"/>
          <p:nvPr/>
        </p:nvSpPr>
        <p:spPr>
          <a:xfrm>
            <a:off x="943514" y="2384729"/>
            <a:ext cx="4839926" cy="8956298"/>
          </a:xfrm>
          <a:prstGeom prst="rect">
            <a:avLst/>
          </a:prstGeom>
          <a:noFill/>
        </p:spPr>
        <p:txBody>
          <a:bodyPr wrap="square" rtlCol="0">
            <a:spAutoFit/>
          </a:bodyPr>
          <a:lstStyle/>
          <a:p>
            <a:pPr algn="l"/>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灯的所有组合用</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DFS</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得到，用 “自写组合算法”</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选</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或不选第</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个灯，就实现了各种组合</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check()</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函数判断一种组合的连通性。</a:t>
            </a:r>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4295313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2"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8059894" y="-2217891"/>
            <a:ext cx="14665015" cy="18542002"/>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7061200" y="449279"/>
            <a:ext cx="19430999" cy="17635597"/>
          </a:xfrm>
          <a:prstGeom prst="rect">
            <a:avLst/>
          </a:prstGeom>
          <a:noFill/>
          <a:ln>
            <a:noFill/>
          </a:ln>
        </p:spPr>
        <p:txBody>
          <a:bodyPr wrap="square" rtlCol="0">
            <a:spAutoFit/>
          </a:bodyPr>
          <a:lstStyle/>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#include&lt;bits/</a:t>
            </a:r>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stdc</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++.h&gt;</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using namespace </a:t>
            </a:r>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std</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e[10][10] = {0};</a:t>
            </a:r>
          </a:p>
          <a:p>
            <a:pPr algn="l"/>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s[8] = {0}, vis[8] = {0};</a:t>
            </a:r>
          </a:p>
          <a:p>
            <a:pPr algn="l"/>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0;</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void </a:t>
            </a:r>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init</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1; </a:t>
            </a:r>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&lt;= 7; </a:t>
            </a:r>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s[</a:t>
            </a:r>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a:t>
            </a:r>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x){            //</a:t>
            </a:r>
            <a:r>
              <a:rPr lang="zh-CN" altLang="en-US"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用“路径压缩”优化的查询</a:t>
            </a:r>
          </a:p>
          <a:p>
            <a:pPr algn="l"/>
            <a:r>
              <a:rPr lang="zh-CN" altLang="en-US"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if(x != s[x])  s[x] = </a:t>
            </a:r>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(s[x]);    //</a:t>
            </a:r>
            <a:r>
              <a:rPr lang="zh-CN" altLang="en-US"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路径压缩</a:t>
            </a:r>
          </a:p>
          <a:p>
            <a:pPr algn="l"/>
            <a:r>
              <a:rPr lang="zh-CN" altLang="en-US"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return s[x];</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void </a:t>
            </a:r>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merge_set</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x, </a:t>
            </a:r>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y){    //</a:t>
            </a:r>
            <a:r>
              <a:rPr lang="zh-CN" altLang="en-US"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合并</a:t>
            </a:r>
          </a:p>
          <a:p>
            <a:pPr algn="l"/>
            <a:r>
              <a:rPr lang="zh-CN" altLang="en-US"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 </a:t>
            </a:r>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y = </a:t>
            </a:r>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(y);</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if(x != y) s[x] = s[y];      //y</a:t>
            </a:r>
            <a:r>
              <a:rPr lang="zh-CN" altLang="en-US"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成为</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a:t>
            </a:r>
            <a:r>
              <a:rPr lang="zh-CN" altLang="en-US"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的父亲，</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a:t>
            </a:r>
            <a:r>
              <a:rPr lang="zh-CN" altLang="en-US"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的集是</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y</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void check(){</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init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1;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&lt;= 7;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j=1;j&lt;=7;j++)</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(e[</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][j] &amp;&amp; vis[</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&amp;&amp; vis[j])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merge_set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j);</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flag = 0;</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j = 1; j &lt;= 7;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j++</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(vis[j] &amp;&amp; s[j] == j)   flag++;</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(flag == 1) </a:t>
            </a:r>
            <a:r>
              <a:rPr lang="en-US" altLang="zh-CN" sz="3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3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void </a:t>
            </a:r>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dfs</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k) {             //</a:t>
            </a:r>
            <a:r>
              <a:rPr lang="zh-CN" altLang="en-US"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深搜到第</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a:t>
            </a:r>
            <a:r>
              <a:rPr lang="zh-CN" altLang="en-US"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个灯</a:t>
            </a:r>
          </a:p>
          <a:p>
            <a:pPr algn="l"/>
            <a:r>
              <a:rPr lang="zh-CN" altLang="en-US"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if (k == 8)  check();     //</a:t>
            </a:r>
            <a:r>
              <a:rPr lang="zh-CN" altLang="en-US"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检查连通性</a:t>
            </a:r>
          </a:p>
          <a:p>
            <a:pPr algn="l"/>
            <a:r>
              <a:rPr lang="zh-CN" altLang="en-US"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else {</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vis[k] = 1;    //</a:t>
            </a:r>
            <a:r>
              <a:rPr lang="zh-CN" altLang="en-US"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点亮这个灯</a:t>
            </a:r>
          </a:p>
          <a:p>
            <a:pPr algn="l"/>
            <a:r>
              <a:rPr lang="zh-CN" altLang="en-US"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dfs</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 + 1);    //</a:t>
            </a:r>
            <a:r>
              <a:rPr lang="zh-CN" altLang="en-US"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继续搜下一个灯</a:t>
            </a:r>
          </a:p>
          <a:p>
            <a:pPr algn="l"/>
            <a:r>
              <a:rPr lang="zh-CN" altLang="en-US"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vis[k] = 0;    //</a:t>
            </a:r>
            <a:r>
              <a:rPr lang="zh-CN" altLang="en-US"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关闭这个灯</a:t>
            </a:r>
          </a:p>
          <a:p>
            <a:pPr algn="l"/>
            <a:r>
              <a:rPr lang="zh-CN" altLang="en-US"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dfs</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 + 1);    //</a:t>
            </a:r>
            <a:r>
              <a:rPr lang="zh-CN" altLang="en-US"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继续搜下一个灯</a:t>
            </a:r>
          </a:p>
          <a:p>
            <a:pPr algn="l"/>
            <a:r>
              <a:rPr lang="zh-CN" altLang="en-US"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main() {</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 b c d e f g     </a:t>
            </a:r>
            <a:r>
              <a:rPr lang="zh-CN" altLang="en-US"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字符用数字表示</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 2 3 4 5 6 7</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e[1][2] = e[1][6] = 1;</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e[2][1] = e[2][3] = e[2][7] = 1;</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e[3][2] = e[3][4] = e[3][7] = 1;</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e[4][3] = e[4][5] = 1;</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e[5][4] = e[5][6] = e[5][7] = 1;</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e[6][1] = e[6][5] = e[6][7] = 1;</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e[7][2] = e[7][3] = e[7][5] = e[7][6] = 1;</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dfs</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 //</a:t>
            </a:r>
            <a:r>
              <a:rPr lang="zh-CN" altLang="en-US"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从第一个灯开始深搜</a:t>
            </a:r>
          </a:p>
          <a:p>
            <a:pPr algn="l"/>
            <a:r>
              <a:rPr lang="zh-CN" altLang="en-US"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cout</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&lt;&lt; </a:t>
            </a:r>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return 0;</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12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2" name="文本框 11" descr="7b0a202020202262756c6c6574223a20227b5c2263617465676f727949645c223a31303030352c5c2274656d706c61746549645c223a32303233313332387d220a7d0a"/>
          <p:cNvSpPr txBox="1"/>
          <p:nvPr/>
        </p:nvSpPr>
        <p:spPr>
          <a:xfrm>
            <a:off x="943514" y="2384729"/>
            <a:ext cx="4839926" cy="8217634"/>
          </a:xfrm>
          <a:prstGeom prst="rect">
            <a:avLst/>
          </a:prstGeom>
          <a:noFill/>
        </p:spPr>
        <p:txBody>
          <a:bodyPr wrap="square" rtlCol="0">
            <a:spAutoFit/>
          </a:bodyPr>
          <a:lstStyle/>
          <a:p>
            <a:pPr algn="l"/>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check</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函数判断一种组合的连通性</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连通性检查用并查集。</a:t>
            </a:r>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判断</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灯</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j</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都在组合中且相连，那么合并到一个并查集</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73942091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2"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8059894" y="-2217891"/>
            <a:ext cx="14665015" cy="18542002"/>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7118351" y="-3189271"/>
            <a:ext cx="17805400" cy="23052465"/>
          </a:xfrm>
          <a:prstGeom prst="rect">
            <a:avLst/>
          </a:prstGeom>
          <a:noFill/>
          <a:ln>
            <a:noFill/>
          </a:ln>
        </p:spPr>
        <p:txBody>
          <a:bodyPr wrap="square" rtlCol="0">
            <a:spAutoFit/>
          </a:bodyPr>
          <a:lstStyle/>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#include&lt;bits/</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stdc</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++.h&gt;</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using namespace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std</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e[10][10] = {0};</a:t>
            </a:r>
          </a:p>
          <a:p>
            <a:pPr algn="l"/>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s[8] = {0}, vis[8] = {0};</a:t>
            </a:r>
          </a:p>
          <a:p>
            <a:pPr algn="l"/>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0;</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void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init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1;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&lt;= 7;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s[</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x){            //</a:t>
            </a:r>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用“路径压缩”优化的查询</a:t>
            </a:r>
          </a:p>
          <a:p>
            <a:pPr algn="l"/>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if(x != s[x])  s[x] =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(s[x]);    //</a:t>
            </a:r>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路径压缩</a:t>
            </a:r>
          </a:p>
          <a:p>
            <a:pPr algn="l"/>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return s[x];</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void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merge_set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x,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y){    //</a:t>
            </a:r>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合并</a:t>
            </a:r>
          </a:p>
          <a:p>
            <a:pPr algn="l"/>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y =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(y);</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if(x != y) s[x] = s[y];      //y</a:t>
            </a:r>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成为</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a:t>
            </a:r>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的父亲，</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a:t>
            </a:r>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的集是</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y</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void check(){</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init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1;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&lt;= 7;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j=1;j&lt;=7;j++)</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(e[</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][j] &amp;&amp; vis[</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&amp;&amp; vis[j])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merge_set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j);</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flag = 0;</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j = 1; j &lt;= 7;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j++</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(vis[j] &amp;&amp; s[j] == j)   flag++;</a:t>
            </a:r>
          </a:p>
          <a:p>
            <a:pPr algn="l"/>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    if (flag == 1) </a:t>
            </a:r>
            <a:r>
              <a:rPr lang="en-US" altLang="zh-CN" sz="4000" dirty="0" err="1">
                <a:solidFill>
                  <a:srgbClr val="FF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void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dfs</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k) {             //</a:t>
            </a:r>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深搜到第</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a:t>
            </a:r>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个灯</a:t>
            </a:r>
          </a:p>
          <a:p>
            <a:pPr algn="l"/>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if (k == 8)  check();     //</a:t>
            </a:r>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检查连通性</a:t>
            </a:r>
          </a:p>
          <a:p>
            <a:pPr algn="l"/>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else {</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vis[k] = 1;    //</a:t>
            </a:r>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点亮这个灯</a:t>
            </a:r>
          </a:p>
          <a:p>
            <a:pPr algn="l"/>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dfs</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 + 1);    //</a:t>
            </a:r>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继续搜下一个灯</a:t>
            </a:r>
          </a:p>
          <a:p>
            <a:pPr algn="l"/>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vis[k] = 0;    //</a:t>
            </a:r>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关闭这个灯</a:t>
            </a:r>
          </a:p>
          <a:p>
            <a:pPr algn="l"/>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dfs</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 + 1);    //</a:t>
            </a:r>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继续搜下一个灯</a:t>
            </a:r>
          </a:p>
          <a:p>
            <a:pPr algn="l"/>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main() {</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 b c d e f g     </a:t>
            </a:r>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字符用数字表示</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 2 3 4 5 6 7</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e[1][2] = e[1][6] = 1;</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e[2][1] = e[2][3] = e[2][7] = 1;</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e[3][2] = e[3][4] = e[3][7] = 1;</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e[4][3] = e[4][5] = 1;</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e[5][4] = e[5][6] = e[5][7] = 1;</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e[6][1] = e[6][5] = e[6][7] = 1;</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e[7][2] = e[7][3] = e[7][5] = e[7][6] = 1;</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dfs</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 //</a:t>
            </a:r>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从第一个灯开始深搜</a:t>
            </a:r>
          </a:p>
          <a:p>
            <a:pPr algn="l"/>
            <a:r>
              <a:rPr lang="zh-CN" altLang="en-US"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cout</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&lt;&lt; </a:t>
            </a:r>
            <a:r>
              <a:rPr lang="en-US" altLang="zh-CN" sz="2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return 0;</a:t>
            </a:r>
          </a:p>
          <a:p>
            <a:pPr algn="l"/>
            <a:r>
              <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2" name="文本框 11" descr="7b0a202020202262756c6c6574223a20227b5c2263617465676f727949645c223a31303030352c5c2274656d706c61746549645c223a32303233313332387d220a7d0a"/>
          <p:cNvSpPr txBox="1"/>
          <p:nvPr/>
        </p:nvSpPr>
        <p:spPr>
          <a:xfrm>
            <a:off x="1281474" y="6753529"/>
            <a:ext cx="4839926" cy="4524315"/>
          </a:xfrm>
          <a:prstGeom prst="rect">
            <a:avLst/>
          </a:prstGeom>
          <a:noFill/>
        </p:spPr>
        <p:txBody>
          <a:bodyPr wrap="square" rtlCol="0">
            <a:spAutoFit/>
          </a:bodyPr>
          <a:lstStyle/>
          <a:p>
            <a:pPr algn="l"/>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flag=1</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，表示这个组合中的所有灯都合并到了同一个并查集，说明它们是连通的。</a:t>
            </a:r>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61780689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2"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思源宋体 CN Heavy" panose="02020900000000000000" charset="-122"/>
                  <a:ea typeface="思源宋体 CN Heavy" panose="02020900000000000000" charset="-122"/>
                </a:rPr>
                <a:t>6.2 </a:t>
              </a:r>
              <a:r>
                <a:rPr lang="zh-CN" altLang="en-US" sz="5600" b="1" spc="600" dirty="0" smtClean="0">
                  <a:solidFill>
                    <a:schemeClr val="bg1"/>
                  </a:solidFill>
                  <a:latin typeface="思源宋体 CN Heavy" panose="02020900000000000000" charset="-122"/>
                  <a:ea typeface="思源宋体 CN Heavy" panose="02020900000000000000" charset="-122"/>
                </a:rPr>
                <a:t>树状数组</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950954" y="3600174"/>
            <a:ext cx="21909046" cy="8882432"/>
          </a:xfrm>
          <a:prstGeom prst="rect">
            <a:avLst/>
          </a:prstGeom>
          <a:noFill/>
        </p:spPr>
        <p:txBody>
          <a:bodyPr wrap="square" rtlCol="0">
            <a:spAutoFit/>
          </a:bodyPr>
          <a:lstStyle/>
          <a:p>
            <a:pPr marL="571500" indent="-571500" algn="l">
              <a:lnSpc>
                <a:spcPct val="170000"/>
              </a:lnSpc>
              <a:buFont typeface="Arial" panose="020B0604020202020204" pitchFamily="34" charset="0"/>
              <a:buChar char="•"/>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树状数组（</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Binary Indexed Tree, BIT</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），利用数的二进制特征进行检索的一种树状结构</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7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一种真正的高级</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数据结构：二分思想、二叉树、位运算、前缀和</a:t>
            </a:r>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70000"/>
              </a:lnSpc>
              <a:buFont typeface="Arial" panose="020B0604020202020204" pitchFamily="34" charset="0"/>
              <a:buChar char="•"/>
            </a:pPr>
            <a:endPar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70000"/>
              </a:lnSpc>
              <a:buFont typeface="Arial" panose="020B0604020202020204" pitchFamily="34" charset="0"/>
              <a:buChar char="•"/>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高效！</a:t>
            </a:r>
          </a:p>
          <a:p>
            <a:pPr marL="571500" indent="-571500" algn="l">
              <a:lnSpc>
                <a:spcPct val="170000"/>
              </a:lnSpc>
              <a:buFont typeface="Arial" panose="020B0604020202020204" pitchFamily="34" charset="0"/>
              <a:buChar char="•"/>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代码极其简洁！</a:t>
            </a:r>
          </a:p>
          <a:p>
            <a:pPr marL="571500" indent="-571500" algn="l">
              <a:lnSpc>
                <a:spcPct val="170000"/>
              </a:lnSpc>
              <a:buFont typeface="Arial" panose="020B0604020202020204" pitchFamily="34" charset="0"/>
              <a:buChar char="•"/>
            </a:pPr>
            <a:endPar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63064213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1129857" y="2973908"/>
            <a:ext cx="21590995" cy="4708981"/>
          </a:xfrm>
          <a:prstGeom prst="rect">
            <a:avLst/>
          </a:prstGeom>
          <a:noFill/>
        </p:spPr>
        <p:txBody>
          <a:bodyPr wrap="square" rtlCol="0">
            <a:spAutoFit/>
          </a:bodyPr>
          <a:lstStyle/>
          <a:p>
            <a:pPr algn="l">
              <a:lnSpc>
                <a:spcPct val="150000"/>
              </a:lnSpc>
            </a:pPr>
            <a:r>
              <a:rPr lang="zh-CN" altLang="en-US"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rPr>
              <a:t>有</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n</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个人，他们属于不同的帮派；</a:t>
            </a:r>
          </a:p>
          <a:p>
            <a:pPr algn="l">
              <a:lnSpc>
                <a:spcPct val="150000"/>
              </a:lnSpc>
            </a:pP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已知这些人的关系，例如</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1</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号、</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2</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号是朋友，</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1</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号、</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3</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号也是朋友，那么他们都属于一个帮派；</a:t>
            </a:r>
          </a:p>
          <a:p>
            <a:pPr algn="l">
              <a:lnSpc>
                <a:spcPct val="150000"/>
              </a:lnSpc>
            </a:pP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问有多少帮派，每人属于哪个帮派。</a:t>
            </a:r>
          </a:p>
          <a:p>
            <a:pPr algn="l">
              <a:lnSpc>
                <a:spcPct val="150000"/>
              </a:lnSpc>
            </a:pPr>
            <a:endPar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150000"/>
              </a:lnSpc>
            </a:pP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用并查集可以很简洁地表示这个关系。</a:t>
            </a:r>
          </a:p>
        </p:txBody>
      </p:sp>
      <p:pic>
        <p:nvPicPr>
          <p:cNvPr id="12" name="Picture 6" descr="https://timgsa.baidu.com/timg?image&amp;quality=80&amp;size=b9999_10000&amp;sec=1553692818941&amp;di=fada627f8a9e3c151c0158e1aa71a055&amp;imgtype=0&amp;src=http%3A%2F%2Fs16.sinaimg.cn%2Fbmiddle%2F5c57b519t9201ffec3b3f%266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3808" y="8495529"/>
            <a:ext cx="9331740" cy="407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a:xfrm>
            <a:off x="652746" y="771842"/>
            <a:ext cx="15319847" cy="953086"/>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场景</a:t>
            </a:r>
          </a:p>
        </p:txBody>
      </p:sp>
    </p:spTree>
    <p:custDataLst>
      <p:tags r:id="rId1"/>
    </p:custDataLst>
    <p:extLst>
      <p:ext uri="{BB962C8B-B14F-4D97-AF65-F5344CB8AC3E}">
        <p14:creationId xmlns:p14="http://schemas.microsoft.com/office/powerpoint/2010/main" val="164367842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基本应用</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1527424" y="3838714"/>
            <a:ext cx="21909046" cy="7626703"/>
          </a:xfrm>
          <a:prstGeom prst="rect">
            <a:avLst/>
          </a:prstGeom>
          <a:noFill/>
        </p:spPr>
        <p:txBody>
          <a:bodyPr wrap="square" rtlCol="0">
            <a:spAutoFit/>
          </a:bodyPr>
          <a:lstStyle/>
          <a:p>
            <a:pPr algn="l">
              <a:lnSpc>
                <a:spcPct val="170000"/>
              </a:lnSpc>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数列</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8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8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en-US" altLang="zh-CN" sz="48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，操作：</a:t>
            </a:r>
          </a:p>
          <a:p>
            <a:pPr algn="l">
              <a:lnSpc>
                <a:spcPct val="170000"/>
              </a:lnSpc>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）修改元素</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add(k, x) </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8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加上</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）求和：</a:t>
            </a:r>
          </a:p>
          <a:p>
            <a:pPr algn="l">
              <a:lnSpc>
                <a:spcPct val="170000"/>
              </a:lnSpc>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sum (x) = a</a:t>
            </a:r>
            <a:r>
              <a:rPr lang="en-US" altLang="zh-CN" sz="48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 + a</a:t>
            </a:r>
            <a:r>
              <a:rPr lang="en-US" altLang="zh-CN" sz="48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p>
          <a:p>
            <a:pPr algn="l">
              <a:lnSpc>
                <a:spcPct val="170000"/>
              </a:lnSpc>
            </a:pP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区间和</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8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 </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8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j</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sum(j) - sum(i-1)</a:t>
            </a:r>
          </a:p>
          <a:p>
            <a:pPr algn="l">
              <a:lnSpc>
                <a:spcPct val="170000"/>
              </a:lnSpc>
            </a:pPr>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56395233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不修改、只查询</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1875534" y="3244128"/>
            <a:ext cx="21909046" cy="2603790"/>
          </a:xfrm>
          <a:prstGeom prst="rect">
            <a:avLst/>
          </a:prstGeom>
          <a:noFill/>
        </p:spPr>
        <p:txBody>
          <a:bodyPr wrap="square" rtlCol="0">
            <a:spAutoFit/>
          </a:bodyPr>
          <a:lstStyle/>
          <a:p>
            <a:pPr algn="l">
              <a:lnSpc>
                <a:spcPct val="170000"/>
              </a:lnSpc>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数列</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8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8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en-US" altLang="zh-CN" sz="48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，求</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区间和</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8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 </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8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j</a:t>
            </a:r>
            <a:r>
              <a:rPr lang="en-US" altLang="zh-CN" sz="48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pPr>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9" name="文本框 8" descr="7b0a202020202262756c6c6574223a20227b5c2263617465676f727949645c223a31303030352c5c2274656d706c61746549645c223a32303233313332387d220a7d0a"/>
          <p:cNvSpPr txBox="1"/>
          <p:nvPr/>
        </p:nvSpPr>
        <p:spPr>
          <a:xfrm>
            <a:off x="1875534" y="5801751"/>
            <a:ext cx="21909046" cy="7626703"/>
          </a:xfrm>
          <a:prstGeom prst="rect">
            <a:avLst/>
          </a:prstGeom>
          <a:noFill/>
        </p:spPr>
        <p:txBody>
          <a:bodyPr wrap="square" rtlCol="0">
            <a:spAutoFit/>
          </a:bodyPr>
          <a:lstStyle/>
          <a:p>
            <a:pPr marL="571500" indent="-571500" algn="l">
              <a:lnSpc>
                <a:spcPct val="17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数列是静态的，用</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前缀</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和计算区间和，</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特别高效</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685800" indent="-685800" algn="l">
              <a:lnSpc>
                <a:spcPct val="170000"/>
              </a:lnSpc>
              <a:buFont typeface="Wingdings" panose="05000000000000000000" pitchFamily="2" charset="2"/>
              <a:buChar char="Ø"/>
            </a:pPr>
            <a:r>
              <a:rPr lang="zh-CN" altLang="en-US" sz="48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前缀和：</a:t>
            </a:r>
            <a:r>
              <a:rPr lang="en-US" altLang="zh-CN" sz="48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sum[</a:t>
            </a:r>
            <a:r>
              <a:rPr lang="en-US" altLang="zh-CN" sz="4800" kern="1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i</a:t>
            </a:r>
            <a:r>
              <a:rPr lang="en-US" altLang="zh-CN" sz="48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800" baseline="-25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 </a:t>
            </a:r>
            <a:r>
              <a:rPr lang="en-US" altLang="zh-CN" sz="48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a:t>
            </a:r>
            <a:r>
              <a:rPr lang="en-US" altLang="zh-CN" sz="4800" kern="1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a:t>
            </a:r>
            <a:r>
              <a:rPr lang="en-US" altLang="zh-CN" sz="4800" kern="100" baseline="-250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i</a:t>
            </a:r>
            <a:endParaRPr lang="en-US" altLang="zh-CN" sz="4800" kern="100" baseline="-25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a:p>
            <a:pPr marL="685800" indent="-685800" algn="l">
              <a:lnSpc>
                <a:spcPct val="170000"/>
              </a:lnSpc>
              <a:buFont typeface="Wingdings" panose="05000000000000000000" pitchFamily="2" charset="2"/>
              <a:buChar char="Ø"/>
            </a:pPr>
            <a:r>
              <a:rPr lang="zh-CN" altLang="en-US" sz="48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区间和</a:t>
            </a:r>
            <a:r>
              <a:rPr lang="zh-CN" altLang="en-US" sz="48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lang="en-US" altLang="zh-CN" sz="4800" kern="1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a:t>
            </a:r>
            <a:r>
              <a:rPr lang="en-US" altLang="zh-CN" sz="4800" kern="100" baseline="-250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i</a:t>
            </a:r>
            <a:r>
              <a:rPr lang="en-US" altLang="zh-CN" sz="48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lang="en-US" altLang="zh-CN" sz="4800" kern="1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a:t>
            </a:r>
            <a:r>
              <a:rPr lang="en-US" altLang="zh-CN" sz="4800" kern="100" baseline="-250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j</a:t>
            </a:r>
            <a:r>
              <a:rPr lang="en-US" altLang="zh-CN" sz="4800" kern="100" baseline="-25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a:t>
            </a:r>
            <a:r>
              <a:rPr lang="en-US" altLang="zh-CN" sz="48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sum[j]-sum[i-1]</a:t>
            </a:r>
          </a:p>
          <a:p>
            <a:pPr marL="685800" indent="-685800" algn="l">
              <a:lnSpc>
                <a:spcPct val="170000"/>
              </a:lnSpc>
              <a:buFont typeface="Wingdings" panose="05000000000000000000" pitchFamily="2" charset="2"/>
              <a:buChar char="Ø"/>
            </a:pPr>
            <a:r>
              <a:rPr lang="zh-CN" altLang="en-US" sz="48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查询一次区间和，</a:t>
            </a:r>
            <a:r>
              <a:rPr lang="en-US" altLang="zh-CN" sz="48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O(1)</a:t>
            </a:r>
          </a:p>
          <a:p>
            <a:pPr marL="571500" indent="-571500" algn="l">
              <a:lnSpc>
                <a:spcPct val="170000"/>
              </a:lnSpc>
              <a:buFont typeface="Arial" panose="020B0604020202020204" pitchFamily="34" charset="0"/>
              <a:buChar char="•"/>
            </a:pP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70000"/>
              </a:lnSpc>
              <a:buFont typeface="Arial" panose="020B0604020202020204" pitchFamily="34" charset="0"/>
              <a:buChar char="•"/>
            </a:pPr>
            <a:endPar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57488939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p:bldP spid="9"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代码</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pic>
        <p:nvPicPr>
          <p:cNvPr id="9" name="图片 8"/>
          <p:cNvPicPr/>
          <p:nvPr/>
        </p:nvPicPr>
        <p:blipFill>
          <a:blip r:embed="rId5">
            <a:lum bright="34000" contrast="-8000"/>
          </a:blip>
          <a:srcRect l="20046" t="6270" r="19548" b="5808"/>
          <a:stretch>
            <a:fillRect/>
          </a:stretch>
        </p:blipFill>
        <p:spPr>
          <a:xfrm rot="5400000">
            <a:off x="7884533" y="-2035276"/>
            <a:ext cx="11858171" cy="20399123"/>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4731658" y="2934934"/>
            <a:ext cx="18824082" cy="11172289"/>
          </a:xfrm>
          <a:prstGeom prst="rect">
            <a:avLst/>
          </a:prstGeom>
          <a:noFill/>
          <a:ln>
            <a:noFill/>
          </a:ln>
        </p:spPr>
        <p:txBody>
          <a:bodyPr wrap="square" rtlCol="0">
            <a:spAutoFit/>
          </a:bodyPr>
          <a:lstStyle/>
          <a:p>
            <a:pPr algn="l"/>
            <a:r>
              <a:rPr lang="en-US" altLang="zh-CN" sz="4000" dirty="0">
                <a:solidFill>
                  <a:schemeClr val="tx1"/>
                </a:solidFill>
                <a:latin typeface="宋体" panose="02010600030101010101" pitchFamily="2" charset="-122"/>
                <a:ea typeface="宋体" panose="02010600030101010101" pitchFamily="2" charset="-122"/>
              </a:rPr>
              <a:t>#include &lt;bits/</a:t>
            </a:r>
            <a:r>
              <a:rPr lang="en-US" altLang="zh-CN" sz="4000" dirty="0" err="1">
                <a:solidFill>
                  <a:schemeClr val="tx1"/>
                </a:solidFill>
                <a:latin typeface="宋体" panose="02010600030101010101" pitchFamily="2" charset="-122"/>
                <a:ea typeface="宋体" panose="02010600030101010101" pitchFamily="2" charset="-122"/>
              </a:rPr>
              <a:t>stdc</a:t>
            </a:r>
            <a:r>
              <a:rPr lang="en-US" altLang="zh-CN" sz="4000" dirty="0">
                <a:solidFill>
                  <a:schemeClr val="tx1"/>
                </a:solidFill>
                <a:latin typeface="宋体" panose="02010600030101010101" pitchFamily="2" charset="-122"/>
                <a:ea typeface="宋体" panose="02010600030101010101" pitchFamily="2" charset="-122"/>
              </a:rPr>
              <a:t>++.h&gt;</a:t>
            </a:r>
          </a:p>
          <a:p>
            <a:pPr algn="l"/>
            <a:r>
              <a:rPr lang="en-US" altLang="zh-CN" sz="4000" dirty="0">
                <a:solidFill>
                  <a:schemeClr val="tx1"/>
                </a:solidFill>
                <a:latin typeface="宋体" panose="02010600030101010101" pitchFamily="2" charset="-122"/>
                <a:ea typeface="宋体" panose="02010600030101010101" pitchFamily="2" charset="-122"/>
              </a:rPr>
              <a:t>using namespace </a:t>
            </a:r>
            <a:r>
              <a:rPr lang="en-US" altLang="zh-CN" sz="4000" dirty="0" err="1">
                <a:solidFill>
                  <a:schemeClr val="tx1"/>
                </a:solidFill>
                <a:latin typeface="宋体" panose="02010600030101010101" pitchFamily="2" charset="-122"/>
                <a:ea typeface="宋体" panose="02010600030101010101" pitchFamily="2" charset="-122"/>
              </a:rPr>
              <a:t>std</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a[11]={0,4,5,6,7,8,9,10,11,12,13};  //a[0]</a:t>
            </a:r>
            <a:r>
              <a:rPr lang="zh-CN" altLang="en-US" sz="4000" dirty="0">
                <a:solidFill>
                  <a:schemeClr val="tx1"/>
                </a:solidFill>
                <a:latin typeface="宋体" panose="02010600030101010101" pitchFamily="2" charset="-122"/>
                <a:ea typeface="宋体" panose="02010600030101010101" pitchFamily="2" charset="-122"/>
              </a:rPr>
              <a:t>不用</a:t>
            </a:r>
          </a:p>
          <a:p>
            <a:pPr algn="l"/>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sum[11]={0};</a:t>
            </a:r>
          </a:p>
          <a:p>
            <a:pPr algn="l"/>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main (){</a:t>
            </a:r>
          </a:p>
          <a:p>
            <a:pPr algn="l"/>
            <a:r>
              <a:rPr lang="en-US" altLang="zh-CN" sz="4000" dirty="0">
                <a:solidFill>
                  <a:schemeClr val="tx1"/>
                </a:solidFill>
                <a:latin typeface="宋体" panose="02010600030101010101" pitchFamily="2" charset="-122"/>
                <a:ea typeface="宋体" panose="02010600030101010101" pitchFamily="2" charset="-122"/>
              </a:rPr>
              <a:t>//</a:t>
            </a:r>
            <a:r>
              <a:rPr lang="zh-CN" altLang="en-US" sz="4000" dirty="0">
                <a:solidFill>
                  <a:schemeClr val="tx1"/>
                </a:solidFill>
                <a:latin typeface="宋体" panose="02010600030101010101" pitchFamily="2" charset="-122"/>
                <a:ea typeface="宋体" panose="02010600030101010101" pitchFamily="2" charset="-122"/>
              </a:rPr>
              <a:t>预处理，计算前缀和：</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sum[1]=a[1];</a:t>
            </a:r>
          </a:p>
          <a:p>
            <a:pPr algn="l"/>
            <a:r>
              <a:rPr lang="en-US" altLang="zh-CN" sz="4000" dirty="0">
                <a:solidFill>
                  <a:schemeClr val="tx1"/>
                </a:solidFill>
                <a:latin typeface="宋体" panose="02010600030101010101" pitchFamily="2" charset="-122"/>
                <a:ea typeface="宋体" panose="02010600030101010101" pitchFamily="2" charset="-122"/>
              </a:rPr>
              <a:t>    for(</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=2;i&lt;=10;i++) sum[</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 a[</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sum[i-1];</a:t>
            </a:r>
          </a:p>
          <a:p>
            <a:pPr algn="l"/>
            <a:r>
              <a:rPr lang="en-US" altLang="zh-CN" sz="4000" dirty="0">
                <a:solidFill>
                  <a:schemeClr val="tx1"/>
                </a:solidFill>
                <a:latin typeface="宋体" panose="02010600030101010101" pitchFamily="2" charset="-122"/>
                <a:ea typeface="宋体" panose="02010600030101010101" pitchFamily="2" charset="-122"/>
              </a:rPr>
              <a:t>//</a:t>
            </a:r>
            <a:r>
              <a:rPr lang="zh-CN" altLang="en-US" sz="4000" dirty="0">
                <a:solidFill>
                  <a:schemeClr val="tx1"/>
                </a:solidFill>
                <a:latin typeface="宋体" panose="02010600030101010101" pitchFamily="2" charset="-122"/>
                <a:ea typeface="宋体" panose="02010600030101010101" pitchFamily="2" charset="-122"/>
              </a:rPr>
              <a:t>打印前缀和</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cout</a:t>
            </a:r>
            <a:r>
              <a:rPr lang="en-US" altLang="zh-CN" sz="4000" dirty="0">
                <a:solidFill>
                  <a:schemeClr val="tx1"/>
                </a:solidFill>
                <a:latin typeface="宋体" panose="02010600030101010101" pitchFamily="2" charset="-122"/>
                <a:ea typeface="宋体" panose="02010600030101010101" pitchFamily="2" charset="-122"/>
              </a:rPr>
              <a:t> &lt;&lt; "sum[]= ";</a:t>
            </a:r>
          </a:p>
          <a:p>
            <a:pPr algn="l"/>
            <a:r>
              <a:rPr lang="en-US" altLang="zh-CN" sz="4000" dirty="0">
                <a:solidFill>
                  <a:schemeClr val="tx1"/>
                </a:solidFill>
                <a:latin typeface="宋体" panose="02010600030101010101" pitchFamily="2" charset="-122"/>
                <a:ea typeface="宋体" panose="02010600030101010101" pitchFamily="2" charset="-122"/>
              </a:rPr>
              <a:t>    for(</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=1;i&lt;=10;i++) </a:t>
            </a:r>
            <a:r>
              <a:rPr lang="en-US" altLang="zh-CN" sz="4000" dirty="0" err="1">
                <a:solidFill>
                  <a:schemeClr val="tx1"/>
                </a:solidFill>
                <a:latin typeface="宋体" panose="02010600030101010101" pitchFamily="2" charset="-122"/>
                <a:ea typeface="宋体" panose="02010600030101010101" pitchFamily="2" charset="-122"/>
              </a:rPr>
              <a:t>cout</a:t>
            </a:r>
            <a:r>
              <a:rPr lang="en-US" altLang="zh-CN" sz="4000" dirty="0">
                <a:solidFill>
                  <a:schemeClr val="tx1"/>
                </a:solidFill>
                <a:latin typeface="宋体" panose="02010600030101010101" pitchFamily="2" charset="-122"/>
                <a:ea typeface="宋体" panose="02010600030101010101" pitchFamily="2" charset="-122"/>
              </a:rPr>
              <a:t>&lt;&lt;sum[</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]&lt;&lt;" ";    </a:t>
            </a:r>
            <a:r>
              <a:rPr lang="en-US" altLang="zh-CN" sz="4000" dirty="0" err="1">
                <a:solidFill>
                  <a:schemeClr val="tx1"/>
                </a:solidFill>
                <a:latin typeface="宋体" panose="02010600030101010101" pitchFamily="2" charset="-122"/>
                <a:ea typeface="宋体" panose="02010600030101010101" pitchFamily="2" charset="-122"/>
              </a:rPr>
              <a:t>cout</a:t>
            </a:r>
            <a:r>
              <a:rPr lang="en-US" altLang="zh-CN" sz="4000" dirty="0">
                <a:solidFill>
                  <a:schemeClr val="tx1"/>
                </a:solidFill>
                <a:latin typeface="宋体" panose="02010600030101010101" pitchFamily="2" charset="-122"/>
                <a:ea typeface="宋体" panose="02010600030101010101" pitchFamily="2" charset="-122"/>
              </a:rPr>
              <a:t> &lt;&lt;"\n";</a:t>
            </a:r>
          </a:p>
          <a:p>
            <a:pPr algn="l"/>
            <a:r>
              <a:rPr lang="en-US" altLang="zh-CN" sz="4000" dirty="0">
                <a:solidFill>
                  <a:schemeClr val="tx1"/>
                </a:solidFill>
                <a:latin typeface="宋体" panose="02010600030101010101" pitchFamily="2" charset="-122"/>
                <a:ea typeface="宋体" panose="02010600030101010101" pitchFamily="2" charset="-122"/>
              </a:rPr>
              <a:t>//</a:t>
            </a:r>
            <a:r>
              <a:rPr lang="zh-CN" altLang="en-US" sz="4000" dirty="0">
                <a:solidFill>
                  <a:schemeClr val="tx1"/>
                </a:solidFill>
                <a:latin typeface="宋体" panose="02010600030101010101" pitchFamily="2" charset="-122"/>
                <a:ea typeface="宋体" panose="02010600030101010101" pitchFamily="2" charset="-122"/>
              </a:rPr>
              <a:t>用前缀和反推计算数组</a:t>
            </a:r>
            <a:r>
              <a:rPr lang="en-US" altLang="zh-CN" sz="4000" dirty="0">
                <a:solidFill>
                  <a:schemeClr val="tx1"/>
                </a:solidFill>
                <a:latin typeface="宋体" panose="02010600030101010101" pitchFamily="2" charset="-122"/>
                <a:ea typeface="宋体" panose="02010600030101010101" pitchFamily="2" charset="-122"/>
              </a:rPr>
              <a:t>a[]</a:t>
            </a:r>
            <a:r>
              <a:rPr lang="zh-CN" altLang="en-US" sz="4000" dirty="0">
                <a:solidFill>
                  <a:schemeClr val="tx1"/>
                </a:solidFill>
                <a:latin typeface="宋体" panose="02010600030101010101" pitchFamily="2" charset="-122"/>
                <a:ea typeface="宋体" panose="02010600030101010101" pitchFamily="2" charset="-122"/>
              </a:rPr>
              <a:t>：</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cout</a:t>
            </a:r>
            <a:r>
              <a:rPr lang="en-US" altLang="zh-CN" sz="4000" dirty="0">
                <a:solidFill>
                  <a:schemeClr val="tx1"/>
                </a:solidFill>
                <a:latin typeface="宋体" panose="02010600030101010101" pitchFamily="2" charset="-122"/>
                <a:ea typeface="宋体" panose="02010600030101010101" pitchFamily="2" charset="-122"/>
              </a:rPr>
              <a:t> &lt;&lt; "  a[]= " &lt;&lt; a[1]&lt;&lt;" ";</a:t>
            </a:r>
          </a:p>
          <a:p>
            <a:pPr algn="l"/>
            <a:r>
              <a:rPr lang="en-US" altLang="zh-CN" sz="4000" dirty="0">
                <a:solidFill>
                  <a:schemeClr val="tx1"/>
                </a:solidFill>
                <a:latin typeface="宋体" panose="02010600030101010101" pitchFamily="2" charset="-122"/>
                <a:ea typeface="宋体" panose="02010600030101010101" pitchFamily="2" charset="-122"/>
              </a:rPr>
              <a:t>    for(</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=2;i&lt;=10;i++) </a:t>
            </a:r>
            <a:r>
              <a:rPr lang="en-US" altLang="zh-CN" sz="4000" dirty="0" err="1">
                <a:solidFill>
                  <a:schemeClr val="tx1"/>
                </a:solidFill>
                <a:latin typeface="宋体" panose="02010600030101010101" pitchFamily="2" charset="-122"/>
                <a:ea typeface="宋体" panose="02010600030101010101" pitchFamily="2" charset="-122"/>
              </a:rPr>
              <a:t>cout</a:t>
            </a:r>
            <a:r>
              <a:rPr lang="en-US" altLang="zh-CN" sz="4000" dirty="0">
                <a:solidFill>
                  <a:schemeClr val="tx1"/>
                </a:solidFill>
                <a:latin typeface="宋体" panose="02010600030101010101" pitchFamily="2" charset="-122"/>
                <a:ea typeface="宋体" panose="02010600030101010101" pitchFamily="2" charset="-122"/>
              </a:rPr>
              <a:t> &lt;&lt; sum[</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 sum[i-1]&lt;&lt;" ";</a:t>
            </a:r>
          </a:p>
          <a:p>
            <a:pPr algn="l"/>
            <a:r>
              <a:rPr lang="en-US" altLang="zh-CN" sz="4000" dirty="0">
                <a:solidFill>
                  <a:schemeClr val="tx1"/>
                </a:solidFill>
                <a:latin typeface="宋体" panose="02010600030101010101" pitchFamily="2" charset="-122"/>
                <a:ea typeface="宋体" panose="02010600030101010101" pitchFamily="2" charset="-122"/>
              </a:rPr>
              <a:t>//</a:t>
            </a:r>
            <a:r>
              <a:rPr lang="zh-CN" altLang="en-US" sz="4000" dirty="0">
                <a:solidFill>
                  <a:schemeClr val="tx1"/>
                </a:solidFill>
                <a:latin typeface="宋体" panose="02010600030101010101" pitchFamily="2" charset="-122"/>
                <a:ea typeface="宋体" panose="02010600030101010101" pitchFamily="2" charset="-122"/>
              </a:rPr>
              <a:t>区间和，例如计算</a:t>
            </a:r>
            <a:r>
              <a:rPr lang="en-US" altLang="zh-CN" sz="4000" dirty="0">
                <a:solidFill>
                  <a:schemeClr val="tx1"/>
                </a:solidFill>
                <a:latin typeface="宋体" panose="02010600030101010101" pitchFamily="2" charset="-122"/>
                <a:ea typeface="宋体" panose="02010600030101010101" pitchFamily="2" charset="-122"/>
              </a:rPr>
              <a:t>[5,8]</a:t>
            </a:r>
            <a:r>
              <a:rPr lang="zh-CN" altLang="en-US" sz="4000" dirty="0">
                <a:solidFill>
                  <a:schemeClr val="tx1"/>
                </a:solidFill>
                <a:latin typeface="宋体" panose="02010600030101010101" pitchFamily="2" charset="-122"/>
                <a:ea typeface="宋体" panose="02010600030101010101" pitchFamily="2" charset="-122"/>
              </a:rPr>
              <a:t>的区间和</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cout</a:t>
            </a:r>
            <a:r>
              <a:rPr lang="en-US" altLang="zh-CN" sz="4000" dirty="0">
                <a:solidFill>
                  <a:schemeClr val="tx1"/>
                </a:solidFill>
                <a:latin typeface="宋体" panose="02010600030101010101" pitchFamily="2" charset="-122"/>
                <a:ea typeface="宋体" panose="02010600030101010101" pitchFamily="2" charset="-122"/>
              </a:rPr>
              <a:t> &lt;&lt; "\n"&lt;&lt; "[5,8]= "&lt;&lt;sum[8]-sum[4];</a:t>
            </a:r>
          </a:p>
          <a:p>
            <a:pPr algn="l"/>
            <a:r>
              <a:rPr lang="en-US" altLang="zh-CN" sz="4000" dirty="0">
                <a:solidFill>
                  <a:schemeClr val="tx1"/>
                </a:solidFill>
                <a:latin typeface="宋体" panose="02010600030101010101" pitchFamily="2" charset="-122"/>
                <a:ea typeface="宋体" panose="02010600030101010101" pitchFamily="2" charset="-122"/>
              </a:rPr>
              <a:t>    return 0;</a:t>
            </a:r>
          </a:p>
          <a:p>
            <a:pPr algn="l"/>
            <a:r>
              <a:rPr lang="en-US" altLang="zh-CN" sz="4000" dirty="0">
                <a:solidFill>
                  <a:schemeClr val="tx1"/>
                </a:solidFill>
                <a:latin typeface="宋体" panose="02010600030101010101" pitchFamily="2" charset="-122"/>
                <a:ea typeface="宋体" panose="02010600030101010101" pitchFamily="2" charset="-122"/>
              </a:rPr>
              <a:t>}</a:t>
            </a:r>
          </a:p>
        </p:txBody>
      </p:sp>
    </p:spTree>
    <p:custDataLst>
      <p:tags r:id="rId1"/>
    </p:custDataLst>
    <p:extLst>
      <p:ext uri="{BB962C8B-B14F-4D97-AF65-F5344CB8AC3E}">
        <p14:creationId xmlns:p14="http://schemas.microsoft.com/office/powerpoint/2010/main" val="1730867518"/>
      </p:ext>
    </p:extLst>
  </p:cSld>
  <p:clrMapOvr>
    <a:masterClrMapping/>
  </p:clrMapOvr>
  <p:transition spd="slow" advClick="0" advTm="1000">
    <p:push dir="u"/>
  </p:transition>
  <p:timing>
    <p:tnLst>
      <p:par>
        <p:cTn id="1" dur="indefinite" restart="never" nodeType="tmRoot"/>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代码</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12" name="文本框 11" descr="7b0a202020202262756c6c6574223a20227b5c2263617465676f727949645c223a31303030352c5c2274656d706c61746549645c223a32303233313332387d220a7d0a"/>
          <p:cNvSpPr txBox="1"/>
          <p:nvPr/>
        </p:nvSpPr>
        <p:spPr>
          <a:xfrm>
            <a:off x="1989179" y="4171674"/>
            <a:ext cx="14870071" cy="4832092"/>
          </a:xfrm>
          <a:prstGeom prst="rect">
            <a:avLst/>
          </a:prstGeom>
          <a:noFill/>
        </p:spPr>
        <p:txBody>
          <a:bodyPr wrap="square" rtlCol="0">
            <a:spAutoFit/>
          </a:bodyPr>
          <a:lstStyle/>
          <a:p>
            <a:pPr marL="571500" indent="-571500" algn="l">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数列是动态的</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修改</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元素</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add(k, x) </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复杂度</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O(1)</a:t>
            </a:r>
          </a:p>
          <a:p>
            <a:pPr marL="571500" indent="-571500" algn="l">
              <a:buFont typeface="Arial" panose="020B0604020202020204" pitchFamily="34" charset="0"/>
              <a:buChar char="•"/>
            </a:pP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求</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区间</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和：</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sum(j</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sum(i-1</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复杂度：</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O(n)</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2" name="矩形标注 1"/>
          <p:cNvSpPr/>
          <p:nvPr/>
        </p:nvSpPr>
        <p:spPr>
          <a:xfrm>
            <a:off x="12258675" y="8915401"/>
            <a:ext cx="2638425" cy="1276350"/>
          </a:xfrm>
          <a:prstGeom prst="wedgeRectCallout">
            <a:avLst>
              <a:gd name="adj1" fmla="val -174833"/>
              <a:gd name="adj2" fmla="val -765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smtClean="0"/>
              <a:t>效率低</a:t>
            </a:r>
            <a:endParaRPr lang="zh-CN" altLang="en-US" sz="4000" dirty="0"/>
          </a:p>
        </p:txBody>
      </p:sp>
    </p:spTree>
    <p:custDataLst>
      <p:tags r:id="rId1"/>
    </p:custDataLst>
    <p:extLst>
      <p:ext uri="{BB962C8B-B14F-4D97-AF65-F5344CB8AC3E}">
        <p14:creationId xmlns:p14="http://schemas.microsoft.com/office/powerpoint/2010/main" val="209544066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10424440" y="268"/>
            <a:ext cx="10272661" cy="17158803"/>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7982857" y="4037995"/>
            <a:ext cx="21756914" cy="9325630"/>
          </a:xfrm>
          <a:prstGeom prst="rect">
            <a:avLst/>
          </a:prstGeom>
          <a:noFill/>
          <a:ln>
            <a:noFill/>
          </a:ln>
        </p:spPr>
        <p:txBody>
          <a:bodyPr wrap="square" rtlCol="0">
            <a:spAutoFit/>
          </a:bodyPr>
          <a:lstStyle/>
          <a:p>
            <a:pPr algn="l"/>
            <a:r>
              <a:rPr lang="en-US" altLang="zh-CN" sz="4000" dirty="0">
                <a:solidFill>
                  <a:schemeClr val="tx1"/>
                </a:solidFill>
                <a:latin typeface="宋体" panose="02010600030101010101" pitchFamily="2" charset="-122"/>
                <a:ea typeface="宋体" panose="02010600030101010101" pitchFamily="2" charset="-122"/>
              </a:rPr>
              <a:t>#define </a:t>
            </a:r>
            <a:r>
              <a:rPr lang="en-US" altLang="zh-CN" sz="4000" dirty="0" err="1">
                <a:solidFill>
                  <a:schemeClr val="tx1"/>
                </a:solidFill>
                <a:latin typeface="宋体" panose="02010600030101010101" pitchFamily="2" charset="-122"/>
                <a:ea typeface="宋体" panose="02010600030101010101" pitchFamily="2" charset="-122"/>
              </a:rPr>
              <a:t>lowbit</a:t>
            </a:r>
            <a:r>
              <a:rPr lang="en-US" altLang="zh-CN" sz="4000" dirty="0">
                <a:solidFill>
                  <a:schemeClr val="tx1"/>
                </a:solidFill>
                <a:latin typeface="宋体" panose="02010600030101010101" pitchFamily="2" charset="-122"/>
                <a:ea typeface="宋体" panose="02010600030101010101" pitchFamily="2" charset="-122"/>
              </a:rPr>
              <a:t>(x)  ((x) &amp; - (x))</a:t>
            </a:r>
          </a:p>
          <a:p>
            <a:pPr algn="l"/>
            <a:r>
              <a:rPr lang="en-US" altLang="zh-CN" sz="4000" dirty="0" smtClean="0">
                <a:solidFill>
                  <a:schemeClr val="tx1"/>
                </a:solidFill>
                <a:latin typeface="宋体" panose="02010600030101010101" pitchFamily="2" charset="-122"/>
                <a:ea typeface="宋体" panose="02010600030101010101" pitchFamily="2" charset="-122"/>
              </a:rPr>
              <a:t>void </a:t>
            </a:r>
            <a:r>
              <a:rPr lang="en-US" altLang="zh-CN" sz="4000" dirty="0">
                <a:solidFill>
                  <a:schemeClr val="tx1"/>
                </a:solidFill>
                <a:latin typeface="宋体" panose="02010600030101010101" pitchFamily="2" charset="-122"/>
                <a:ea typeface="宋体" panose="02010600030101010101" pitchFamily="2" charset="-122"/>
              </a:rPr>
              <a:t>update(</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x, </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d) {   //</a:t>
            </a:r>
            <a:r>
              <a:rPr lang="zh-CN" altLang="en-US" sz="4000" dirty="0">
                <a:solidFill>
                  <a:schemeClr val="tx1"/>
                </a:solidFill>
                <a:latin typeface="宋体" panose="02010600030101010101" pitchFamily="2" charset="-122"/>
                <a:ea typeface="宋体" panose="02010600030101010101" pitchFamily="2" charset="-122"/>
              </a:rPr>
              <a:t>修改</a:t>
            </a:r>
            <a:r>
              <a:rPr lang="zh-CN" altLang="en-US" sz="4000" dirty="0" smtClean="0">
                <a:solidFill>
                  <a:schemeClr val="tx1"/>
                </a:solidFill>
                <a:latin typeface="宋体" panose="02010600030101010101" pitchFamily="2" charset="-122"/>
                <a:ea typeface="宋体" panose="02010600030101010101" pitchFamily="2" charset="-122"/>
              </a:rPr>
              <a:t>元素</a:t>
            </a:r>
            <a:r>
              <a:rPr lang="en-US" altLang="zh-CN" sz="4000" dirty="0" smtClean="0">
                <a:solidFill>
                  <a:schemeClr val="tx1"/>
                </a:solidFill>
                <a:latin typeface="宋体" panose="02010600030101010101" pitchFamily="2" charset="-122"/>
                <a:ea typeface="宋体" panose="02010600030101010101" pitchFamily="2" charset="-122"/>
              </a:rPr>
              <a:t>a[x],a[x</a:t>
            </a:r>
            <a:r>
              <a:rPr lang="en-US" altLang="zh-CN" sz="4000" dirty="0">
                <a:solidFill>
                  <a:schemeClr val="tx1"/>
                </a:solidFill>
                <a:latin typeface="宋体" panose="02010600030101010101" pitchFamily="2" charset="-122"/>
                <a:ea typeface="宋体" panose="02010600030101010101" pitchFamily="2" charset="-122"/>
              </a:rPr>
              <a:t>] = a[x] + d</a:t>
            </a:r>
          </a:p>
          <a:p>
            <a:pPr algn="l"/>
            <a:r>
              <a:rPr lang="en-US" altLang="zh-CN" sz="4000" dirty="0">
                <a:solidFill>
                  <a:schemeClr val="tx1"/>
                </a:solidFill>
                <a:latin typeface="宋体" panose="02010600030101010101" pitchFamily="2" charset="-122"/>
                <a:ea typeface="宋体" panose="02010600030101010101" pitchFamily="2" charset="-122"/>
              </a:rPr>
              <a:t>    while(x &lt;= N) {</a:t>
            </a:r>
          </a:p>
          <a:p>
            <a:pPr algn="l"/>
            <a:r>
              <a:rPr lang="en-US" altLang="zh-CN" sz="4000" dirty="0">
                <a:solidFill>
                  <a:schemeClr val="tx1"/>
                </a:solidFill>
                <a:latin typeface="宋体" panose="02010600030101010101" pitchFamily="2" charset="-122"/>
                <a:ea typeface="宋体" panose="02010600030101010101" pitchFamily="2" charset="-122"/>
              </a:rPr>
              <a:t>        tree[x] += d;</a:t>
            </a:r>
          </a:p>
          <a:p>
            <a:pPr algn="l"/>
            <a:r>
              <a:rPr lang="en-US" altLang="zh-CN" sz="4000" dirty="0">
                <a:solidFill>
                  <a:schemeClr val="tx1"/>
                </a:solidFill>
                <a:latin typeface="宋体" panose="02010600030101010101" pitchFamily="2" charset="-122"/>
                <a:ea typeface="宋体" panose="02010600030101010101" pitchFamily="2" charset="-122"/>
              </a:rPr>
              <a:t>        x += </a:t>
            </a:r>
            <a:r>
              <a:rPr lang="en-US" altLang="zh-CN" sz="4000" dirty="0" err="1">
                <a:solidFill>
                  <a:schemeClr val="tx1"/>
                </a:solidFill>
                <a:latin typeface="宋体" panose="02010600030101010101" pitchFamily="2" charset="-122"/>
                <a:ea typeface="宋体" panose="02010600030101010101" pitchFamily="2" charset="-122"/>
              </a:rPr>
              <a:t>lowbit</a:t>
            </a:r>
            <a:r>
              <a:rPr lang="en-US" altLang="zh-CN" sz="4000" dirty="0">
                <a:solidFill>
                  <a:schemeClr val="tx1"/>
                </a:solidFill>
                <a:latin typeface="宋体" panose="02010600030101010101" pitchFamily="2" charset="-122"/>
                <a:ea typeface="宋体" panose="02010600030101010101" pitchFamily="2" charset="-122"/>
              </a:rPr>
              <a:t>(x);</a:t>
            </a:r>
          </a:p>
          <a:p>
            <a:pPr algn="l"/>
            <a:r>
              <a:rPr lang="en-US" altLang="zh-CN" sz="4000" dirty="0">
                <a:solidFill>
                  <a:schemeClr val="tx1"/>
                </a:solidFill>
                <a:latin typeface="宋体" panose="02010600030101010101" pitchFamily="2" charset="-122"/>
                <a:ea typeface="宋体" panose="02010600030101010101" pitchFamily="2" charset="-122"/>
              </a:rPr>
              <a:t>    }</a:t>
            </a:r>
          </a:p>
          <a:p>
            <a:pPr algn="l"/>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sum(</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x) { </a:t>
            </a:r>
            <a:r>
              <a:rPr lang="en-US" altLang="zh-CN" sz="4000" dirty="0" smtClean="0">
                <a:solidFill>
                  <a:schemeClr val="tx1"/>
                </a:solidFill>
                <a:latin typeface="宋体" panose="02010600030101010101" pitchFamily="2" charset="-122"/>
                <a:ea typeface="宋体" panose="02010600030101010101" pitchFamily="2" charset="-122"/>
              </a:rPr>
              <a:t>//</a:t>
            </a:r>
            <a:r>
              <a:rPr lang="zh-CN" altLang="en-US" sz="4000" dirty="0">
                <a:solidFill>
                  <a:schemeClr val="tx1"/>
                </a:solidFill>
                <a:latin typeface="宋体" panose="02010600030101010101" pitchFamily="2" charset="-122"/>
                <a:ea typeface="宋体" panose="02010600030101010101" pitchFamily="2" charset="-122"/>
              </a:rPr>
              <a:t>返回前缀和</a:t>
            </a:r>
            <a:r>
              <a:rPr lang="en-US" altLang="zh-CN" sz="4000" dirty="0">
                <a:solidFill>
                  <a:schemeClr val="tx1"/>
                </a:solidFill>
                <a:latin typeface="宋体" panose="02010600030101010101" pitchFamily="2" charset="-122"/>
                <a:ea typeface="宋体" panose="02010600030101010101" pitchFamily="2" charset="-122"/>
              </a:rPr>
              <a:t>sum = a[1] + a[2] +... + a[x]</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ans</a:t>
            </a:r>
            <a:r>
              <a:rPr lang="en-US" altLang="zh-CN" sz="4000" dirty="0">
                <a:solidFill>
                  <a:schemeClr val="tx1"/>
                </a:solidFill>
                <a:latin typeface="宋体" panose="02010600030101010101" pitchFamily="2" charset="-122"/>
                <a:ea typeface="宋体" panose="02010600030101010101" pitchFamily="2" charset="-122"/>
              </a:rPr>
              <a:t> = 0;</a:t>
            </a:r>
          </a:p>
          <a:p>
            <a:pPr algn="l"/>
            <a:r>
              <a:rPr lang="en-US" altLang="zh-CN" sz="4000" dirty="0">
                <a:solidFill>
                  <a:schemeClr val="tx1"/>
                </a:solidFill>
                <a:latin typeface="宋体" panose="02010600030101010101" pitchFamily="2" charset="-122"/>
                <a:ea typeface="宋体" panose="02010600030101010101" pitchFamily="2" charset="-122"/>
              </a:rPr>
              <a:t>    while(x &gt; 0){</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ans</a:t>
            </a:r>
            <a:r>
              <a:rPr lang="en-US" altLang="zh-CN" sz="4000" dirty="0">
                <a:solidFill>
                  <a:schemeClr val="tx1"/>
                </a:solidFill>
                <a:latin typeface="宋体" panose="02010600030101010101" pitchFamily="2" charset="-122"/>
                <a:ea typeface="宋体" panose="02010600030101010101" pitchFamily="2" charset="-122"/>
              </a:rPr>
              <a:t> += tree[x];</a:t>
            </a:r>
          </a:p>
          <a:p>
            <a:pPr algn="l"/>
            <a:r>
              <a:rPr lang="en-US" altLang="zh-CN" sz="4000" dirty="0">
                <a:solidFill>
                  <a:schemeClr val="tx1"/>
                </a:solidFill>
                <a:latin typeface="宋体" panose="02010600030101010101" pitchFamily="2" charset="-122"/>
                <a:ea typeface="宋体" panose="02010600030101010101" pitchFamily="2" charset="-122"/>
              </a:rPr>
              <a:t>        x -= </a:t>
            </a:r>
            <a:r>
              <a:rPr lang="en-US" altLang="zh-CN" sz="4000" dirty="0" err="1">
                <a:solidFill>
                  <a:schemeClr val="tx1"/>
                </a:solidFill>
                <a:latin typeface="宋体" panose="02010600030101010101" pitchFamily="2" charset="-122"/>
                <a:ea typeface="宋体" panose="02010600030101010101" pitchFamily="2" charset="-122"/>
              </a:rPr>
              <a:t>lowbit</a:t>
            </a:r>
            <a:r>
              <a:rPr lang="en-US" altLang="zh-CN" sz="4000" dirty="0">
                <a:solidFill>
                  <a:schemeClr val="tx1"/>
                </a:solidFill>
                <a:latin typeface="宋体" panose="02010600030101010101" pitchFamily="2" charset="-122"/>
                <a:ea typeface="宋体" panose="02010600030101010101" pitchFamily="2" charset="-122"/>
              </a:rPr>
              <a:t>(x);</a:t>
            </a:r>
          </a:p>
          <a:p>
            <a:pPr algn="l"/>
            <a:r>
              <a:rPr lang="en-US" altLang="zh-CN" sz="4000" dirty="0">
                <a:solidFill>
                  <a:schemeClr val="tx1"/>
                </a:solidFill>
                <a:latin typeface="宋体" panose="02010600030101010101" pitchFamily="2" charset="-122"/>
                <a:ea typeface="宋体" panose="02010600030101010101" pitchFamily="2" charset="-122"/>
              </a:rPr>
              <a:t>    }</a:t>
            </a:r>
          </a:p>
          <a:p>
            <a:pPr algn="l"/>
            <a:r>
              <a:rPr lang="en-US" altLang="zh-CN" sz="4000" dirty="0">
                <a:solidFill>
                  <a:schemeClr val="tx1"/>
                </a:solidFill>
                <a:latin typeface="宋体" panose="02010600030101010101" pitchFamily="2" charset="-122"/>
                <a:ea typeface="宋体" panose="02010600030101010101" pitchFamily="2" charset="-122"/>
              </a:rPr>
              <a:t>    return </a:t>
            </a:r>
            <a:r>
              <a:rPr lang="en-US" altLang="zh-CN" sz="4000" dirty="0" err="1">
                <a:solidFill>
                  <a:schemeClr val="tx1"/>
                </a:solidFill>
                <a:latin typeface="宋体" panose="02010600030101010101" pitchFamily="2" charset="-122"/>
                <a:ea typeface="宋体" panose="02010600030101010101" pitchFamily="2" charset="-122"/>
              </a:rPr>
              <a:t>ans</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a:t>
            </a:r>
            <a:endParaRPr lang="zh-CN" altLang="en-US" sz="4000" dirty="0">
              <a:solidFill>
                <a:schemeClr val="tx1"/>
              </a:solidFill>
              <a:latin typeface="宋体" panose="02010600030101010101" pitchFamily="2" charset="-122"/>
              <a:ea typeface="宋体" panose="02010600030101010101" pitchFamily="2" charset="-122"/>
              <a:cs typeface="Courier New" panose="02070309020205020404" pitchFamily="49" charset="0"/>
            </a:endParaRPr>
          </a:p>
        </p:txBody>
      </p:sp>
      <p:grpSp>
        <p:nvGrpSpPr>
          <p:cNvPr id="7" name="组合 6"/>
          <p:cNvGrpSpPr/>
          <p:nvPr/>
        </p:nvGrpSpPr>
        <p:grpSpPr>
          <a:xfrm>
            <a:off x="635" y="-30121"/>
            <a:ext cx="24382730" cy="2524629"/>
            <a:chOff x="0" y="-48"/>
            <a:chExt cx="38400" cy="3976"/>
          </a:xfrm>
        </p:grpSpPr>
        <p:sp>
          <p:nvSpPr>
            <p:cNvPr id="11"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13" name="图像" descr="图像"/>
            <p:cNvPicPr>
              <a:picLocks noChangeAspect="1"/>
            </p:cNvPicPr>
            <p:nvPr/>
          </p:nvPicPr>
          <p:blipFill>
            <a:blip r:embed="rId4"/>
            <a:stretch>
              <a:fillRect/>
            </a:stretch>
          </p:blipFill>
          <p:spPr>
            <a:xfrm>
              <a:off x="32440" y="907"/>
              <a:ext cx="5577" cy="907"/>
            </a:xfrm>
            <a:prstGeom prst="rect">
              <a:avLst/>
            </a:prstGeom>
          </p:spPr>
        </p:pic>
        <p:sp>
          <p:nvSpPr>
            <p:cNvPr id="14" name="文本框 13"/>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动态修改、求区间和：用树状数组</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12" name="文本框 11" descr="7b0a202020202262756c6c6574223a20227b5c2263617465676f727949645c223a31303030352c5c2274656d706c61746549645c223a32303233313332387d220a7d0a"/>
          <p:cNvSpPr txBox="1"/>
          <p:nvPr/>
        </p:nvSpPr>
        <p:spPr>
          <a:xfrm>
            <a:off x="950954" y="3600174"/>
            <a:ext cx="7179255" cy="6186309"/>
          </a:xfrm>
          <a:prstGeom prst="rect">
            <a:avLst/>
          </a:prstGeom>
          <a:noFill/>
        </p:spPr>
        <p:txBody>
          <a:bodyPr wrap="square" rtlCol="0">
            <a:spAutoFit/>
          </a:bodyPr>
          <a:lstStyle/>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数列是动态的</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修改</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元素</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add(k, x) </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0" indent="-571500" algn="l">
              <a:buFont typeface="Arial" panose="020B0604020202020204" pitchFamily="34" charset="0"/>
              <a:buChar char="•"/>
            </a:pP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求</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区间</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和：</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sum(j</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sum(i-1</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复杂度都是：</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O(</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logn</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92570391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2"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pic>
        <p:nvPicPr>
          <p:cNvPr id="12" name="Picture 2" descr="C:\Users\ECUST\AppData\Local\Temp\ksohtml2656\wp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0890" y="4767912"/>
            <a:ext cx="19100410" cy="5193971"/>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805146" y="924242"/>
            <a:ext cx="15319847" cy="953086"/>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从二叉树到树状数组</a:t>
            </a:r>
          </a:p>
        </p:txBody>
      </p:sp>
    </p:spTree>
    <p:custDataLst>
      <p:tags r:id="rId1"/>
    </p:custDataLst>
    <p:extLst>
      <p:ext uri="{BB962C8B-B14F-4D97-AF65-F5344CB8AC3E}">
        <p14:creationId xmlns:p14="http://schemas.microsoft.com/office/powerpoint/2010/main" val="1831993877"/>
      </p:ext>
    </p:extLst>
  </p:cSld>
  <p:clrMapOvr>
    <a:masterClrMapping/>
  </p:clrMapOvr>
  <p:transition spd="slow" advClick="0" advTm="1000">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11"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13" name="图像" descr="图像"/>
            <p:cNvPicPr>
              <a:picLocks noChangeAspect="1"/>
            </p:cNvPicPr>
            <p:nvPr/>
          </p:nvPicPr>
          <p:blipFill>
            <a:blip r:embed="rId4"/>
            <a:stretch>
              <a:fillRect/>
            </a:stretch>
          </p:blipFill>
          <p:spPr>
            <a:xfrm>
              <a:off x="32440" y="907"/>
              <a:ext cx="5577" cy="907"/>
            </a:xfrm>
            <a:prstGeom prst="rect">
              <a:avLst/>
            </a:prstGeom>
          </p:spPr>
        </p:pic>
        <p:sp>
          <p:nvSpPr>
            <p:cNvPr id="14" name="文本框 13"/>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神奇的</a:t>
              </a:r>
              <a:r>
                <a:rPr lang="en-US" altLang="zh-CN" sz="5600" b="1" spc="600" dirty="0" err="1">
                  <a:solidFill>
                    <a:schemeClr val="bg1"/>
                  </a:solidFill>
                  <a:latin typeface="思源宋体 CN Heavy" panose="02020900000000000000" charset="-122"/>
                  <a:ea typeface="思源宋体 CN Heavy" panose="02020900000000000000" charset="-122"/>
                </a:rPr>
                <a:t>lowbit</a:t>
              </a:r>
              <a:r>
                <a:rPr lang="en-US" altLang="zh-CN" sz="5600" b="1" spc="600" dirty="0">
                  <a:solidFill>
                    <a:schemeClr val="bg1"/>
                  </a:solidFill>
                  <a:latin typeface="思源宋体 CN Heavy" panose="02020900000000000000" charset="-122"/>
                  <a:ea typeface="思源宋体 CN Heavy" panose="02020900000000000000" charset="-122"/>
                </a:rPr>
                <a:t>(x)</a:t>
              </a:r>
              <a:r>
                <a:rPr lang="zh-CN" altLang="en-US" sz="5600" b="1" spc="600" dirty="0">
                  <a:solidFill>
                    <a:schemeClr val="bg1"/>
                  </a:solidFill>
                  <a:latin typeface="思源宋体 CN Heavy" panose="02020900000000000000" charset="-122"/>
                  <a:ea typeface="思源宋体 CN Heavy" panose="02020900000000000000" charset="-122"/>
                </a:rPr>
                <a:t>操作</a:t>
              </a:r>
            </a:p>
          </p:txBody>
        </p:sp>
      </p:grpSp>
      <p:sp>
        <p:nvSpPr>
          <p:cNvPr id="12" name="文本框 11" descr="7b0a202020202262756c6c6574223a20227b5c2263617465676f727949645c223a31303030352c5c2274656d706c61746549645c223a32303233313332387d220a7d0a"/>
          <p:cNvSpPr txBox="1"/>
          <p:nvPr/>
        </p:nvSpPr>
        <p:spPr>
          <a:xfrm>
            <a:off x="950954" y="3600174"/>
            <a:ext cx="21909046" cy="2232150"/>
          </a:xfrm>
          <a:prstGeom prst="rect">
            <a:avLst/>
          </a:prstGeom>
          <a:noFill/>
        </p:spPr>
        <p:txBody>
          <a:bodyPr wrap="square" rtlCol="0">
            <a:spAutoFit/>
          </a:bodyPr>
          <a:lstStyle/>
          <a:p>
            <a:pPr marL="571500" indent="-571500" algn="l">
              <a:lnSpc>
                <a:spcPct val="170000"/>
              </a:lnSpc>
              <a:buFont typeface="Arial" panose="020B0604020202020204" pitchFamily="34" charset="0"/>
              <a:buChar char="•"/>
            </a:pP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lowbit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 = x &amp; -x</a:t>
            </a:r>
          </a:p>
          <a:p>
            <a:pPr marL="571500" indent="-571500" algn="l">
              <a:lnSpc>
                <a:spcPct val="17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功能：找到</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的二进制数的最后一个</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graphicFrame>
        <p:nvGraphicFramePr>
          <p:cNvPr id="15" name="表格 14"/>
          <p:cNvGraphicFramePr>
            <a:graphicFrameLocks noGrp="1"/>
          </p:cNvGraphicFramePr>
          <p:nvPr>
            <p:extLst/>
          </p:nvPr>
        </p:nvGraphicFramePr>
        <p:xfrm>
          <a:off x="950954" y="6937990"/>
          <a:ext cx="16855094" cy="4054911"/>
        </p:xfrm>
        <a:graphic>
          <a:graphicData uri="http://schemas.openxmlformats.org/drawingml/2006/table">
            <a:tbl>
              <a:tblPr>
                <a:tableStyleId>{5C22544A-7EE6-4342-B048-85BDC9FD1C3A}</a:tableStyleId>
              </a:tblPr>
              <a:tblGrid>
                <a:gridCol w="3061273">
                  <a:extLst>
                    <a:ext uri="{9D8B030D-6E8A-4147-A177-3AD203B41FA5}">
                      <a16:colId xmlns:a16="http://schemas.microsoft.com/office/drawing/2014/main" val="20000"/>
                    </a:ext>
                  </a:extLst>
                </a:gridCol>
                <a:gridCol w="1147864">
                  <a:extLst>
                    <a:ext uri="{9D8B030D-6E8A-4147-A177-3AD203B41FA5}">
                      <a16:colId xmlns:a16="http://schemas.microsoft.com/office/drawing/2014/main" val="20001"/>
                    </a:ext>
                  </a:extLst>
                </a:gridCol>
                <a:gridCol w="1322962">
                  <a:extLst>
                    <a:ext uri="{9D8B030D-6E8A-4147-A177-3AD203B41FA5}">
                      <a16:colId xmlns:a16="http://schemas.microsoft.com/office/drawing/2014/main" val="20002"/>
                    </a:ext>
                  </a:extLst>
                </a:gridCol>
                <a:gridCol w="1186774">
                  <a:extLst>
                    <a:ext uri="{9D8B030D-6E8A-4147-A177-3AD203B41FA5}">
                      <a16:colId xmlns:a16="http://schemas.microsoft.com/office/drawing/2014/main" val="20003"/>
                    </a:ext>
                  </a:extLst>
                </a:gridCol>
                <a:gridCol w="1556426">
                  <a:extLst>
                    <a:ext uri="{9D8B030D-6E8A-4147-A177-3AD203B41FA5}">
                      <a16:colId xmlns:a16="http://schemas.microsoft.com/office/drawing/2014/main" val="20004"/>
                    </a:ext>
                  </a:extLst>
                </a:gridCol>
                <a:gridCol w="1536970">
                  <a:extLst>
                    <a:ext uri="{9D8B030D-6E8A-4147-A177-3AD203B41FA5}">
                      <a16:colId xmlns:a16="http://schemas.microsoft.com/office/drawing/2014/main" val="20005"/>
                    </a:ext>
                  </a:extLst>
                </a:gridCol>
                <a:gridCol w="1712068">
                  <a:extLst>
                    <a:ext uri="{9D8B030D-6E8A-4147-A177-3AD203B41FA5}">
                      <a16:colId xmlns:a16="http://schemas.microsoft.com/office/drawing/2014/main" val="20006"/>
                    </a:ext>
                  </a:extLst>
                </a:gridCol>
                <a:gridCol w="1634247">
                  <a:extLst>
                    <a:ext uri="{9D8B030D-6E8A-4147-A177-3AD203B41FA5}">
                      <a16:colId xmlns:a16="http://schemas.microsoft.com/office/drawing/2014/main" val="20007"/>
                    </a:ext>
                  </a:extLst>
                </a:gridCol>
                <a:gridCol w="1789889">
                  <a:extLst>
                    <a:ext uri="{9D8B030D-6E8A-4147-A177-3AD203B41FA5}">
                      <a16:colId xmlns:a16="http://schemas.microsoft.com/office/drawing/2014/main" val="20008"/>
                    </a:ext>
                  </a:extLst>
                </a:gridCol>
                <a:gridCol w="1906621">
                  <a:extLst>
                    <a:ext uri="{9D8B030D-6E8A-4147-A177-3AD203B41FA5}">
                      <a16:colId xmlns:a16="http://schemas.microsoft.com/office/drawing/2014/main" val="20009"/>
                    </a:ext>
                  </a:extLst>
                </a:gridCol>
              </a:tblGrid>
              <a:tr h="1351637">
                <a:tc>
                  <a:txBody>
                    <a:bodyPr/>
                    <a:lstStyle/>
                    <a:p>
                      <a:pPr algn="just">
                        <a:spcAft>
                          <a:spcPts val="0"/>
                        </a:spcAft>
                      </a:pPr>
                      <a:r>
                        <a:rPr lang="en-US" sz="4000" kern="100" dirty="0">
                          <a:solidFill>
                            <a:schemeClr val="bg1"/>
                          </a:solidFill>
                          <a:effectLst/>
                        </a:rPr>
                        <a:t>x</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1</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2</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3</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4</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5</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6</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7</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8</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9</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extLst>
                  <a:ext uri="{0D108BD9-81ED-4DB2-BD59-A6C34878D82A}">
                    <a16:rowId xmlns:a16="http://schemas.microsoft.com/office/drawing/2014/main" val="10000"/>
                  </a:ext>
                </a:extLst>
              </a:tr>
              <a:tr h="1351637">
                <a:tc>
                  <a:txBody>
                    <a:bodyPr/>
                    <a:lstStyle/>
                    <a:p>
                      <a:pPr algn="just">
                        <a:spcAft>
                          <a:spcPts val="0"/>
                        </a:spcAft>
                      </a:pPr>
                      <a:r>
                        <a:rPr lang="en-US" sz="4000" kern="100" dirty="0">
                          <a:solidFill>
                            <a:schemeClr val="bg1"/>
                          </a:solidFill>
                          <a:effectLst/>
                        </a:rPr>
                        <a:t>x</a:t>
                      </a:r>
                      <a:r>
                        <a:rPr lang="zh-CN" sz="4000" kern="100" dirty="0">
                          <a:solidFill>
                            <a:schemeClr val="bg1"/>
                          </a:solidFill>
                          <a:effectLst/>
                        </a:rPr>
                        <a:t>的二进制</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a:solidFill>
                            <a:schemeClr val="bg1"/>
                          </a:solidFill>
                          <a:effectLst/>
                        </a:rPr>
                        <a:t>1</a:t>
                      </a:r>
                      <a:endParaRPr lang="zh-CN" sz="4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10</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11</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100</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101</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110</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111</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1000</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1001</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extLst>
                  <a:ext uri="{0D108BD9-81ED-4DB2-BD59-A6C34878D82A}">
                    <a16:rowId xmlns:a16="http://schemas.microsoft.com/office/drawing/2014/main" val="10001"/>
                  </a:ext>
                </a:extLst>
              </a:tr>
              <a:tr h="1351637">
                <a:tc>
                  <a:txBody>
                    <a:bodyPr/>
                    <a:lstStyle/>
                    <a:p>
                      <a:pPr algn="just">
                        <a:spcAft>
                          <a:spcPts val="0"/>
                        </a:spcAft>
                      </a:pPr>
                      <a:r>
                        <a:rPr lang="en-US" sz="4000" kern="100" dirty="0" err="1">
                          <a:solidFill>
                            <a:schemeClr val="bg1"/>
                          </a:solidFill>
                          <a:effectLst/>
                        </a:rPr>
                        <a:t>lowbit</a:t>
                      </a:r>
                      <a:r>
                        <a:rPr lang="en-US" sz="4000" kern="100" dirty="0">
                          <a:solidFill>
                            <a:schemeClr val="bg1"/>
                          </a:solidFill>
                          <a:effectLst/>
                        </a:rPr>
                        <a:t>(x)</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a:solidFill>
                            <a:schemeClr val="bg1"/>
                          </a:solidFill>
                          <a:effectLst/>
                        </a:rPr>
                        <a:t>1</a:t>
                      </a:r>
                      <a:endParaRPr lang="zh-CN" sz="4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a:solidFill>
                            <a:schemeClr val="bg1"/>
                          </a:solidFill>
                          <a:effectLst/>
                        </a:rPr>
                        <a:t>2</a:t>
                      </a:r>
                      <a:endParaRPr lang="zh-CN" sz="4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a:solidFill>
                            <a:schemeClr val="bg1"/>
                          </a:solidFill>
                          <a:effectLst/>
                        </a:rPr>
                        <a:t>1</a:t>
                      </a:r>
                      <a:endParaRPr lang="zh-CN" sz="4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a:solidFill>
                            <a:schemeClr val="bg1"/>
                          </a:solidFill>
                          <a:effectLst/>
                        </a:rPr>
                        <a:t>4</a:t>
                      </a:r>
                      <a:endParaRPr lang="zh-CN" sz="4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a:solidFill>
                            <a:schemeClr val="bg1"/>
                          </a:solidFill>
                          <a:effectLst/>
                        </a:rPr>
                        <a:t>1</a:t>
                      </a:r>
                      <a:endParaRPr lang="zh-CN" sz="4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a:solidFill>
                            <a:schemeClr val="bg1"/>
                          </a:solidFill>
                          <a:effectLst/>
                        </a:rPr>
                        <a:t>2</a:t>
                      </a:r>
                      <a:endParaRPr lang="zh-CN" sz="4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a:solidFill>
                            <a:schemeClr val="bg1"/>
                          </a:solidFill>
                          <a:effectLst/>
                        </a:rPr>
                        <a:t>1</a:t>
                      </a:r>
                      <a:endParaRPr lang="zh-CN" sz="4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a:solidFill>
                            <a:schemeClr val="bg1"/>
                          </a:solidFill>
                          <a:effectLst/>
                        </a:rPr>
                        <a:t>8</a:t>
                      </a:r>
                      <a:endParaRPr lang="zh-CN" sz="4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1</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110232383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tree[]</a:t>
              </a:r>
              <a:r>
                <a:rPr lang="zh-CN" altLang="en-US" sz="5600" b="1" spc="600" dirty="0" smtClean="0">
                  <a:solidFill>
                    <a:schemeClr val="bg1"/>
                  </a:solidFill>
                  <a:latin typeface="宋体" panose="02010600030101010101" pitchFamily="2" charset="-122"/>
                  <a:ea typeface="宋体" panose="02010600030101010101" pitchFamily="2" charset="-122"/>
                </a:rPr>
                <a:t>数组</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901302" y="3200914"/>
            <a:ext cx="21909046" cy="3477875"/>
          </a:xfrm>
          <a:prstGeom prst="rect">
            <a:avLst/>
          </a:prstGeom>
          <a:noFill/>
        </p:spPr>
        <p:txBody>
          <a:bodyPr wrap="square" rtlCol="0">
            <a:spAutoFit/>
          </a:bodyPr>
          <a:lstStyle/>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从</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lowbit</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(x)</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推出</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tree[]</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数组，所有的计算都基于</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tree[]</a:t>
            </a:r>
          </a:p>
          <a:p>
            <a:pPr indent="266700" algn="just" eaLnBrk="0">
              <a:defRPr/>
            </a:pPr>
            <a:r>
              <a:rPr lang="zh-CN"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令</a:t>
            </a:r>
            <a:r>
              <a:rPr lang="en-US"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 = </a:t>
            </a:r>
            <a:r>
              <a:rPr lang="en-US" altLang="zh-CN" sz="4400" kern="1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lowbit</a:t>
            </a:r>
            <a:r>
              <a:rPr lang="en-US"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(x)</a:t>
            </a:r>
          </a:p>
          <a:p>
            <a:pPr indent="266700" algn="just" eaLnBrk="0">
              <a:defRPr/>
            </a:pPr>
            <a:r>
              <a:rPr lang="zh-CN"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定义</a:t>
            </a:r>
            <a:r>
              <a:rPr lang="en-US"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tree[x]</a:t>
            </a:r>
            <a:r>
              <a:rPr lang="zh-CN" altLang="en-US"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把</a:t>
            </a:r>
            <a:r>
              <a:rPr lang="en-US"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a:t>
            </a:r>
            <a:r>
              <a:rPr lang="en-US" altLang="zh-CN" sz="4400" kern="100"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x</a:t>
            </a:r>
            <a:r>
              <a:rPr lang="zh-CN"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和它前面共</a:t>
            </a:r>
            <a:r>
              <a:rPr lang="en-US"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a:t>
            </a:r>
            <a:r>
              <a:rPr lang="zh-CN"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个数相加。</a:t>
            </a:r>
            <a:endParaRPr lang="en-US"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indent="266700" algn="just" eaLnBrk="0">
              <a:defRPr/>
            </a:pPr>
            <a:r>
              <a:rPr lang="zh-CN"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例</a:t>
            </a:r>
            <a:r>
              <a:rPr lang="zh-CN" altLang="en-US"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kern="1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lowbit</a:t>
            </a:r>
            <a:r>
              <a:rPr lang="en-US"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 = 2</a:t>
            </a:r>
            <a:r>
              <a:rPr lang="zh-CN"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有</a:t>
            </a:r>
            <a:r>
              <a:rPr lang="en-US"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tree[6] = a</a:t>
            </a:r>
            <a:r>
              <a:rPr lang="en-US" altLang="zh-CN" sz="4400" kern="100"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5 </a:t>
            </a:r>
            <a:r>
              <a:rPr lang="en-US"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a:t>
            </a:r>
            <a:r>
              <a:rPr lang="en-US" altLang="zh-CN" sz="4400" kern="100"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a:t>
            </a:r>
            <a:r>
              <a:rPr lang="zh-CN"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571500" indent="-571500" algn="l">
              <a:buFont typeface="Arial" panose="020B0604020202020204" pitchFamily="34" charset="0"/>
              <a:buChar char="•"/>
            </a:pPr>
            <a:endPar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0" name="内容占位符 3"/>
          <p:cNvGraphicFramePr>
            <a:graphicFrameLocks/>
          </p:cNvGraphicFramePr>
          <p:nvPr>
            <p:extLst/>
          </p:nvPr>
        </p:nvGraphicFramePr>
        <p:xfrm>
          <a:off x="333376" y="7632845"/>
          <a:ext cx="20450174" cy="4402561"/>
        </p:xfrm>
        <a:graphic>
          <a:graphicData uri="http://schemas.openxmlformats.org/drawingml/2006/table">
            <a:tbl>
              <a:tblPr>
                <a:tableStyleId>{5C22544A-7EE6-4342-B048-85BDC9FD1C3A}</a:tableStyleId>
              </a:tblPr>
              <a:tblGrid>
                <a:gridCol w="2457449">
                  <a:extLst>
                    <a:ext uri="{9D8B030D-6E8A-4147-A177-3AD203B41FA5}">
                      <a16:colId xmlns:a16="http://schemas.microsoft.com/office/drawing/2014/main" val="20000"/>
                    </a:ext>
                  </a:extLst>
                </a:gridCol>
                <a:gridCol w="2152650">
                  <a:extLst>
                    <a:ext uri="{9D8B030D-6E8A-4147-A177-3AD203B41FA5}">
                      <a16:colId xmlns:a16="http://schemas.microsoft.com/office/drawing/2014/main" val="20001"/>
                    </a:ext>
                  </a:extLst>
                </a:gridCol>
                <a:gridCol w="1895475">
                  <a:extLst>
                    <a:ext uri="{9D8B030D-6E8A-4147-A177-3AD203B41FA5}">
                      <a16:colId xmlns:a16="http://schemas.microsoft.com/office/drawing/2014/main" val="20002"/>
                    </a:ext>
                  </a:extLst>
                </a:gridCol>
                <a:gridCol w="1790700">
                  <a:extLst>
                    <a:ext uri="{9D8B030D-6E8A-4147-A177-3AD203B41FA5}">
                      <a16:colId xmlns:a16="http://schemas.microsoft.com/office/drawing/2014/main" val="20003"/>
                    </a:ext>
                  </a:extLst>
                </a:gridCol>
                <a:gridCol w="3162300">
                  <a:extLst>
                    <a:ext uri="{9D8B030D-6E8A-4147-A177-3AD203B41FA5}">
                      <a16:colId xmlns:a16="http://schemas.microsoft.com/office/drawing/2014/main" val="20004"/>
                    </a:ext>
                  </a:extLst>
                </a:gridCol>
                <a:gridCol w="1762125">
                  <a:extLst>
                    <a:ext uri="{9D8B030D-6E8A-4147-A177-3AD203B41FA5}">
                      <a16:colId xmlns:a16="http://schemas.microsoft.com/office/drawing/2014/main" val="20005"/>
                    </a:ext>
                  </a:extLst>
                </a:gridCol>
                <a:gridCol w="1809750">
                  <a:extLst>
                    <a:ext uri="{9D8B030D-6E8A-4147-A177-3AD203B41FA5}">
                      <a16:colId xmlns:a16="http://schemas.microsoft.com/office/drawing/2014/main" val="20006"/>
                    </a:ext>
                  </a:extLst>
                </a:gridCol>
                <a:gridCol w="1619250">
                  <a:extLst>
                    <a:ext uri="{9D8B030D-6E8A-4147-A177-3AD203B41FA5}">
                      <a16:colId xmlns:a16="http://schemas.microsoft.com/office/drawing/2014/main" val="20007"/>
                    </a:ext>
                  </a:extLst>
                </a:gridCol>
                <a:gridCol w="2190750">
                  <a:extLst>
                    <a:ext uri="{9D8B030D-6E8A-4147-A177-3AD203B41FA5}">
                      <a16:colId xmlns:a16="http://schemas.microsoft.com/office/drawing/2014/main" val="20008"/>
                    </a:ext>
                  </a:extLst>
                </a:gridCol>
                <a:gridCol w="1609725">
                  <a:extLst>
                    <a:ext uri="{9D8B030D-6E8A-4147-A177-3AD203B41FA5}">
                      <a16:colId xmlns:a16="http://schemas.microsoft.com/office/drawing/2014/main" val="20009"/>
                    </a:ext>
                  </a:extLst>
                </a:gridCol>
              </a:tblGrid>
              <a:tr h="741006">
                <a:tc>
                  <a:txBody>
                    <a:bodyPr/>
                    <a:lstStyle/>
                    <a:p>
                      <a:pPr algn="just">
                        <a:spcAft>
                          <a:spcPts val="0"/>
                        </a:spcAft>
                      </a:pPr>
                      <a:r>
                        <a:rPr lang="en-US" sz="3600" kern="100" dirty="0">
                          <a:solidFill>
                            <a:schemeClr val="bg1"/>
                          </a:solidFill>
                          <a:effectLst/>
                        </a:rPr>
                        <a:t>x</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1</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a:solidFill>
                            <a:schemeClr val="bg1"/>
                          </a:solidFill>
                          <a:effectLst/>
                        </a:rPr>
                        <a:t>2</a:t>
                      </a:r>
                      <a:endParaRPr lang="zh-CN" sz="3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a:solidFill>
                            <a:schemeClr val="bg1"/>
                          </a:solidFill>
                          <a:effectLst/>
                        </a:rPr>
                        <a:t>3</a:t>
                      </a:r>
                      <a:endParaRPr lang="zh-CN" sz="3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a:solidFill>
                            <a:schemeClr val="bg1"/>
                          </a:solidFill>
                          <a:effectLst/>
                        </a:rPr>
                        <a:t>4</a:t>
                      </a:r>
                      <a:endParaRPr lang="zh-CN" sz="3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a:solidFill>
                            <a:schemeClr val="bg1"/>
                          </a:solidFill>
                          <a:effectLst/>
                        </a:rPr>
                        <a:t>5</a:t>
                      </a:r>
                      <a:endParaRPr lang="zh-CN" sz="3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6</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7</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a:solidFill>
                            <a:schemeClr val="bg1"/>
                          </a:solidFill>
                          <a:effectLst/>
                        </a:rPr>
                        <a:t>8</a:t>
                      </a:r>
                      <a:endParaRPr lang="zh-CN" sz="3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a:solidFill>
                            <a:schemeClr val="bg1"/>
                          </a:solidFill>
                          <a:effectLst/>
                        </a:rPr>
                        <a:t>9</a:t>
                      </a:r>
                      <a:endParaRPr lang="zh-CN" sz="3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extLst>
                  <a:ext uri="{0D108BD9-81ED-4DB2-BD59-A6C34878D82A}">
                    <a16:rowId xmlns:a16="http://schemas.microsoft.com/office/drawing/2014/main" val="10000"/>
                  </a:ext>
                </a:extLst>
              </a:tr>
              <a:tr h="951124">
                <a:tc>
                  <a:txBody>
                    <a:bodyPr/>
                    <a:lstStyle/>
                    <a:p>
                      <a:pPr algn="just">
                        <a:spcAft>
                          <a:spcPts val="0"/>
                        </a:spcAft>
                      </a:pPr>
                      <a:r>
                        <a:rPr lang="en-US" sz="3600" kern="100" dirty="0">
                          <a:solidFill>
                            <a:schemeClr val="bg1"/>
                          </a:solidFill>
                          <a:effectLst/>
                        </a:rPr>
                        <a:t>x</a:t>
                      </a:r>
                      <a:r>
                        <a:rPr lang="zh-CN" sz="3600" kern="100" dirty="0">
                          <a:solidFill>
                            <a:schemeClr val="bg1"/>
                          </a:solidFill>
                          <a:effectLst/>
                        </a:rPr>
                        <a:t>的二进制</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1</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10</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11</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100</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a:solidFill>
                            <a:schemeClr val="bg1"/>
                          </a:solidFill>
                          <a:effectLst/>
                        </a:rPr>
                        <a:t>101</a:t>
                      </a:r>
                      <a:endParaRPr lang="zh-CN" sz="3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110</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a:solidFill>
                            <a:schemeClr val="bg1"/>
                          </a:solidFill>
                          <a:effectLst/>
                        </a:rPr>
                        <a:t>111</a:t>
                      </a:r>
                      <a:endParaRPr lang="zh-CN" sz="3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1000</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1001</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extLst>
                  <a:ext uri="{0D108BD9-81ED-4DB2-BD59-A6C34878D82A}">
                    <a16:rowId xmlns:a16="http://schemas.microsoft.com/office/drawing/2014/main" val="10001"/>
                  </a:ext>
                </a:extLst>
              </a:tr>
              <a:tr h="741006">
                <a:tc>
                  <a:txBody>
                    <a:bodyPr/>
                    <a:lstStyle/>
                    <a:p>
                      <a:pPr algn="just">
                        <a:spcAft>
                          <a:spcPts val="0"/>
                        </a:spcAft>
                      </a:pPr>
                      <a:r>
                        <a:rPr lang="en-US" sz="3600" kern="100" dirty="0" err="1">
                          <a:solidFill>
                            <a:schemeClr val="bg1"/>
                          </a:solidFill>
                          <a:effectLst/>
                        </a:rPr>
                        <a:t>lowbit</a:t>
                      </a:r>
                      <a:r>
                        <a:rPr lang="en-US" sz="3600" kern="100" dirty="0">
                          <a:solidFill>
                            <a:schemeClr val="bg1"/>
                          </a:solidFill>
                          <a:effectLst/>
                        </a:rPr>
                        <a:t>(x)</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a:solidFill>
                            <a:schemeClr val="bg1"/>
                          </a:solidFill>
                          <a:effectLst/>
                        </a:rPr>
                        <a:t>1</a:t>
                      </a:r>
                      <a:endParaRPr lang="zh-CN" sz="3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a:solidFill>
                            <a:schemeClr val="bg1"/>
                          </a:solidFill>
                          <a:effectLst/>
                        </a:rPr>
                        <a:t>2</a:t>
                      </a:r>
                      <a:endParaRPr lang="zh-CN" sz="3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1</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a:solidFill>
                            <a:schemeClr val="bg1"/>
                          </a:solidFill>
                          <a:effectLst/>
                        </a:rPr>
                        <a:t>4</a:t>
                      </a:r>
                      <a:endParaRPr lang="zh-CN" sz="3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1</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2</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a:solidFill>
                            <a:schemeClr val="bg1"/>
                          </a:solidFill>
                          <a:effectLst/>
                        </a:rPr>
                        <a:t>1</a:t>
                      </a:r>
                      <a:endParaRPr lang="zh-CN" sz="3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8</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a:solidFill>
                            <a:schemeClr val="bg1"/>
                          </a:solidFill>
                          <a:effectLst/>
                        </a:rPr>
                        <a:t>1</a:t>
                      </a:r>
                      <a:endParaRPr lang="zh-CN" sz="3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extLst>
                  <a:ext uri="{0D108BD9-81ED-4DB2-BD59-A6C34878D82A}">
                    <a16:rowId xmlns:a16="http://schemas.microsoft.com/office/drawing/2014/main" val="10002"/>
                  </a:ext>
                </a:extLst>
              </a:tr>
              <a:tr h="1969425">
                <a:tc>
                  <a:txBody>
                    <a:bodyPr/>
                    <a:lstStyle/>
                    <a:p>
                      <a:pPr algn="just">
                        <a:spcAft>
                          <a:spcPts val="0"/>
                        </a:spcAft>
                      </a:pPr>
                      <a:r>
                        <a:rPr lang="en-US" sz="3600" kern="100" dirty="0">
                          <a:solidFill>
                            <a:schemeClr val="bg1"/>
                          </a:solidFill>
                          <a:effectLst/>
                        </a:rPr>
                        <a:t>tree[x]</a:t>
                      </a:r>
                      <a:r>
                        <a:rPr lang="zh-CN" sz="3600" kern="100" dirty="0">
                          <a:solidFill>
                            <a:schemeClr val="bg1"/>
                          </a:solidFill>
                          <a:effectLst/>
                        </a:rPr>
                        <a:t>数组</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tree[1]=a</a:t>
                      </a:r>
                      <a:r>
                        <a:rPr lang="en-US" sz="3600" kern="100" baseline="-25000" dirty="0">
                          <a:solidFill>
                            <a:schemeClr val="bg1"/>
                          </a:solidFill>
                          <a:effectLst/>
                        </a:rPr>
                        <a:t>1 </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tree[2]</a:t>
                      </a:r>
                    </a:p>
                    <a:p>
                      <a:pPr algn="r">
                        <a:spcAft>
                          <a:spcPts val="0"/>
                        </a:spcAft>
                      </a:pPr>
                      <a:r>
                        <a:rPr lang="en-US" sz="3600" kern="100" dirty="0">
                          <a:solidFill>
                            <a:schemeClr val="bg1"/>
                          </a:solidFill>
                          <a:effectLst/>
                        </a:rPr>
                        <a:t>=a</a:t>
                      </a:r>
                      <a:r>
                        <a:rPr lang="en-US" sz="3600" kern="100" baseline="-25000" dirty="0">
                          <a:solidFill>
                            <a:schemeClr val="bg1"/>
                          </a:solidFill>
                          <a:effectLst/>
                        </a:rPr>
                        <a:t>1</a:t>
                      </a:r>
                      <a:r>
                        <a:rPr lang="en-US" sz="3600" kern="100" dirty="0">
                          <a:solidFill>
                            <a:schemeClr val="bg1"/>
                          </a:solidFill>
                          <a:effectLst/>
                        </a:rPr>
                        <a:t>+a</a:t>
                      </a:r>
                      <a:r>
                        <a:rPr lang="en-US" sz="3600" kern="100" baseline="-25000" dirty="0">
                          <a:solidFill>
                            <a:schemeClr val="bg1"/>
                          </a:solidFill>
                          <a:effectLst/>
                        </a:rPr>
                        <a:t>2</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tree[3]</a:t>
                      </a:r>
                    </a:p>
                    <a:p>
                      <a:pPr algn="r">
                        <a:spcAft>
                          <a:spcPts val="0"/>
                        </a:spcAft>
                      </a:pPr>
                      <a:r>
                        <a:rPr lang="en-US" sz="3600" kern="100" dirty="0">
                          <a:solidFill>
                            <a:schemeClr val="bg1"/>
                          </a:solidFill>
                          <a:effectLst/>
                        </a:rPr>
                        <a:t>=a</a:t>
                      </a:r>
                      <a:r>
                        <a:rPr lang="en-US" sz="3600" kern="100" baseline="-25000" dirty="0">
                          <a:solidFill>
                            <a:schemeClr val="bg1"/>
                          </a:solidFill>
                          <a:effectLst/>
                        </a:rPr>
                        <a:t>3</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tree[4]</a:t>
                      </a:r>
                    </a:p>
                    <a:p>
                      <a:pPr algn="r">
                        <a:spcAft>
                          <a:spcPts val="0"/>
                        </a:spcAft>
                      </a:pPr>
                      <a:r>
                        <a:rPr lang="en-US" sz="3600" kern="100" dirty="0">
                          <a:solidFill>
                            <a:schemeClr val="bg1"/>
                          </a:solidFill>
                          <a:effectLst/>
                        </a:rPr>
                        <a:t>=a</a:t>
                      </a:r>
                      <a:r>
                        <a:rPr lang="en-US" sz="3600" kern="100" baseline="-25000" dirty="0">
                          <a:solidFill>
                            <a:schemeClr val="bg1"/>
                          </a:solidFill>
                          <a:effectLst/>
                        </a:rPr>
                        <a:t>1</a:t>
                      </a:r>
                      <a:r>
                        <a:rPr lang="en-US" sz="3600" kern="100" dirty="0">
                          <a:solidFill>
                            <a:schemeClr val="bg1"/>
                          </a:solidFill>
                          <a:effectLst/>
                        </a:rPr>
                        <a:t>+a</a:t>
                      </a:r>
                      <a:r>
                        <a:rPr lang="en-US" sz="3600" kern="100" baseline="-25000" dirty="0">
                          <a:solidFill>
                            <a:schemeClr val="bg1"/>
                          </a:solidFill>
                          <a:effectLst/>
                        </a:rPr>
                        <a:t>2</a:t>
                      </a:r>
                      <a:r>
                        <a:rPr lang="en-US" sz="3600" kern="100" dirty="0">
                          <a:solidFill>
                            <a:schemeClr val="bg1"/>
                          </a:solidFill>
                          <a:effectLst/>
                        </a:rPr>
                        <a:t>+a</a:t>
                      </a:r>
                      <a:r>
                        <a:rPr lang="en-US" sz="3600" kern="100" baseline="-25000" dirty="0">
                          <a:solidFill>
                            <a:schemeClr val="bg1"/>
                          </a:solidFill>
                          <a:effectLst/>
                        </a:rPr>
                        <a:t>3</a:t>
                      </a:r>
                      <a:r>
                        <a:rPr lang="en-US" sz="3600" kern="100" dirty="0">
                          <a:solidFill>
                            <a:schemeClr val="bg1"/>
                          </a:solidFill>
                          <a:effectLst/>
                        </a:rPr>
                        <a:t>+a</a:t>
                      </a:r>
                      <a:r>
                        <a:rPr lang="en-US" sz="3600" kern="100" baseline="-25000" dirty="0">
                          <a:solidFill>
                            <a:schemeClr val="bg1"/>
                          </a:solidFill>
                          <a:effectLst/>
                        </a:rPr>
                        <a:t>4</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tree[5]</a:t>
                      </a:r>
                    </a:p>
                    <a:p>
                      <a:pPr algn="r">
                        <a:spcAft>
                          <a:spcPts val="0"/>
                        </a:spcAft>
                      </a:pPr>
                      <a:r>
                        <a:rPr lang="en-US" sz="3600" kern="100" dirty="0">
                          <a:solidFill>
                            <a:schemeClr val="bg1"/>
                          </a:solidFill>
                          <a:effectLst/>
                        </a:rPr>
                        <a:t>=a</a:t>
                      </a:r>
                      <a:r>
                        <a:rPr lang="en-US" sz="3600" kern="100" baseline="-25000" dirty="0">
                          <a:solidFill>
                            <a:schemeClr val="bg1"/>
                          </a:solidFill>
                          <a:effectLst/>
                        </a:rPr>
                        <a:t>5</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tree[6]</a:t>
                      </a:r>
                    </a:p>
                    <a:p>
                      <a:pPr algn="r">
                        <a:spcAft>
                          <a:spcPts val="0"/>
                        </a:spcAft>
                      </a:pPr>
                      <a:r>
                        <a:rPr lang="en-US" sz="3600" kern="100" dirty="0">
                          <a:solidFill>
                            <a:schemeClr val="bg1"/>
                          </a:solidFill>
                          <a:effectLst/>
                        </a:rPr>
                        <a:t>=a</a:t>
                      </a:r>
                      <a:r>
                        <a:rPr lang="en-US" sz="3600" kern="100" baseline="-25000" dirty="0">
                          <a:solidFill>
                            <a:schemeClr val="bg1"/>
                          </a:solidFill>
                          <a:effectLst/>
                        </a:rPr>
                        <a:t>5</a:t>
                      </a:r>
                      <a:r>
                        <a:rPr lang="en-US" sz="3600" kern="100" dirty="0">
                          <a:solidFill>
                            <a:schemeClr val="bg1"/>
                          </a:solidFill>
                          <a:effectLst/>
                        </a:rPr>
                        <a:t>+a</a:t>
                      </a:r>
                      <a:r>
                        <a:rPr lang="en-US" sz="3600" kern="100" baseline="-25000" dirty="0">
                          <a:solidFill>
                            <a:schemeClr val="bg1"/>
                          </a:solidFill>
                          <a:effectLst/>
                        </a:rPr>
                        <a:t>6</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tree[7]</a:t>
                      </a:r>
                    </a:p>
                    <a:p>
                      <a:pPr algn="r">
                        <a:spcAft>
                          <a:spcPts val="0"/>
                        </a:spcAft>
                      </a:pPr>
                      <a:r>
                        <a:rPr lang="en-US" sz="3600" kern="100" dirty="0">
                          <a:solidFill>
                            <a:schemeClr val="bg1"/>
                          </a:solidFill>
                          <a:effectLst/>
                        </a:rPr>
                        <a:t>=a</a:t>
                      </a:r>
                      <a:r>
                        <a:rPr lang="en-US" sz="3600" kern="100" baseline="-25000" dirty="0">
                          <a:solidFill>
                            <a:schemeClr val="bg1"/>
                          </a:solidFill>
                          <a:effectLst/>
                        </a:rPr>
                        <a:t>7</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tree[8]</a:t>
                      </a:r>
                    </a:p>
                    <a:p>
                      <a:pPr algn="r">
                        <a:spcAft>
                          <a:spcPts val="0"/>
                        </a:spcAft>
                      </a:pPr>
                      <a:r>
                        <a:rPr lang="en-US" sz="3600" kern="100" dirty="0">
                          <a:solidFill>
                            <a:schemeClr val="bg1"/>
                          </a:solidFill>
                          <a:effectLst/>
                        </a:rPr>
                        <a:t>=a</a:t>
                      </a:r>
                      <a:r>
                        <a:rPr lang="en-US" sz="3600" kern="100" baseline="-25000" dirty="0">
                          <a:solidFill>
                            <a:schemeClr val="bg1"/>
                          </a:solidFill>
                          <a:effectLst/>
                        </a:rPr>
                        <a:t>1 </a:t>
                      </a:r>
                      <a:r>
                        <a:rPr lang="en-US" sz="3600" kern="100" dirty="0">
                          <a:solidFill>
                            <a:schemeClr val="bg1"/>
                          </a:solidFill>
                          <a:effectLst/>
                        </a:rPr>
                        <a:t>+…+a</a:t>
                      </a:r>
                      <a:r>
                        <a:rPr lang="en-US" sz="3600" kern="100" baseline="-25000" dirty="0">
                          <a:solidFill>
                            <a:schemeClr val="bg1"/>
                          </a:solidFill>
                          <a:effectLst/>
                        </a:rPr>
                        <a:t>8</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tree[9]</a:t>
                      </a:r>
                    </a:p>
                    <a:p>
                      <a:pPr algn="r">
                        <a:spcAft>
                          <a:spcPts val="0"/>
                        </a:spcAft>
                      </a:pPr>
                      <a:r>
                        <a:rPr lang="en-US" sz="3600" kern="100" dirty="0">
                          <a:solidFill>
                            <a:schemeClr val="bg1"/>
                          </a:solidFill>
                          <a:effectLst/>
                        </a:rPr>
                        <a:t>=a</a:t>
                      </a:r>
                      <a:r>
                        <a:rPr lang="en-US" sz="3600" kern="100" baseline="-25000" dirty="0">
                          <a:solidFill>
                            <a:schemeClr val="bg1"/>
                          </a:solidFill>
                          <a:effectLst/>
                        </a:rPr>
                        <a:t>9</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extLst>
                  <a:ext uri="{0D108BD9-81ED-4DB2-BD59-A6C34878D82A}">
                    <a16:rowId xmlns:a16="http://schemas.microsoft.com/office/drawing/2014/main" val="10003"/>
                  </a:ext>
                </a:extLst>
              </a:tr>
            </a:tbl>
          </a:graphicData>
        </a:graphic>
      </p:graphicFrame>
      <p:pic>
        <p:nvPicPr>
          <p:cNvPr id="12" name="图片 11"/>
          <p:cNvPicPr>
            <a:picLocks noChangeAspect="1"/>
          </p:cNvPicPr>
          <p:nvPr/>
        </p:nvPicPr>
        <p:blipFill>
          <a:blip r:embed="rId5"/>
          <a:stretch>
            <a:fillRect/>
          </a:stretch>
        </p:blipFill>
        <p:spPr>
          <a:xfrm>
            <a:off x="15878175" y="2494507"/>
            <a:ext cx="7919098" cy="4661351"/>
          </a:xfrm>
          <a:prstGeom prst="rect">
            <a:avLst/>
          </a:prstGeom>
        </p:spPr>
      </p:pic>
    </p:spTree>
    <p:custDataLst>
      <p:tags r:id="rId1"/>
    </p:custDataLst>
    <p:extLst>
      <p:ext uri="{BB962C8B-B14F-4D97-AF65-F5344CB8AC3E}">
        <p14:creationId xmlns:p14="http://schemas.microsoft.com/office/powerpoint/2010/main" val="193851277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5"/>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652746" y="2870560"/>
            <a:ext cx="21909046" cy="1243417"/>
          </a:xfrm>
          <a:prstGeom prst="rect">
            <a:avLst/>
          </a:prstGeom>
          <a:noFill/>
        </p:spPr>
        <p:txBody>
          <a:bodyPr wrap="square" rtlCol="0">
            <a:spAutoFit/>
          </a:bodyPr>
          <a:lstStyle/>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横线中的黑色表示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tree[x]</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，等于</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横线上元素相加的和</a:t>
            </a:r>
          </a:p>
        </p:txBody>
      </p:sp>
      <p:graphicFrame>
        <p:nvGraphicFramePr>
          <p:cNvPr id="9" name="对象 4"/>
          <p:cNvGraphicFramePr>
            <a:graphicFrameLocks noChangeAspect="1"/>
          </p:cNvGraphicFramePr>
          <p:nvPr>
            <p:extLst/>
          </p:nvPr>
        </p:nvGraphicFramePr>
        <p:xfrm>
          <a:off x="1352721" y="4490030"/>
          <a:ext cx="11888533" cy="3421567"/>
        </p:xfrm>
        <a:graphic>
          <a:graphicData uri="http://schemas.openxmlformats.org/presentationml/2006/ole">
            <mc:AlternateContent xmlns:mc="http://schemas.openxmlformats.org/markup-compatibility/2006">
              <mc:Choice xmlns:v="urn:schemas-microsoft-com:vml" Requires="v">
                <p:oleObj spid="_x0000_s11283" r:id="rId6" imgW="4628160" imgH="1289880" progId="Visio.Drawing.11">
                  <p:embed/>
                </p:oleObj>
              </mc:Choice>
              <mc:Fallback>
                <p:oleObj r:id="rId6" imgW="4628160" imgH="1289880" progId="Visio.Drawing.11">
                  <p:embed/>
                  <p:pic>
                    <p:nvPicPr>
                      <p:cNvPr id="9" name="对象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2721" y="4490030"/>
                        <a:ext cx="11888533" cy="3421567"/>
                      </a:xfrm>
                      <a:prstGeom prst="rect">
                        <a:avLst/>
                      </a:prstGeom>
                      <a:noFill/>
                      <a:ln>
                        <a:noFill/>
                      </a:ln>
                      <a:extLst/>
                    </p:spPr>
                  </p:pic>
                </p:oleObj>
              </mc:Fallback>
            </mc:AlternateContent>
          </a:graphicData>
        </a:graphic>
      </p:graphicFrame>
      <p:graphicFrame>
        <p:nvGraphicFramePr>
          <p:cNvPr id="10" name="表格 9"/>
          <p:cNvGraphicFramePr>
            <a:graphicFrameLocks noGrp="1"/>
          </p:cNvGraphicFramePr>
          <p:nvPr>
            <p:extLst/>
          </p:nvPr>
        </p:nvGraphicFramePr>
        <p:xfrm>
          <a:off x="199015" y="8857878"/>
          <a:ext cx="17684886" cy="2825052"/>
        </p:xfrm>
        <a:graphic>
          <a:graphicData uri="http://schemas.openxmlformats.org/drawingml/2006/table">
            <a:tbl>
              <a:tblPr>
                <a:tableStyleId>{5C22544A-7EE6-4342-B048-85BDC9FD1C3A}</a:tableStyleId>
              </a:tblPr>
              <a:tblGrid>
                <a:gridCol w="2684831">
                  <a:extLst>
                    <a:ext uri="{9D8B030D-6E8A-4147-A177-3AD203B41FA5}">
                      <a16:colId xmlns:a16="http://schemas.microsoft.com/office/drawing/2014/main" val="20000"/>
                    </a:ext>
                  </a:extLst>
                </a:gridCol>
                <a:gridCol w="1449687">
                  <a:extLst>
                    <a:ext uri="{9D8B030D-6E8A-4147-A177-3AD203B41FA5}">
                      <a16:colId xmlns:a16="http://schemas.microsoft.com/office/drawing/2014/main" val="20001"/>
                    </a:ext>
                  </a:extLst>
                </a:gridCol>
                <a:gridCol w="1693529">
                  <a:extLst>
                    <a:ext uri="{9D8B030D-6E8A-4147-A177-3AD203B41FA5}">
                      <a16:colId xmlns:a16="http://schemas.microsoft.com/office/drawing/2014/main" val="20002"/>
                    </a:ext>
                  </a:extLst>
                </a:gridCol>
                <a:gridCol w="1693529">
                  <a:extLst>
                    <a:ext uri="{9D8B030D-6E8A-4147-A177-3AD203B41FA5}">
                      <a16:colId xmlns:a16="http://schemas.microsoft.com/office/drawing/2014/main" val="20003"/>
                    </a:ext>
                  </a:extLst>
                </a:gridCol>
                <a:gridCol w="1693529">
                  <a:extLst>
                    <a:ext uri="{9D8B030D-6E8A-4147-A177-3AD203B41FA5}">
                      <a16:colId xmlns:a16="http://schemas.microsoft.com/office/drawing/2014/main" val="20004"/>
                    </a:ext>
                  </a:extLst>
                </a:gridCol>
                <a:gridCol w="1693529">
                  <a:extLst>
                    <a:ext uri="{9D8B030D-6E8A-4147-A177-3AD203B41FA5}">
                      <a16:colId xmlns:a16="http://schemas.microsoft.com/office/drawing/2014/main" val="20005"/>
                    </a:ext>
                  </a:extLst>
                </a:gridCol>
                <a:gridCol w="1693529">
                  <a:extLst>
                    <a:ext uri="{9D8B030D-6E8A-4147-A177-3AD203B41FA5}">
                      <a16:colId xmlns:a16="http://schemas.microsoft.com/office/drawing/2014/main" val="20006"/>
                    </a:ext>
                  </a:extLst>
                </a:gridCol>
                <a:gridCol w="1693529">
                  <a:extLst>
                    <a:ext uri="{9D8B030D-6E8A-4147-A177-3AD203B41FA5}">
                      <a16:colId xmlns:a16="http://schemas.microsoft.com/office/drawing/2014/main" val="20007"/>
                    </a:ext>
                  </a:extLst>
                </a:gridCol>
                <a:gridCol w="1693529">
                  <a:extLst>
                    <a:ext uri="{9D8B030D-6E8A-4147-A177-3AD203B41FA5}">
                      <a16:colId xmlns:a16="http://schemas.microsoft.com/office/drawing/2014/main" val="20008"/>
                    </a:ext>
                  </a:extLst>
                </a:gridCol>
                <a:gridCol w="1695665">
                  <a:extLst>
                    <a:ext uri="{9D8B030D-6E8A-4147-A177-3AD203B41FA5}">
                      <a16:colId xmlns:a16="http://schemas.microsoft.com/office/drawing/2014/main" val="20009"/>
                    </a:ext>
                  </a:extLst>
                </a:gridCol>
              </a:tblGrid>
              <a:tr h="943347">
                <a:tc>
                  <a:txBody>
                    <a:bodyPr/>
                    <a:lstStyle/>
                    <a:p>
                      <a:pPr algn="just">
                        <a:spcAft>
                          <a:spcPts val="0"/>
                        </a:spcAft>
                      </a:pPr>
                      <a:r>
                        <a:rPr lang="en-US" sz="4400" kern="100" dirty="0" err="1">
                          <a:solidFill>
                            <a:schemeClr val="bg1"/>
                          </a:solidFill>
                          <a:effectLst/>
                        </a:rPr>
                        <a:t>lowbit</a:t>
                      </a:r>
                      <a:r>
                        <a:rPr lang="en-US" sz="4400" kern="100" dirty="0">
                          <a:solidFill>
                            <a:schemeClr val="bg1"/>
                          </a:solidFill>
                          <a:effectLst/>
                        </a:rPr>
                        <a:t>(x)</a:t>
                      </a:r>
                      <a:endParaRPr lang="zh-CN" sz="5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4800" kern="100" dirty="0">
                          <a:solidFill>
                            <a:schemeClr val="bg1"/>
                          </a:solidFill>
                          <a:effectLst/>
                        </a:rPr>
                        <a:t>1</a:t>
                      </a:r>
                      <a:endParaRPr lang="zh-CN" sz="6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4800" kern="100">
                          <a:solidFill>
                            <a:schemeClr val="bg1"/>
                          </a:solidFill>
                          <a:effectLst/>
                        </a:rPr>
                        <a:t>2</a:t>
                      </a:r>
                      <a:endParaRPr lang="zh-CN" sz="60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4800" kern="100">
                          <a:solidFill>
                            <a:schemeClr val="bg1"/>
                          </a:solidFill>
                          <a:effectLst/>
                        </a:rPr>
                        <a:t>1</a:t>
                      </a:r>
                      <a:endParaRPr lang="zh-CN" sz="60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4800" kern="100">
                          <a:solidFill>
                            <a:schemeClr val="bg1"/>
                          </a:solidFill>
                          <a:effectLst/>
                        </a:rPr>
                        <a:t>4</a:t>
                      </a:r>
                      <a:endParaRPr lang="zh-CN" sz="60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4800" kern="100">
                          <a:solidFill>
                            <a:schemeClr val="bg1"/>
                          </a:solidFill>
                          <a:effectLst/>
                        </a:rPr>
                        <a:t>1</a:t>
                      </a:r>
                      <a:endParaRPr lang="zh-CN" sz="60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4800" kern="100">
                          <a:solidFill>
                            <a:schemeClr val="bg1"/>
                          </a:solidFill>
                          <a:effectLst/>
                        </a:rPr>
                        <a:t>2</a:t>
                      </a:r>
                      <a:endParaRPr lang="zh-CN" sz="60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4800" kern="100">
                          <a:solidFill>
                            <a:schemeClr val="bg1"/>
                          </a:solidFill>
                          <a:effectLst/>
                        </a:rPr>
                        <a:t>1</a:t>
                      </a:r>
                      <a:endParaRPr lang="zh-CN" sz="60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4800" kern="100" dirty="0">
                          <a:solidFill>
                            <a:schemeClr val="bg1"/>
                          </a:solidFill>
                          <a:effectLst/>
                        </a:rPr>
                        <a:t>8</a:t>
                      </a:r>
                      <a:endParaRPr lang="zh-CN" sz="6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4800" kern="100">
                          <a:solidFill>
                            <a:schemeClr val="bg1"/>
                          </a:solidFill>
                          <a:effectLst/>
                        </a:rPr>
                        <a:t>1</a:t>
                      </a:r>
                      <a:endParaRPr lang="zh-CN" sz="60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extLst>
                  <a:ext uri="{0D108BD9-81ED-4DB2-BD59-A6C34878D82A}">
                    <a16:rowId xmlns:a16="http://schemas.microsoft.com/office/drawing/2014/main" val="10000"/>
                  </a:ext>
                </a:extLst>
              </a:tr>
              <a:tr h="1881705">
                <a:tc>
                  <a:txBody>
                    <a:bodyPr/>
                    <a:lstStyle/>
                    <a:p>
                      <a:pPr algn="just">
                        <a:spcAft>
                          <a:spcPts val="0"/>
                        </a:spcAft>
                      </a:pPr>
                      <a:r>
                        <a:rPr lang="en-US" sz="4400" kern="100" dirty="0">
                          <a:solidFill>
                            <a:schemeClr val="bg1"/>
                          </a:solidFill>
                          <a:effectLst/>
                        </a:rPr>
                        <a:t>tree[x]</a:t>
                      </a:r>
                      <a:endParaRPr lang="zh-CN" sz="5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200" kern="100" dirty="0">
                          <a:solidFill>
                            <a:schemeClr val="bg1"/>
                          </a:solidFill>
                          <a:effectLst/>
                        </a:rPr>
                        <a:t>tree[1]=a</a:t>
                      </a:r>
                      <a:r>
                        <a:rPr lang="en-US" sz="3200" kern="100" baseline="-25000" dirty="0">
                          <a:solidFill>
                            <a:schemeClr val="bg1"/>
                          </a:solidFill>
                          <a:effectLst/>
                        </a:rPr>
                        <a:t>1 </a:t>
                      </a:r>
                      <a:endParaRPr lang="zh-CN" sz="4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200" kern="100" dirty="0">
                          <a:solidFill>
                            <a:schemeClr val="bg1"/>
                          </a:solidFill>
                          <a:effectLst/>
                        </a:rPr>
                        <a:t>tree[2]</a:t>
                      </a:r>
                    </a:p>
                    <a:p>
                      <a:pPr algn="r">
                        <a:spcAft>
                          <a:spcPts val="0"/>
                        </a:spcAft>
                      </a:pPr>
                      <a:r>
                        <a:rPr lang="en-US" sz="3200" kern="100" dirty="0">
                          <a:solidFill>
                            <a:schemeClr val="bg1"/>
                          </a:solidFill>
                          <a:effectLst/>
                        </a:rPr>
                        <a:t>=a</a:t>
                      </a:r>
                      <a:r>
                        <a:rPr lang="en-US" sz="3200" kern="100" baseline="-25000" dirty="0">
                          <a:solidFill>
                            <a:schemeClr val="bg1"/>
                          </a:solidFill>
                          <a:effectLst/>
                        </a:rPr>
                        <a:t>1</a:t>
                      </a:r>
                      <a:r>
                        <a:rPr lang="en-US" sz="3200" kern="100" dirty="0">
                          <a:solidFill>
                            <a:schemeClr val="bg1"/>
                          </a:solidFill>
                          <a:effectLst/>
                        </a:rPr>
                        <a:t>+a</a:t>
                      </a:r>
                      <a:r>
                        <a:rPr lang="en-US" sz="3200" kern="100" baseline="-25000" dirty="0">
                          <a:solidFill>
                            <a:schemeClr val="bg1"/>
                          </a:solidFill>
                          <a:effectLst/>
                        </a:rPr>
                        <a:t>2</a:t>
                      </a:r>
                      <a:endParaRPr lang="zh-CN" sz="4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200" kern="100" dirty="0">
                          <a:solidFill>
                            <a:schemeClr val="bg1"/>
                          </a:solidFill>
                          <a:effectLst/>
                        </a:rPr>
                        <a:t>tree[3]</a:t>
                      </a:r>
                    </a:p>
                    <a:p>
                      <a:pPr algn="r">
                        <a:spcAft>
                          <a:spcPts val="0"/>
                        </a:spcAft>
                      </a:pPr>
                      <a:r>
                        <a:rPr lang="en-US" sz="3200" kern="100" dirty="0">
                          <a:solidFill>
                            <a:schemeClr val="bg1"/>
                          </a:solidFill>
                          <a:effectLst/>
                        </a:rPr>
                        <a:t>=a</a:t>
                      </a:r>
                      <a:r>
                        <a:rPr lang="en-US" sz="3200" kern="100" baseline="-25000" dirty="0">
                          <a:solidFill>
                            <a:schemeClr val="bg1"/>
                          </a:solidFill>
                          <a:effectLst/>
                        </a:rPr>
                        <a:t>3</a:t>
                      </a:r>
                      <a:endParaRPr lang="zh-CN" sz="4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200" kern="100" dirty="0">
                          <a:solidFill>
                            <a:schemeClr val="bg1"/>
                          </a:solidFill>
                          <a:effectLst/>
                        </a:rPr>
                        <a:t>tree[4]</a:t>
                      </a:r>
                    </a:p>
                    <a:p>
                      <a:pPr algn="r">
                        <a:spcAft>
                          <a:spcPts val="0"/>
                        </a:spcAft>
                      </a:pPr>
                      <a:r>
                        <a:rPr lang="en-US" sz="3200" kern="100" dirty="0">
                          <a:solidFill>
                            <a:schemeClr val="bg1"/>
                          </a:solidFill>
                          <a:effectLst/>
                        </a:rPr>
                        <a:t>=a</a:t>
                      </a:r>
                      <a:r>
                        <a:rPr lang="en-US" sz="3200" kern="100" baseline="-25000" dirty="0">
                          <a:solidFill>
                            <a:schemeClr val="bg1"/>
                          </a:solidFill>
                          <a:effectLst/>
                        </a:rPr>
                        <a:t>1</a:t>
                      </a:r>
                      <a:r>
                        <a:rPr lang="en-US" sz="3200" kern="100" dirty="0">
                          <a:solidFill>
                            <a:schemeClr val="bg1"/>
                          </a:solidFill>
                          <a:effectLst/>
                        </a:rPr>
                        <a:t>+a</a:t>
                      </a:r>
                      <a:r>
                        <a:rPr lang="en-US" sz="3200" kern="100" baseline="-25000" dirty="0">
                          <a:solidFill>
                            <a:schemeClr val="bg1"/>
                          </a:solidFill>
                          <a:effectLst/>
                        </a:rPr>
                        <a:t>2</a:t>
                      </a:r>
                      <a:r>
                        <a:rPr lang="en-US" sz="3200" kern="100" dirty="0">
                          <a:solidFill>
                            <a:schemeClr val="bg1"/>
                          </a:solidFill>
                          <a:effectLst/>
                        </a:rPr>
                        <a:t>+a</a:t>
                      </a:r>
                      <a:r>
                        <a:rPr lang="en-US" sz="3200" kern="100" baseline="-25000" dirty="0">
                          <a:solidFill>
                            <a:schemeClr val="bg1"/>
                          </a:solidFill>
                          <a:effectLst/>
                        </a:rPr>
                        <a:t>3</a:t>
                      </a:r>
                      <a:r>
                        <a:rPr lang="en-US" sz="3200" kern="100" dirty="0">
                          <a:solidFill>
                            <a:schemeClr val="bg1"/>
                          </a:solidFill>
                          <a:effectLst/>
                        </a:rPr>
                        <a:t>+a</a:t>
                      </a:r>
                      <a:r>
                        <a:rPr lang="en-US" sz="3200" kern="100" baseline="-25000" dirty="0">
                          <a:solidFill>
                            <a:schemeClr val="bg1"/>
                          </a:solidFill>
                          <a:effectLst/>
                        </a:rPr>
                        <a:t>4</a:t>
                      </a:r>
                      <a:endParaRPr lang="zh-CN" sz="4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200" kern="100" dirty="0">
                          <a:solidFill>
                            <a:schemeClr val="bg1"/>
                          </a:solidFill>
                          <a:effectLst/>
                        </a:rPr>
                        <a:t>tree[5]</a:t>
                      </a:r>
                    </a:p>
                    <a:p>
                      <a:pPr algn="r">
                        <a:spcAft>
                          <a:spcPts val="0"/>
                        </a:spcAft>
                      </a:pPr>
                      <a:r>
                        <a:rPr lang="en-US" sz="3200" kern="100" dirty="0">
                          <a:solidFill>
                            <a:schemeClr val="bg1"/>
                          </a:solidFill>
                          <a:effectLst/>
                        </a:rPr>
                        <a:t>=a</a:t>
                      </a:r>
                      <a:r>
                        <a:rPr lang="en-US" sz="3200" kern="100" baseline="-25000" dirty="0">
                          <a:solidFill>
                            <a:schemeClr val="bg1"/>
                          </a:solidFill>
                          <a:effectLst/>
                        </a:rPr>
                        <a:t>5</a:t>
                      </a:r>
                      <a:endParaRPr lang="zh-CN" sz="4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200" kern="100" dirty="0">
                          <a:solidFill>
                            <a:schemeClr val="bg1"/>
                          </a:solidFill>
                          <a:effectLst/>
                        </a:rPr>
                        <a:t>tree[6]</a:t>
                      </a:r>
                    </a:p>
                    <a:p>
                      <a:pPr algn="r">
                        <a:spcAft>
                          <a:spcPts val="0"/>
                        </a:spcAft>
                      </a:pPr>
                      <a:r>
                        <a:rPr lang="en-US" sz="3200" kern="100" dirty="0">
                          <a:solidFill>
                            <a:schemeClr val="bg1"/>
                          </a:solidFill>
                          <a:effectLst/>
                        </a:rPr>
                        <a:t>=a</a:t>
                      </a:r>
                      <a:r>
                        <a:rPr lang="en-US" sz="3200" kern="100" baseline="-25000" dirty="0">
                          <a:solidFill>
                            <a:schemeClr val="bg1"/>
                          </a:solidFill>
                          <a:effectLst/>
                        </a:rPr>
                        <a:t>5</a:t>
                      </a:r>
                      <a:r>
                        <a:rPr lang="en-US" sz="3200" kern="100" dirty="0">
                          <a:solidFill>
                            <a:schemeClr val="bg1"/>
                          </a:solidFill>
                          <a:effectLst/>
                        </a:rPr>
                        <a:t>+a</a:t>
                      </a:r>
                      <a:r>
                        <a:rPr lang="en-US" sz="3200" kern="100" baseline="-25000" dirty="0">
                          <a:solidFill>
                            <a:schemeClr val="bg1"/>
                          </a:solidFill>
                          <a:effectLst/>
                        </a:rPr>
                        <a:t>6</a:t>
                      </a:r>
                      <a:endParaRPr lang="zh-CN" sz="4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200" kern="100" dirty="0">
                          <a:solidFill>
                            <a:schemeClr val="bg1"/>
                          </a:solidFill>
                          <a:effectLst/>
                        </a:rPr>
                        <a:t>tree[7]</a:t>
                      </a:r>
                    </a:p>
                    <a:p>
                      <a:pPr algn="r">
                        <a:spcAft>
                          <a:spcPts val="0"/>
                        </a:spcAft>
                      </a:pPr>
                      <a:r>
                        <a:rPr lang="en-US" sz="3200" kern="100" dirty="0">
                          <a:solidFill>
                            <a:schemeClr val="bg1"/>
                          </a:solidFill>
                          <a:effectLst/>
                        </a:rPr>
                        <a:t>=a</a:t>
                      </a:r>
                      <a:r>
                        <a:rPr lang="en-US" sz="3200" kern="100" baseline="-25000" dirty="0">
                          <a:solidFill>
                            <a:schemeClr val="bg1"/>
                          </a:solidFill>
                          <a:effectLst/>
                        </a:rPr>
                        <a:t>7</a:t>
                      </a:r>
                      <a:endParaRPr lang="zh-CN" sz="4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200" kern="100" dirty="0">
                          <a:solidFill>
                            <a:schemeClr val="bg1"/>
                          </a:solidFill>
                          <a:effectLst/>
                        </a:rPr>
                        <a:t>tree[8]</a:t>
                      </a:r>
                    </a:p>
                    <a:p>
                      <a:pPr algn="r">
                        <a:spcAft>
                          <a:spcPts val="0"/>
                        </a:spcAft>
                      </a:pPr>
                      <a:r>
                        <a:rPr lang="en-US" sz="3200" kern="100" dirty="0">
                          <a:solidFill>
                            <a:schemeClr val="bg1"/>
                          </a:solidFill>
                          <a:effectLst/>
                        </a:rPr>
                        <a:t>=a</a:t>
                      </a:r>
                      <a:r>
                        <a:rPr lang="en-US" sz="3200" kern="100" baseline="-25000" dirty="0">
                          <a:solidFill>
                            <a:schemeClr val="bg1"/>
                          </a:solidFill>
                          <a:effectLst/>
                        </a:rPr>
                        <a:t>1 </a:t>
                      </a:r>
                      <a:r>
                        <a:rPr lang="en-US" sz="3200" kern="100" dirty="0">
                          <a:solidFill>
                            <a:schemeClr val="bg1"/>
                          </a:solidFill>
                          <a:effectLst/>
                        </a:rPr>
                        <a:t>+…+a</a:t>
                      </a:r>
                      <a:r>
                        <a:rPr lang="en-US" sz="3200" kern="100" baseline="-25000" dirty="0">
                          <a:solidFill>
                            <a:schemeClr val="bg1"/>
                          </a:solidFill>
                          <a:effectLst/>
                        </a:rPr>
                        <a:t>8</a:t>
                      </a:r>
                      <a:endParaRPr lang="zh-CN" sz="4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200" kern="100" dirty="0">
                          <a:solidFill>
                            <a:schemeClr val="bg1"/>
                          </a:solidFill>
                          <a:effectLst/>
                        </a:rPr>
                        <a:t>tree[9]</a:t>
                      </a:r>
                    </a:p>
                    <a:p>
                      <a:pPr algn="r">
                        <a:spcAft>
                          <a:spcPts val="0"/>
                        </a:spcAft>
                      </a:pPr>
                      <a:r>
                        <a:rPr lang="en-US" sz="3200" kern="100" dirty="0">
                          <a:solidFill>
                            <a:schemeClr val="bg1"/>
                          </a:solidFill>
                          <a:effectLst/>
                        </a:rPr>
                        <a:t>=a</a:t>
                      </a:r>
                      <a:r>
                        <a:rPr lang="en-US" sz="3200" kern="100" baseline="-25000" dirty="0">
                          <a:solidFill>
                            <a:schemeClr val="bg1"/>
                          </a:solidFill>
                          <a:effectLst/>
                        </a:rPr>
                        <a:t>9</a:t>
                      </a:r>
                      <a:endParaRPr lang="zh-CN" sz="4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extLst>
                  <a:ext uri="{0D108BD9-81ED-4DB2-BD59-A6C34878D82A}">
                    <a16:rowId xmlns:a16="http://schemas.microsoft.com/office/drawing/2014/main" val="10001"/>
                  </a:ext>
                </a:extLst>
              </a:tr>
            </a:tbl>
          </a:graphicData>
        </a:graphic>
      </p:graphicFrame>
      <p:pic>
        <p:nvPicPr>
          <p:cNvPr id="3" name="图片 2"/>
          <p:cNvPicPr>
            <a:picLocks noChangeAspect="1"/>
          </p:cNvPicPr>
          <p:nvPr/>
        </p:nvPicPr>
        <p:blipFill>
          <a:blip r:embed="rId8"/>
          <a:stretch>
            <a:fillRect/>
          </a:stretch>
        </p:blipFill>
        <p:spPr>
          <a:xfrm>
            <a:off x="16373475" y="3100902"/>
            <a:ext cx="7639705" cy="4496894"/>
          </a:xfrm>
          <a:prstGeom prst="rect">
            <a:avLst/>
          </a:prstGeom>
        </p:spPr>
      </p:pic>
    </p:spTree>
    <p:custDataLst>
      <p:tags r:id="rId2"/>
    </p:custDataLst>
    <p:extLst>
      <p:ext uri="{BB962C8B-B14F-4D97-AF65-F5344CB8AC3E}">
        <p14:creationId xmlns:p14="http://schemas.microsoft.com/office/powerpoint/2010/main" val="84022135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基于</a:t>
              </a:r>
              <a:r>
                <a:rPr lang="en-US" altLang="zh-CN" sz="5600" b="1" spc="600" dirty="0">
                  <a:solidFill>
                    <a:schemeClr val="bg1"/>
                  </a:solidFill>
                  <a:latin typeface="宋体" panose="02010600030101010101" pitchFamily="2" charset="-122"/>
                  <a:ea typeface="宋体" panose="02010600030101010101" pitchFamily="2" charset="-122"/>
                </a:rPr>
                <a:t>tree[]</a:t>
              </a:r>
              <a:r>
                <a:rPr lang="zh-CN" altLang="en-US" sz="5600" b="1" spc="600" dirty="0">
                  <a:solidFill>
                    <a:schemeClr val="bg1"/>
                  </a:solidFill>
                  <a:latin typeface="宋体" panose="02010600030101010101" pitchFamily="2" charset="-122"/>
                  <a:ea typeface="宋体" panose="02010600030101010101" pitchFamily="2" charset="-122"/>
                </a:rPr>
                <a:t>的计算</a:t>
              </a:r>
            </a:p>
          </p:txBody>
        </p:sp>
      </p:grpSp>
      <p:sp>
        <p:nvSpPr>
          <p:cNvPr id="2" name="文本框 1" descr="7b0a202020202262756c6c6574223a20227b5c2263617465676f727949645c223a31303030352c5c2274656d706c61746549645c223a32303233313332387d220a7d0a"/>
          <p:cNvSpPr txBox="1"/>
          <p:nvPr/>
        </p:nvSpPr>
        <p:spPr>
          <a:xfrm>
            <a:off x="709947" y="2869402"/>
            <a:ext cx="21909046" cy="9301008"/>
          </a:xfrm>
          <a:prstGeom prst="rect">
            <a:avLst/>
          </a:prstGeom>
          <a:noFill/>
        </p:spPr>
        <p:txBody>
          <a:bodyPr wrap="square" rtlCol="0">
            <a:spAutoFit/>
          </a:bodyPr>
          <a:lstStyle/>
          <a:p>
            <a:pPr algn="l">
              <a:lnSpc>
                <a:spcPct val="17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）求和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sum =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 +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p>
          <a:p>
            <a:pPr algn="l">
              <a:lnSpc>
                <a:spcPct val="170000"/>
              </a:lnSpc>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利用</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数组求</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sum</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，例如：</a:t>
            </a:r>
          </a:p>
          <a:p>
            <a:pPr algn="l">
              <a:lnSpc>
                <a:spcPct val="170000"/>
              </a:lnSpc>
            </a:pP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sum[8</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tree[8]</a:t>
            </a:r>
          </a:p>
          <a:p>
            <a:pPr algn="l">
              <a:lnSpc>
                <a:spcPct val="170000"/>
              </a:lnSpc>
            </a:pP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sum[7</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tree[7] + tree[6] + tree[4]</a:t>
            </a:r>
          </a:p>
          <a:p>
            <a:pPr algn="l">
              <a:lnSpc>
                <a:spcPct val="170000"/>
              </a:lnSpc>
            </a:pP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sum[9</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tree[9] + tree[8]</a:t>
            </a:r>
          </a:p>
          <a:p>
            <a:pPr algn="l">
              <a:lnSpc>
                <a:spcPct val="170000"/>
              </a:lnSpc>
            </a:pP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以上关系是如何得到的？借助</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lowbit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p>
          <a:p>
            <a:pPr algn="l">
              <a:lnSpc>
                <a:spcPct val="170000"/>
              </a:lnSpc>
            </a:pP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10575855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608"/>
              <a:ext cx="33628" cy="1309"/>
            </a:xfrm>
            <a:prstGeom prst="rect">
              <a:avLst/>
            </a:prstGeom>
            <a:noFill/>
          </p:spPr>
          <p:txBody>
            <a:bodyPr wrap="square">
              <a:spAutoFit/>
            </a:bodyPr>
            <a:lstStyle/>
            <a:p>
              <a:pPr algn="l"/>
              <a:endParaRPr sz="48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1368397" y="3100902"/>
            <a:ext cx="20318786" cy="3641381"/>
          </a:xfrm>
          <a:prstGeom prst="rect">
            <a:avLst/>
          </a:prstGeom>
          <a:noFill/>
        </p:spPr>
        <p:txBody>
          <a:bodyPr wrap="square" rtlCol="0">
            <a:spAutoFit/>
          </a:bodyPr>
          <a:lstStyle/>
          <a:p>
            <a:pPr algn="l">
              <a:lnSpc>
                <a:spcPct val="150000"/>
              </a:lnSpc>
            </a:pP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有</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n</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个人一起吃饭，有些人互相认识</a:t>
            </a:r>
            <a:r>
              <a:rPr lang="zh-CN" altLang="en-US"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150000"/>
              </a:lnSpc>
            </a:pPr>
            <a:r>
              <a:rPr lang="zh-CN" altLang="en-US"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rPr>
              <a:t>认识</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的人想坐在一起，而不想跟陌生人坐</a:t>
            </a:r>
            <a:r>
              <a:rPr lang="zh-CN" altLang="en-US"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150000"/>
              </a:lnSpc>
            </a:pPr>
            <a:r>
              <a:rPr lang="zh-CN" altLang="en-US"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rPr>
              <a:t>例如</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认识</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B</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B</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认识</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C</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，那么</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B</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C</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会坐在一张桌子上。</a:t>
            </a:r>
          </a:p>
          <a:p>
            <a:pPr algn="l">
              <a:lnSpc>
                <a:spcPct val="150000"/>
              </a:lnSpc>
            </a:pP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给出认识的人，问需要多少张桌子。</a:t>
            </a:r>
          </a:p>
        </p:txBody>
      </p:sp>
      <p:pic>
        <p:nvPicPr>
          <p:cNvPr id="10" name="Picture 10" descr="https://timgsa.baidu.com/timg?image&amp;quality=80&amp;size=b9999_10000&amp;sec=1554127201583&amp;di=7538e4229ed89de61b7934c877cc5414&amp;imgtype=0&amp;src=http%3A%2F%2Fimg.liantianhong.com%2Fuploads%2Fallimg%2F131221%2F6465-131221110S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5774" y="7565370"/>
            <a:ext cx="11432451" cy="462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6319432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smtClean="0">
                  <a:solidFill>
                    <a:schemeClr val="bg1"/>
                  </a:solidFill>
                  <a:latin typeface="宋体" panose="02010600030101010101" pitchFamily="2" charset="-122"/>
                  <a:ea typeface="宋体" panose="02010600030101010101" pitchFamily="2" charset="-122"/>
                </a:rPr>
                <a:t>sum</a:t>
              </a:r>
              <a:r>
                <a:rPr lang="en-US" altLang="zh-CN" sz="5600" b="1" spc="600" dirty="0" smtClean="0">
                  <a:solidFill>
                    <a:schemeClr val="bg1"/>
                  </a:solidFill>
                  <a:latin typeface="宋体" panose="02010600030101010101" pitchFamily="2" charset="-122"/>
                  <a:ea typeface="宋体" panose="02010600030101010101" pitchFamily="2" charset="-122"/>
                </a:rPr>
                <a:t>[]</a:t>
              </a:r>
              <a:r>
                <a:rPr lang="zh-CN" altLang="en-US" sz="5600" b="1" spc="600" dirty="0" smtClean="0">
                  <a:solidFill>
                    <a:schemeClr val="bg1"/>
                  </a:solidFill>
                  <a:latin typeface="宋体" panose="02010600030101010101" pitchFamily="2" charset="-122"/>
                  <a:ea typeface="宋体" panose="02010600030101010101" pitchFamily="2" charset="-122"/>
                </a:rPr>
                <a:t>的计算</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092286" y="2962750"/>
            <a:ext cx="21909046" cy="7201972"/>
          </a:xfrm>
          <a:prstGeom prst="rect">
            <a:avLst/>
          </a:prstGeom>
          <a:noFill/>
        </p:spPr>
        <p:txBody>
          <a:bodyPr wrap="square" rtlCol="0">
            <a:spAutoFit/>
          </a:bodyPr>
          <a:lstStyle/>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例：</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sum[7] = tree[7] + tree[6] + tree[4]</a:t>
            </a: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）从</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7</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开始，加上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tree[7]</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7 -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lowbit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(7) = 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6 -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lowbit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(6) = 4</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tree[4]</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4</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4 -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lowbit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(4) = 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，结束。</a:t>
            </a:r>
          </a:p>
          <a:p>
            <a:pPr algn="l">
              <a:lnSpc>
                <a:spcPct val="150000"/>
              </a:lnSpc>
            </a:pP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15" name="标题 1"/>
          <p:cNvSpPr txBox="1">
            <a:spLocks noChangeArrowheads="1"/>
          </p:cNvSpPr>
          <p:nvPr/>
        </p:nvSpPr>
        <p:spPr>
          <a:xfrm>
            <a:off x="3425038" y="9980934"/>
            <a:ext cx="4043362" cy="706438"/>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US" altLang="zh-CN" sz="4000" dirty="0" smtClean="0">
                <a:solidFill>
                  <a:srgbClr val="0070C0"/>
                </a:solidFill>
              </a:rPr>
              <a:t>sum()</a:t>
            </a:r>
            <a:r>
              <a:rPr lang="zh-CN" altLang="en-US" sz="4000" dirty="0" smtClean="0">
                <a:solidFill>
                  <a:srgbClr val="0070C0"/>
                </a:solidFill>
              </a:rPr>
              <a:t>的复杂度？</a:t>
            </a:r>
            <a:endParaRPr lang="zh-CN" altLang="en-US" sz="4000" dirty="0">
              <a:solidFill>
                <a:srgbClr val="0070C0"/>
              </a:solidFill>
            </a:endParaRPr>
          </a:p>
        </p:txBody>
      </p:sp>
      <p:sp>
        <p:nvSpPr>
          <p:cNvPr id="16" name="内容占位符 2"/>
          <p:cNvSpPr txBox="1">
            <a:spLocks noChangeArrowheads="1"/>
          </p:cNvSpPr>
          <p:nvPr/>
        </p:nvSpPr>
        <p:spPr bwMode="auto">
          <a:xfrm>
            <a:off x="6767070" y="9773424"/>
            <a:ext cx="3426379" cy="1008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20000"/>
              </a:spcBef>
            </a:pPr>
            <a:r>
              <a:rPr lang="en-US" altLang="zh-CN" sz="3200" dirty="0">
                <a:solidFill>
                  <a:srgbClr val="FF0000"/>
                </a:solidFill>
              </a:rPr>
              <a:t>O(</a:t>
            </a:r>
            <a:r>
              <a:rPr lang="en-US" altLang="zh-CN" sz="3200" dirty="0" err="1">
                <a:solidFill>
                  <a:srgbClr val="FF0000"/>
                </a:solidFill>
              </a:rPr>
              <a:t>logn</a:t>
            </a:r>
            <a:r>
              <a:rPr lang="en-US" altLang="zh-CN" sz="3200" dirty="0">
                <a:solidFill>
                  <a:srgbClr val="FF0000"/>
                </a:solidFill>
              </a:rPr>
              <a:t>)</a:t>
            </a:r>
          </a:p>
          <a:p>
            <a:pPr eaLnBrk="0" hangingPunct="0">
              <a:spcBef>
                <a:spcPct val="20000"/>
              </a:spcBef>
            </a:pPr>
            <a:r>
              <a:rPr lang="zh-CN" altLang="en-US" sz="3200" dirty="0">
                <a:solidFill>
                  <a:srgbClr val="FF0000"/>
                </a:solidFill>
              </a:rPr>
              <a:t>非常好</a:t>
            </a:r>
            <a:r>
              <a:rPr lang="zh-CN" altLang="en-US" sz="3200" dirty="0" smtClean="0">
                <a:solidFill>
                  <a:srgbClr val="FF0000"/>
                </a:solidFill>
              </a:rPr>
              <a:t>！</a:t>
            </a:r>
            <a:endParaRPr lang="zh-CN" altLang="en-US" sz="3200" dirty="0">
              <a:solidFill>
                <a:srgbClr val="FF0000"/>
              </a:solidFill>
            </a:endParaRPr>
          </a:p>
        </p:txBody>
      </p:sp>
      <p:pic>
        <p:nvPicPr>
          <p:cNvPr id="17" name="图片 16"/>
          <p:cNvPicPr>
            <a:picLocks noChangeAspect="1"/>
          </p:cNvPicPr>
          <p:nvPr/>
        </p:nvPicPr>
        <p:blipFill>
          <a:blip r:embed="rId5"/>
          <a:stretch>
            <a:fillRect/>
          </a:stretch>
        </p:blipFill>
        <p:spPr>
          <a:xfrm>
            <a:off x="14145583" y="4067175"/>
            <a:ext cx="8855749" cy="5263322"/>
          </a:xfrm>
          <a:prstGeom prst="rect">
            <a:avLst/>
          </a:prstGeom>
        </p:spPr>
      </p:pic>
    </p:spTree>
    <p:custDataLst>
      <p:tags r:id="rId1"/>
    </p:custDataLst>
    <p:extLst>
      <p:ext uri="{BB962C8B-B14F-4D97-AF65-F5344CB8AC3E}">
        <p14:creationId xmlns:p14="http://schemas.microsoft.com/office/powerpoint/2010/main" val="332410294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5" grpId="0"/>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a:solidFill>
                    <a:schemeClr val="bg1"/>
                  </a:solidFill>
                  <a:latin typeface="宋体" panose="02010600030101010101" pitchFamily="2" charset="-122"/>
                  <a:ea typeface="宋体" panose="02010600030101010101" pitchFamily="2" charset="-122"/>
                </a:rPr>
                <a:t>tree[]</a:t>
              </a:r>
              <a:r>
                <a:rPr lang="zh-CN" altLang="en-US" sz="5600" b="1" spc="600" dirty="0">
                  <a:solidFill>
                    <a:schemeClr val="bg1"/>
                  </a:solidFill>
                  <a:latin typeface="宋体" panose="02010600030101010101" pitchFamily="2" charset="-122"/>
                  <a:ea typeface="宋体" panose="02010600030101010101" pitchFamily="2" charset="-122"/>
                </a:rPr>
                <a:t>的更新</a:t>
              </a:r>
            </a:p>
          </p:txBody>
        </p:sp>
      </p:grpSp>
      <p:sp>
        <p:nvSpPr>
          <p:cNvPr id="2" name="文本框 1" descr="7b0a202020202262756c6c6574223a20227b5c2263617465676f727949645c223a31303030352c5c2274656d706c61746549645c223a32303233313332387d220a7d0a"/>
          <p:cNvSpPr txBox="1"/>
          <p:nvPr/>
        </p:nvSpPr>
        <p:spPr>
          <a:xfrm>
            <a:off x="1106597" y="3296471"/>
            <a:ext cx="21909046" cy="8217634"/>
          </a:xfrm>
          <a:prstGeom prst="rect">
            <a:avLst/>
          </a:prstGeom>
          <a:noFill/>
        </p:spPr>
        <p:txBody>
          <a:bodyPr wrap="square" rtlCol="0">
            <a:spAutoFit/>
          </a:bodyPr>
          <a:lstStyle/>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更改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，和它相关的</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都会变化</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例如</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改变</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，那么</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tree[4]</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tree[8]...</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都会改变。</a:t>
            </a: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影响</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哪些</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仍然利用</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lowbit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）更改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lowbit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 = 4</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，更改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tree[4]</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4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lowbit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(4) = 8</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，更改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tree[8]</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4</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）直到最后的</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7" name="图片 16"/>
          <p:cNvPicPr>
            <a:picLocks noChangeAspect="1"/>
          </p:cNvPicPr>
          <p:nvPr/>
        </p:nvPicPr>
        <p:blipFill>
          <a:blip r:embed="rId5"/>
          <a:stretch>
            <a:fillRect/>
          </a:stretch>
        </p:blipFill>
        <p:spPr>
          <a:xfrm>
            <a:off x="15202289" y="4505325"/>
            <a:ext cx="8065258" cy="4793502"/>
          </a:xfrm>
          <a:prstGeom prst="rect">
            <a:avLst/>
          </a:prstGeom>
        </p:spPr>
      </p:pic>
      <p:sp>
        <p:nvSpPr>
          <p:cNvPr id="10" name="标题 1"/>
          <p:cNvSpPr txBox="1">
            <a:spLocks noChangeArrowheads="1"/>
          </p:cNvSpPr>
          <p:nvPr/>
        </p:nvSpPr>
        <p:spPr>
          <a:xfrm>
            <a:off x="8568538" y="9801243"/>
            <a:ext cx="4043362" cy="706438"/>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zh-CN" altLang="en-US" sz="4000" dirty="0" smtClean="0">
                <a:solidFill>
                  <a:srgbClr val="0070C0"/>
                </a:solidFill>
              </a:rPr>
              <a:t>复杂度？</a:t>
            </a:r>
            <a:endParaRPr lang="zh-CN" altLang="en-US" sz="4000" dirty="0">
              <a:solidFill>
                <a:srgbClr val="0070C0"/>
              </a:solidFill>
            </a:endParaRPr>
          </a:p>
        </p:txBody>
      </p:sp>
      <p:sp>
        <p:nvSpPr>
          <p:cNvPr id="12" name="内容占位符 2"/>
          <p:cNvSpPr txBox="1">
            <a:spLocks noChangeArrowheads="1"/>
          </p:cNvSpPr>
          <p:nvPr/>
        </p:nvSpPr>
        <p:spPr bwMode="auto">
          <a:xfrm>
            <a:off x="10177020" y="9499520"/>
            <a:ext cx="3426379" cy="1008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20000"/>
              </a:spcBef>
            </a:pPr>
            <a:r>
              <a:rPr lang="en-US" altLang="zh-CN" sz="3200" dirty="0">
                <a:solidFill>
                  <a:srgbClr val="FF0000"/>
                </a:solidFill>
              </a:rPr>
              <a:t>O(</a:t>
            </a:r>
            <a:r>
              <a:rPr lang="en-US" altLang="zh-CN" sz="3200" dirty="0" err="1">
                <a:solidFill>
                  <a:srgbClr val="FF0000"/>
                </a:solidFill>
              </a:rPr>
              <a:t>logn</a:t>
            </a:r>
            <a:r>
              <a:rPr lang="en-US" altLang="zh-CN" sz="3200" dirty="0">
                <a:solidFill>
                  <a:srgbClr val="FF0000"/>
                </a:solidFill>
              </a:rPr>
              <a:t>)</a:t>
            </a:r>
          </a:p>
          <a:p>
            <a:pPr eaLnBrk="0" hangingPunct="0">
              <a:spcBef>
                <a:spcPct val="20000"/>
              </a:spcBef>
            </a:pPr>
            <a:r>
              <a:rPr lang="zh-CN" altLang="en-US" sz="3200" dirty="0">
                <a:solidFill>
                  <a:srgbClr val="FF0000"/>
                </a:solidFill>
              </a:rPr>
              <a:t>非常好</a:t>
            </a:r>
            <a:r>
              <a:rPr lang="zh-CN" altLang="en-US" sz="3200" dirty="0" smtClean="0">
                <a:solidFill>
                  <a:srgbClr val="FF0000"/>
                </a:solidFill>
              </a:rPr>
              <a:t>！</a:t>
            </a:r>
            <a:endParaRPr lang="zh-CN" altLang="en-US" sz="3200" dirty="0">
              <a:solidFill>
                <a:srgbClr val="FF0000"/>
              </a:solidFill>
            </a:endParaRPr>
          </a:p>
        </p:txBody>
      </p:sp>
    </p:spTree>
    <p:custDataLst>
      <p:tags r:id="rId1"/>
    </p:custDataLst>
    <p:extLst>
      <p:ext uri="{BB962C8B-B14F-4D97-AF65-F5344CB8AC3E}">
        <p14:creationId xmlns:p14="http://schemas.microsoft.com/office/powerpoint/2010/main" val="87320065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3628" cy="1309"/>
            </a:xfrm>
            <a:prstGeom prst="rect">
              <a:avLst/>
            </a:prstGeom>
            <a:noFill/>
          </p:spPr>
          <p:txBody>
            <a:bodyPr wrap="square">
              <a:spAutoFit/>
            </a:bodyPr>
            <a:lstStyle/>
            <a:p>
              <a:pPr algn="l"/>
              <a:r>
                <a:rPr lang="zh-CN" altLang="en-US" sz="4800" b="1" spc="600" dirty="0" smtClean="0">
                  <a:solidFill>
                    <a:schemeClr val="bg1"/>
                  </a:solidFill>
                  <a:latin typeface="思源宋体 CN Heavy" panose="02020900000000000000" charset="-122"/>
                  <a:ea typeface="思源宋体 CN Heavy" panose="02020900000000000000" charset="-122"/>
                </a:rPr>
                <a:t>树状数组应用（</a:t>
              </a:r>
              <a:r>
                <a:rPr lang="en-US" altLang="zh-CN" sz="4800" b="1" spc="600" dirty="0" smtClean="0">
                  <a:solidFill>
                    <a:schemeClr val="bg1"/>
                  </a:solidFill>
                  <a:latin typeface="思源宋体 CN Heavy" panose="02020900000000000000" charset="-122"/>
                  <a:ea typeface="思源宋体 CN Heavy" panose="02020900000000000000" charset="-122"/>
                </a:rPr>
                <a:t>1</a:t>
              </a:r>
              <a:r>
                <a:rPr lang="zh-CN" altLang="en-US" sz="4800" b="1" spc="600" dirty="0" smtClean="0">
                  <a:solidFill>
                    <a:schemeClr val="bg1"/>
                  </a:solidFill>
                  <a:latin typeface="思源宋体 CN Heavy" panose="02020900000000000000" charset="-122"/>
                  <a:ea typeface="思源宋体 CN Heavy" panose="02020900000000000000" charset="-122"/>
                </a:rPr>
                <a:t>）：单点修改、区间查询</a:t>
              </a:r>
              <a:endParaRPr sz="48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1137076" y="2817071"/>
            <a:ext cx="22002323" cy="7879080"/>
          </a:xfrm>
          <a:prstGeom prst="rect">
            <a:avLst/>
          </a:prstGeom>
          <a:noFill/>
        </p:spPr>
        <p:txBody>
          <a:bodyPr wrap="square" rtlCol="0">
            <a:spAutoFit/>
          </a:bodyPr>
          <a:lstStyle/>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数列</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，操作：</a:t>
            </a:r>
          </a:p>
          <a:p>
            <a:pPr algn="l">
              <a:lnSpc>
                <a:spcPct val="17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）修改元素</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add(k, x)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）求和：</a:t>
            </a:r>
          </a:p>
          <a:p>
            <a:pPr algn="l">
              <a:lnSpc>
                <a:spcPct val="17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sum (x) =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 +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p>
          <a:p>
            <a:pPr algn="l">
              <a:lnSpc>
                <a:spcPct val="170000"/>
              </a:lnSpc>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区间和</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j</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sum(j) - sum(i-1)</a:t>
            </a:r>
          </a:p>
          <a:p>
            <a:pPr algn="l">
              <a:lnSpc>
                <a:spcPct val="150000"/>
              </a:lnSpc>
            </a:pP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89062764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p:nvPr/>
        </p:nvPicPr>
        <p:blipFill>
          <a:blip r:embed="rId4">
            <a:lum bright="34000" contrast="-8000"/>
          </a:blip>
          <a:srcRect l="20046" t="6270" r="19548" b="5808"/>
          <a:stretch>
            <a:fillRect/>
          </a:stretch>
        </p:blipFill>
        <p:spPr>
          <a:xfrm rot="5400000">
            <a:off x="8109698" y="-2950188"/>
            <a:ext cx="13134166" cy="19414438"/>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6179930" y="1059053"/>
            <a:ext cx="17473232" cy="11910953"/>
          </a:xfrm>
          <a:prstGeom prst="rect">
            <a:avLst/>
          </a:prstGeom>
          <a:noFill/>
          <a:ln>
            <a:noFill/>
          </a:ln>
        </p:spPr>
        <p:txBody>
          <a:bodyPr wrap="square" rtlCol="0">
            <a:spAutoFit/>
          </a:bodyPr>
          <a:lstStyle/>
          <a:p>
            <a:pPr algn="l"/>
            <a:r>
              <a:rPr lang="en-US" altLang="zh-CN" sz="2400" dirty="0">
                <a:solidFill>
                  <a:schemeClr val="tx1"/>
                </a:solidFill>
                <a:latin typeface="宋体" panose="02010600030101010101" pitchFamily="2" charset="-122"/>
                <a:ea typeface="宋体" panose="02010600030101010101" pitchFamily="2" charset="-122"/>
              </a:rPr>
              <a:t>#include &lt;bits/</a:t>
            </a:r>
            <a:r>
              <a:rPr lang="en-US" altLang="zh-CN" sz="2400" dirty="0" err="1">
                <a:solidFill>
                  <a:schemeClr val="tx1"/>
                </a:solidFill>
                <a:latin typeface="宋体" panose="02010600030101010101" pitchFamily="2" charset="-122"/>
                <a:ea typeface="宋体" panose="02010600030101010101" pitchFamily="2" charset="-122"/>
              </a:rPr>
              <a:t>stdc</a:t>
            </a:r>
            <a:r>
              <a:rPr lang="en-US" altLang="zh-CN" sz="2400" dirty="0">
                <a:solidFill>
                  <a:schemeClr val="tx1"/>
                </a:solidFill>
                <a:latin typeface="宋体" panose="02010600030101010101" pitchFamily="2" charset="-122"/>
                <a:ea typeface="宋体" panose="02010600030101010101" pitchFamily="2" charset="-122"/>
              </a:rPr>
              <a:t>++.h&gt;</a:t>
            </a:r>
          </a:p>
          <a:p>
            <a:pPr algn="l"/>
            <a:r>
              <a:rPr lang="en-US" altLang="zh-CN" sz="2400" dirty="0">
                <a:solidFill>
                  <a:schemeClr val="tx1"/>
                </a:solidFill>
                <a:latin typeface="宋体" panose="02010600030101010101" pitchFamily="2" charset="-122"/>
                <a:ea typeface="宋体" panose="02010600030101010101" pitchFamily="2" charset="-122"/>
              </a:rPr>
              <a:t>using namespace </a:t>
            </a:r>
            <a:r>
              <a:rPr lang="en-US" altLang="zh-CN" sz="2400" dirty="0" err="1">
                <a:solidFill>
                  <a:schemeClr val="tx1"/>
                </a:solidFill>
                <a:latin typeface="宋体" panose="02010600030101010101" pitchFamily="2" charset="-122"/>
                <a:ea typeface="宋体" panose="02010600030101010101" pitchFamily="2" charset="-122"/>
              </a:rPr>
              <a:t>std</a:t>
            </a:r>
            <a:r>
              <a:rPr lang="en-US" altLang="zh-CN" sz="2400" dirty="0">
                <a:solidFill>
                  <a:schemeClr val="tx1"/>
                </a:solidFill>
                <a:latin typeface="宋体" panose="02010600030101010101" pitchFamily="2" charset="-122"/>
                <a:ea typeface="宋体" panose="02010600030101010101" pitchFamily="2" charset="-122"/>
              </a:rPr>
              <a:t>;</a:t>
            </a:r>
          </a:p>
          <a:p>
            <a:pPr algn="l"/>
            <a:r>
              <a:rPr lang="en-US" altLang="zh-CN" sz="2400" dirty="0" err="1">
                <a:solidFill>
                  <a:schemeClr val="tx1"/>
                </a:solidFill>
                <a:latin typeface="宋体" panose="02010600030101010101" pitchFamily="2" charset="-122"/>
                <a:ea typeface="宋体" panose="02010600030101010101" pitchFamily="2" charset="-122"/>
              </a:rPr>
              <a:t>const</a:t>
            </a:r>
            <a:r>
              <a:rPr lang="en-US" altLang="zh-CN" sz="2400" dirty="0">
                <a:solidFill>
                  <a:schemeClr val="tx1"/>
                </a:solidFill>
                <a:latin typeface="宋体" panose="02010600030101010101" pitchFamily="2" charset="-122"/>
                <a:ea typeface="宋体" panose="02010600030101010101" pitchFamily="2" charset="-122"/>
              </a:rPr>
              <a:t> </a:t>
            </a:r>
            <a:r>
              <a:rPr lang="en-US" altLang="zh-CN" sz="2400" dirty="0" err="1">
                <a:solidFill>
                  <a:schemeClr val="tx1"/>
                </a:solidFill>
                <a:latin typeface="宋体" panose="02010600030101010101" pitchFamily="2" charset="-122"/>
                <a:ea typeface="宋体" panose="02010600030101010101" pitchFamily="2" charset="-122"/>
              </a:rPr>
              <a:t>int</a:t>
            </a:r>
            <a:r>
              <a:rPr lang="en-US" altLang="zh-CN" sz="2400" dirty="0">
                <a:solidFill>
                  <a:schemeClr val="tx1"/>
                </a:solidFill>
                <a:latin typeface="宋体" panose="02010600030101010101" pitchFamily="2" charset="-122"/>
                <a:ea typeface="宋体" panose="02010600030101010101" pitchFamily="2" charset="-122"/>
              </a:rPr>
              <a:t> N = 1000;</a:t>
            </a:r>
          </a:p>
          <a:p>
            <a:pPr algn="l"/>
            <a:r>
              <a:rPr lang="en-US" altLang="zh-CN" sz="2400" dirty="0">
                <a:solidFill>
                  <a:schemeClr val="tx1"/>
                </a:solidFill>
                <a:latin typeface="宋体" panose="02010600030101010101" pitchFamily="2" charset="-122"/>
                <a:ea typeface="宋体" panose="02010600030101010101" pitchFamily="2" charset="-122"/>
              </a:rPr>
              <a:t>#define </a:t>
            </a:r>
            <a:r>
              <a:rPr lang="en-US" altLang="zh-CN" sz="2400" dirty="0" err="1">
                <a:solidFill>
                  <a:schemeClr val="tx1"/>
                </a:solidFill>
                <a:latin typeface="宋体" panose="02010600030101010101" pitchFamily="2" charset="-122"/>
                <a:ea typeface="宋体" panose="02010600030101010101" pitchFamily="2" charset="-122"/>
              </a:rPr>
              <a:t>lowbit</a:t>
            </a:r>
            <a:r>
              <a:rPr lang="en-US" altLang="zh-CN" sz="2400" dirty="0">
                <a:solidFill>
                  <a:schemeClr val="tx1"/>
                </a:solidFill>
                <a:latin typeface="宋体" panose="02010600030101010101" pitchFamily="2" charset="-122"/>
                <a:ea typeface="宋体" panose="02010600030101010101" pitchFamily="2" charset="-122"/>
              </a:rPr>
              <a:t>(x)  ((x) &amp; - (x))</a:t>
            </a:r>
          </a:p>
          <a:p>
            <a:pPr algn="l"/>
            <a:r>
              <a:rPr lang="en-US" altLang="zh-CN" sz="2400" dirty="0" err="1">
                <a:solidFill>
                  <a:schemeClr val="tx1"/>
                </a:solidFill>
                <a:latin typeface="宋体" panose="02010600030101010101" pitchFamily="2" charset="-122"/>
                <a:ea typeface="宋体" panose="02010600030101010101" pitchFamily="2" charset="-122"/>
              </a:rPr>
              <a:t>int</a:t>
            </a:r>
            <a:r>
              <a:rPr lang="en-US" altLang="zh-CN" sz="2400" dirty="0">
                <a:solidFill>
                  <a:schemeClr val="tx1"/>
                </a:solidFill>
                <a:latin typeface="宋体" panose="02010600030101010101" pitchFamily="2" charset="-122"/>
                <a:ea typeface="宋体" panose="02010600030101010101" pitchFamily="2" charset="-122"/>
              </a:rPr>
              <a:t> tree[N]={0};</a:t>
            </a:r>
          </a:p>
          <a:p>
            <a:pPr algn="l"/>
            <a:r>
              <a:rPr lang="en-US" altLang="zh-CN" sz="2400" dirty="0">
                <a:solidFill>
                  <a:schemeClr val="tx1"/>
                </a:solidFill>
                <a:latin typeface="宋体" panose="02010600030101010101" pitchFamily="2" charset="-122"/>
                <a:ea typeface="宋体" panose="02010600030101010101" pitchFamily="2" charset="-122"/>
              </a:rPr>
              <a:t>void update(</a:t>
            </a:r>
            <a:r>
              <a:rPr lang="en-US" altLang="zh-CN" sz="2400" dirty="0" err="1">
                <a:solidFill>
                  <a:schemeClr val="tx1"/>
                </a:solidFill>
                <a:latin typeface="宋体" panose="02010600030101010101" pitchFamily="2" charset="-122"/>
                <a:ea typeface="宋体" panose="02010600030101010101" pitchFamily="2" charset="-122"/>
              </a:rPr>
              <a:t>int</a:t>
            </a:r>
            <a:r>
              <a:rPr lang="en-US" altLang="zh-CN" sz="2400" dirty="0">
                <a:solidFill>
                  <a:schemeClr val="tx1"/>
                </a:solidFill>
                <a:latin typeface="宋体" panose="02010600030101010101" pitchFamily="2" charset="-122"/>
                <a:ea typeface="宋体" panose="02010600030101010101" pitchFamily="2" charset="-122"/>
              </a:rPr>
              <a:t> x, </a:t>
            </a:r>
            <a:r>
              <a:rPr lang="en-US" altLang="zh-CN" sz="2400" dirty="0" err="1">
                <a:solidFill>
                  <a:schemeClr val="tx1"/>
                </a:solidFill>
                <a:latin typeface="宋体" panose="02010600030101010101" pitchFamily="2" charset="-122"/>
                <a:ea typeface="宋体" panose="02010600030101010101" pitchFamily="2" charset="-122"/>
              </a:rPr>
              <a:t>int</a:t>
            </a:r>
            <a:r>
              <a:rPr lang="en-US" altLang="zh-CN" sz="2400" dirty="0">
                <a:solidFill>
                  <a:schemeClr val="tx1"/>
                </a:solidFill>
                <a:latin typeface="宋体" panose="02010600030101010101" pitchFamily="2" charset="-122"/>
                <a:ea typeface="宋体" panose="02010600030101010101" pitchFamily="2" charset="-122"/>
              </a:rPr>
              <a:t> d) {   //</a:t>
            </a:r>
            <a:r>
              <a:rPr lang="zh-CN" altLang="en-US" sz="2400" dirty="0">
                <a:solidFill>
                  <a:schemeClr val="tx1"/>
                </a:solidFill>
                <a:latin typeface="宋体" panose="02010600030101010101" pitchFamily="2" charset="-122"/>
                <a:ea typeface="宋体" panose="02010600030101010101" pitchFamily="2" charset="-122"/>
              </a:rPr>
              <a:t>修改元素</a:t>
            </a:r>
            <a:r>
              <a:rPr lang="en-US" altLang="zh-CN" sz="2400" dirty="0">
                <a:solidFill>
                  <a:schemeClr val="tx1"/>
                </a:solidFill>
                <a:latin typeface="宋体" panose="02010600030101010101" pitchFamily="2" charset="-122"/>
                <a:ea typeface="宋体" panose="02010600030101010101" pitchFamily="2" charset="-122"/>
              </a:rPr>
              <a:t>a[x],  a[x] = a[x] + d</a:t>
            </a:r>
          </a:p>
          <a:p>
            <a:pPr algn="l"/>
            <a:r>
              <a:rPr lang="en-US" altLang="zh-CN" sz="2400" dirty="0">
                <a:solidFill>
                  <a:schemeClr val="tx1"/>
                </a:solidFill>
                <a:latin typeface="宋体" panose="02010600030101010101" pitchFamily="2" charset="-122"/>
                <a:ea typeface="宋体" panose="02010600030101010101" pitchFamily="2" charset="-122"/>
              </a:rPr>
              <a:t>    while(x &lt;= N) {</a:t>
            </a:r>
          </a:p>
          <a:p>
            <a:pPr algn="l"/>
            <a:r>
              <a:rPr lang="en-US" altLang="zh-CN" sz="2400" dirty="0">
                <a:solidFill>
                  <a:schemeClr val="tx1"/>
                </a:solidFill>
                <a:latin typeface="宋体" panose="02010600030101010101" pitchFamily="2" charset="-122"/>
                <a:ea typeface="宋体" panose="02010600030101010101" pitchFamily="2" charset="-122"/>
              </a:rPr>
              <a:t>        tree[x] += d;</a:t>
            </a:r>
          </a:p>
          <a:p>
            <a:pPr algn="l"/>
            <a:r>
              <a:rPr lang="en-US" altLang="zh-CN" sz="2400" dirty="0">
                <a:solidFill>
                  <a:schemeClr val="tx1"/>
                </a:solidFill>
                <a:latin typeface="宋体" panose="02010600030101010101" pitchFamily="2" charset="-122"/>
                <a:ea typeface="宋体" panose="02010600030101010101" pitchFamily="2" charset="-122"/>
              </a:rPr>
              <a:t>        x += </a:t>
            </a:r>
            <a:r>
              <a:rPr lang="en-US" altLang="zh-CN" sz="2400" dirty="0" err="1">
                <a:solidFill>
                  <a:schemeClr val="tx1"/>
                </a:solidFill>
                <a:latin typeface="宋体" panose="02010600030101010101" pitchFamily="2" charset="-122"/>
                <a:ea typeface="宋体" panose="02010600030101010101" pitchFamily="2" charset="-122"/>
              </a:rPr>
              <a:t>lowbit</a:t>
            </a:r>
            <a:r>
              <a:rPr lang="en-US" altLang="zh-CN" sz="2400" dirty="0">
                <a:solidFill>
                  <a:schemeClr val="tx1"/>
                </a:solidFill>
                <a:latin typeface="宋体" panose="02010600030101010101" pitchFamily="2" charset="-122"/>
                <a:ea typeface="宋体" panose="02010600030101010101" pitchFamily="2" charset="-122"/>
              </a:rPr>
              <a:t>(x);</a:t>
            </a:r>
          </a:p>
          <a:p>
            <a:pPr algn="l"/>
            <a:r>
              <a:rPr lang="en-US" altLang="zh-CN" sz="2400" dirty="0">
                <a:solidFill>
                  <a:schemeClr val="tx1"/>
                </a:solidFill>
                <a:latin typeface="宋体" panose="02010600030101010101" pitchFamily="2" charset="-122"/>
                <a:ea typeface="宋体" panose="02010600030101010101" pitchFamily="2" charset="-122"/>
              </a:rPr>
              <a:t>    }</a:t>
            </a:r>
          </a:p>
          <a:p>
            <a:pPr algn="l"/>
            <a:r>
              <a:rPr lang="en-US" altLang="zh-CN" sz="2400" dirty="0">
                <a:solidFill>
                  <a:schemeClr val="tx1"/>
                </a:solidFill>
                <a:latin typeface="宋体" panose="02010600030101010101" pitchFamily="2" charset="-122"/>
                <a:ea typeface="宋体" panose="02010600030101010101" pitchFamily="2" charset="-122"/>
              </a:rPr>
              <a:t>}</a:t>
            </a:r>
          </a:p>
          <a:p>
            <a:pPr algn="l"/>
            <a:r>
              <a:rPr lang="en-US" altLang="zh-CN" sz="2400" dirty="0" err="1">
                <a:solidFill>
                  <a:schemeClr val="tx1"/>
                </a:solidFill>
                <a:latin typeface="宋体" panose="02010600030101010101" pitchFamily="2" charset="-122"/>
                <a:ea typeface="宋体" panose="02010600030101010101" pitchFamily="2" charset="-122"/>
              </a:rPr>
              <a:t>int</a:t>
            </a:r>
            <a:r>
              <a:rPr lang="en-US" altLang="zh-CN" sz="2400" dirty="0">
                <a:solidFill>
                  <a:schemeClr val="tx1"/>
                </a:solidFill>
                <a:latin typeface="宋体" panose="02010600030101010101" pitchFamily="2" charset="-122"/>
                <a:ea typeface="宋体" panose="02010600030101010101" pitchFamily="2" charset="-122"/>
              </a:rPr>
              <a:t> sum(</a:t>
            </a:r>
            <a:r>
              <a:rPr lang="en-US" altLang="zh-CN" sz="2400" dirty="0" err="1">
                <a:solidFill>
                  <a:schemeClr val="tx1"/>
                </a:solidFill>
                <a:latin typeface="宋体" panose="02010600030101010101" pitchFamily="2" charset="-122"/>
                <a:ea typeface="宋体" panose="02010600030101010101" pitchFamily="2" charset="-122"/>
              </a:rPr>
              <a:t>int</a:t>
            </a:r>
            <a:r>
              <a:rPr lang="en-US" altLang="zh-CN" sz="2400" dirty="0">
                <a:solidFill>
                  <a:schemeClr val="tx1"/>
                </a:solidFill>
                <a:latin typeface="宋体" panose="02010600030101010101" pitchFamily="2" charset="-122"/>
                <a:ea typeface="宋体" panose="02010600030101010101" pitchFamily="2" charset="-122"/>
              </a:rPr>
              <a:t> x) {             //</a:t>
            </a:r>
            <a:r>
              <a:rPr lang="zh-CN" altLang="en-US" sz="2400" dirty="0">
                <a:solidFill>
                  <a:schemeClr val="tx1"/>
                </a:solidFill>
                <a:latin typeface="宋体" panose="02010600030101010101" pitchFamily="2" charset="-122"/>
                <a:ea typeface="宋体" panose="02010600030101010101" pitchFamily="2" charset="-122"/>
              </a:rPr>
              <a:t>返回前缀和</a:t>
            </a:r>
            <a:r>
              <a:rPr lang="en-US" altLang="zh-CN" sz="2400" dirty="0">
                <a:solidFill>
                  <a:schemeClr val="tx1"/>
                </a:solidFill>
                <a:latin typeface="宋体" panose="02010600030101010101" pitchFamily="2" charset="-122"/>
                <a:ea typeface="宋体" panose="02010600030101010101" pitchFamily="2" charset="-122"/>
              </a:rPr>
              <a:t>sum = a[1] + a[2] +... + a[x]</a:t>
            </a:r>
          </a:p>
          <a:p>
            <a:pPr algn="l"/>
            <a:r>
              <a:rPr lang="en-US" altLang="zh-CN" sz="2400" dirty="0">
                <a:solidFill>
                  <a:schemeClr val="tx1"/>
                </a:solidFill>
                <a:latin typeface="宋体" panose="02010600030101010101" pitchFamily="2" charset="-122"/>
                <a:ea typeface="宋体" panose="02010600030101010101" pitchFamily="2" charset="-122"/>
              </a:rPr>
              <a:t>    </a:t>
            </a:r>
            <a:r>
              <a:rPr lang="en-US" altLang="zh-CN" sz="2400" dirty="0" err="1">
                <a:solidFill>
                  <a:schemeClr val="tx1"/>
                </a:solidFill>
                <a:latin typeface="宋体" panose="02010600030101010101" pitchFamily="2" charset="-122"/>
                <a:ea typeface="宋体" panose="02010600030101010101" pitchFamily="2" charset="-122"/>
              </a:rPr>
              <a:t>int</a:t>
            </a:r>
            <a:r>
              <a:rPr lang="en-US" altLang="zh-CN" sz="2400" dirty="0">
                <a:solidFill>
                  <a:schemeClr val="tx1"/>
                </a:solidFill>
                <a:latin typeface="宋体" panose="02010600030101010101" pitchFamily="2" charset="-122"/>
                <a:ea typeface="宋体" panose="02010600030101010101" pitchFamily="2" charset="-122"/>
              </a:rPr>
              <a:t> </a:t>
            </a:r>
            <a:r>
              <a:rPr lang="en-US" altLang="zh-CN" sz="2400" dirty="0" err="1">
                <a:solidFill>
                  <a:schemeClr val="tx1"/>
                </a:solidFill>
                <a:latin typeface="宋体" panose="02010600030101010101" pitchFamily="2" charset="-122"/>
                <a:ea typeface="宋体" panose="02010600030101010101" pitchFamily="2" charset="-122"/>
              </a:rPr>
              <a:t>ans</a:t>
            </a:r>
            <a:r>
              <a:rPr lang="en-US" altLang="zh-CN" sz="2400" dirty="0">
                <a:solidFill>
                  <a:schemeClr val="tx1"/>
                </a:solidFill>
                <a:latin typeface="宋体" panose="02010600030101010101" pitchFamily="2" charset="-122"/>
                <a:ea typeface="宋体" panose="02010600030101010101" pitchFamily="2" charset="-122"/>
              </a:rPr>
              <a:t> = 0;</a:t>
            </a:r>
          </a:p>
          <a:p>
            <a:pPr algn="l"/>
            <a:r>
              <a:rPr lang="en-US" altLang="zh-CN" sz="2400" dirty="0">
                <a:solidFill>
                  <a:schemeClr val="tx1"/>
                </a:solidFill>
                <a:latin typeface="宋体" panose="02010600030101010101" pitchFamily="2" charset="-122"/>
                <a:ea typeface="宋体" panose="02010600030101010101" pitchFamily="2" charset="-122"/>
              </a:rPr>
              <a:t>    while(x &gt; 0){</a:t>
            </a:r>
          </a:p>
          <a:p>
            <a:pPr algn="l"/>
            <a:r>
              <a:rPr lang="en-US" altLang="zh-CN" sz="2400" dirty="0">
                <a:solidFill>
                  <a:schemeClr val="tx1"/>
                </a:solidFill>
                <a:latin typeface="宋体" panose="02010600030101010101" pitchFamily="2" charset="-122"/>
                <a:ea typeface="宋体" panose="02010600030101010101" pitchFamily="2" charset="-122"/>
              </a:rPr>
              <a:t>        </a:t>
            </a:r>
            <a:r>
              <a:rPr lang="en-US" altLang="zh-CN" sz="2400" dirty="0" err="1">
                <a:solidFill>
                  <a:schemeClr val="tx1"/>
                </a:solidFill>
                <a:latin typeface="宋体" panose="02010600030101010101" pitchFamily="2" charset="-122"/>
                <a:ea typeface="宋体" panose="02010600030101010101" pitchFamily="2" charset="-122"/>
              </a:rPr>
              <a:t>ans</a:t>
            </a:r>
            <a:r>
              <a:rPr lang="en-US" altLang="zh-CN" sz="2400" dirty="0">
                <a:solidFill>
                  <a:schemeClr val="tx1"/>
                </a:solidFill>
                <a:latin typeface="宋体" panose="02010600030101010101" pitchFamily="2" charset="-122"/>
                <a:ea typeface="宋体" panose="02010600030101010101" pitchFamily="2" charset="-122"/>
              </a:rPr>
              <a:t> += tree[x];</a:t>
            </a:r>
          </a:p>
          <a:p>
            <a:pPr algn="l"/>
            <a:r>
              <a:rPr lang="en-US" altLang="zh-CN" sz="2400" dirty="0">
                <a:solidFill>
                  <a:schemeClr val="tx1"/>
                </a:solidFill>
                <a:latin typeface="宋体" panose="02010600030101010101" pitchFamily="2" charset="-122"/>
                <a:ea typeface="宋体" panose="02010600030101010101" pitchFamily="2" charset="-122"/>
              </a:rPr>
              <a:t>        x -= </a:t>
            </a:r>
            <a:r>
              <a:rPr lang="en-US" altLang="zh-CN" sz="2400" dirty="0" err="1">
                <a:solidFill>
                  <a:schemeClr val="tx1"/>
                </a:solidFill>
                <a:latin typeface="宋体" panose="02010600030101010101" pitchFamily="2" charset="-122"/>
                <a:ea typeface="宋体" panose="02010600030101010101" pitchFamily="2" charset="-122"/>
              </a:rPr>
              <a:t>lowbit</a:t>
            </a:r>
            <a:r>
              <a:rPr lang="en-US" altLang="zh-CN" sz="2400" dirty="0">
                <a:solidFill>
                  <a:schemeClr val="tx1"/>
                </a:solidFill>
                <a:latin typeface="宋体" panose="02010600030101010101" pitchFamily="2" charset="-122"/>
                <a:ea typeface="宋体" panose="02010600030101010101" pitchFamily="2" charset="-122"/>
              </a:rPr>
              <a:t>(x);</a:t>
            </a:r>
          </a:p>
          <a:p>
            <a:pPr algn="l"/>
            <a:r>
              <a:rPr lang="en-US" altLang="zh-CN" sz="2400" dirty="0">
                <a:solidFill>
                  <a:schemeClr val="tx1"/>
                </a:solidFill>
                <a:latin typeface="宋体" panose="02010600030101010101" pitchFamily="2" charset="-122"/>
                <a:ea typeface="宋体" panose="02010600030101010101" pitchFamily="2" charset="-122"/>
              </a:rPr>
              <a:t>    }</a:t>
            </a:r>
          </a:p>
          <a:p>
            <a:pPr algn="l"/>
            <a:r>
              <a:rPr lang="en-US" altLang="zh-CN" sz="2400" dirty="0">
                <a:solidFill>
                  <a:schemeClr val="tx1"/>
                </a:solidFill>
                <a:latin typeface="宋体" panose="02010600030101010101" pitchFamily="2" charset="-122"/>
                <a:ea typeface="宋体" panose="02010600030101010101" pitchFamily="2" charset="-122"/>
              </a:rPr>
              <a:t>    return </a:t>
            </a:r>
            <a:r>
              <a:rPr lang="en-US" altLang="zh-CN" sz="2400" dirty="0" err="1">
                <a:solidFill>
                  <a:schemeClr val="tx1"/>
                </a:solidFill>
                <a:latin typeface="宋体" panose="02010600030101010101" pitchFamily="2" charset="-122"/>
                <a:ea typeface="宋体" panose="02010600030101010101" pitchFamily="2" charset="-122"/>
              </a:rPr>
              <a:t>ans</a:t>
            </a:r>
            <a:r>
              <a:rPr lang="en-US" altLang="zh-CN" sz="2400" dirty="0">
                <a:solidFill>
                  <a:schemeClr val="tx1"/>
                </a:solidFill>
                <a:latin typeface="宋体" panose="02010600030101010101" pitchFamily="2" charset="-122"/>
                <a:ea typeface="宋体" panose="02010600030101010101" pitchFamily="2" charset="-122"/>
              </a:rPr>
              <a:t>;</a:t>
            </a:r>
          </a:p>
          <a:p>
            <a:pPr algn="l"/>
            <a:r>
              <a:rPr lang="en-US" altLang="zh-CN" sz="2400" dirty="0">
                <a:solidFill>
                  <a:schemeClr val="tx1"/>
                </a:solidFill>
                <a:latin typeface="宋体" panose="02010600030101010101" pitchFamily="2" charset="-122"/>
                <a:ea typeface="宋体" panose="02010600030101010101" pitchFamily="2" charset="-122"/>
              </a:rPr>
              <a:t>}</a:t>
            </a:r>
          </a:p>
          <a:p>
            <a:pPr algn="l"/>
            <a:r>
              <a:rPr lang="en-US" altLang="zh-CN" sz="2400" dirty="0">
                <a:solidFill>
                  <a:schemeClr val="tx1"/>
                </a:solidFill>
                <a:latin typeface="宋体" panose="02010600030101010101" pitchFamily="2" charset="-122"/>
                <a:ea typeface="宋体" panose="02010600030101010101" pitchFamily="2" charset="-122"/>
              </a:rPr>
              <a:t>//</a:t>
            </a:r>
            <a:r>
              <a:rPr lang="zh-CN" altLang="en-US" sz="2400" dirty="0">
                <a:solidFill>
                  <a:schemeClr val="tx1"/>
                </a:solidFill>
                <a:latin typeface="宋体" panose="02010600030101010101" pitchFamily="2" charset="-122"/>
                <a:ea typeface="宋体" panose="02010600030101010101" pitchFamily="2" charset="-122"/>
              </a:rPr>
              <a:t>以上是树状数组的代码</a:t>
            </a:r>
          </a:p>
          <a:p>
            <a:pPr algn="l"/>
            <a:r>
              <a:rPr lang="en-US" altLang="zh-CN" sz="2400" dirty="0" err="1">
                <a:solidFill>
                  <a:schemeClr val="tx1"/>
                </a:solidFill>
                <a:latin typeface="宋体" panose="02010600030101010101" pitchFamily="2" charset="-122"/>
                <a:ea typeface="宋体" panose="02010600030101010101" pitchFamily="2" charset="-122"/>
              </a:rPr>
              <a:t>int</a:t>
            </a:r>
            <a:r>
              <a:rPr lang="en-US" altLang="zh-CN" sz="2400" dirty="0">
                <a:solidFill>
                  <a:schemeClr val="tx1"/>
                </a:solidFill>
                <a:latin typeface="宋体" panose="02010600030101010101" pitchFamily="2" charset="-122"/>
                <a:ea typeface="宋体" panose="02010600030101010101" pitchFamily="2" charset="-122"/>
              </a:rPr>
              <a:t> a[11]={0,4,5,6,7,8,9,10,11,12,13};  //</a:t>
            </a:r>
            <a:r>
              <a:rPr lang="zh-CN" altLang="en-US" sz="2400" dirty="0">
                <a:solidFill>
                  <a:schemeClr val="tx1"/>
                </a:solidFill>
                <a:latin typeface="宋体" panose="02010600030101010101" pitchFamily="2" charset="-122"/>
                <a:ea typeface="宋体" panose="02010600030101010101" pitchFamily="2" charset="-122"/>
              </a:rPr>
              <a:t>注意：</a:t>
            </a:r>
            <a:r>
              <a:rPr lang="en-US" altLang="zh-CN" sz="2400" dirty="0">
                <a:solidFill>
                  <a:schemeClr val="tx1"/>
                </a:solidFill>
                <a:latin typeface="宋体" panose="02010600030101010101" pitchFamily="2" charset="-122"/>
                <a:ea typeface="宋体" panose="02010600030101010101" pitchFamily="2" charset="-122"/>
              </a:rPr>
              <a:t>a[0]</a:t>
            </a:r>
            <a:r>
              <a:rPr lang="zh-CN" altLang="en-US" sz="2400" dirty="0">
                <a:solidFill>
                  <a:schemeClr val="tx1"/>
                </a:solidFill>
                <a:latin typeface="宋体" panose="02010600030101010101" pitchFamily="2" charset="-122"/>
                <a:ea typeface="宋体" panose="02010600030101010101" pitchFamily="2" charset="-122"/>
              </a:rPr>
              <a:t>不用</a:t>
            </a:r>
          </a:p>
          <a:p>
            <a:pPr algn="l"/>
            <a:r>
              <a:rPr lang="en-US" altLang="zh-CN" sz="2400" dirty="0" err="1">
                <a:solidFill>
                  <a:schemeClr val="tx1"/>
                </a:solidFill>
                <a:latin typeface="宋体" panose="02010600030101010101" pitchFamily="2" charset="-122"/>
                <a:ea typeface="宋体" panose="02010600030101010101" pitchFamily="2" charset="-122"/>
              </a:rPr>
              <a:t>int</a:t>
            </a:r>
            <a:r>
              <a:rPr lang="en-US" altLang="zh-CN" sz="2400" dirty="0">
                <a:solidFill>
                  <a:schemeClr val="tx1"/>
                </a:solidFill>
                <a:latin typeface="宋体" panose="02010600030101010101" pitchFamily="2" charset="-122"/>
                <a:ea typeface="宋体" panose="02010600030101010101" pitchFamily="2" charset="-122"/>
              </a:rPr>
              <a:t> main (){</a:t>
            </a:r>
          </a:p>
          <a:p>
            <a:pPr algn="l"/>
            <a:r>
              <a:rPr lang="en-US" altLang="zh-CN" sz="2400" dirty="0">
                <a:solidFill>
                  <a:schemeClr val="tx1"/>
                </a:solidFill>
                <a:latin typeface="宋体" panose="02010600030101010101" pitchFamily="2" charset="-122"/>
                <a:ea typeface="宋体" panose="02010600030101010101" pitchFamily="2" charset="-122"/>
              </a:rPr>
              <a:t>//</a:t>
            </a:r>
            <a:r>
              <a:rPr lang="zh-CN" altLang="en-US" sz="2400" dirty="0">
                <a:solidFill>
                  <a:schemeClr val="tx1"/>
                </a:solidFill>
                <a:latin typeface="宋体" panose="02010600030101010101" pitchFamily="2" charset="-122"/>
                <a:ea typeface="宋体" panose="02010600030101010101" pitchFamily="2" charset="-122"/>
              </a:rPr>
              <a:t>计算 </a:t>
            </a:r>
            <a:r>
              <a:rPr lang="en-US" altLang="zh-CN" sz="2400" dirty="0">
                <a:solidFill>
                  <a:schemeClr val="tx1"/>
                </a:solidFill>
                <a:latin typeface="宋体" panose="02010600030101010101" pitchFamily="2" charset="-122"/>
                <a:ea typeface="宋体" panose="02010600030101010101" pitchFamily="2" charset="-122"/>
              </a:rPr>
              <a:t>tree[]</a:t>
            </a:r>
            <a:r>
              <a:rPr lang="zh-CN" altLang="en-US" sz="2400" dirty="0">
                <a:solidFill>
                  <a:schemeClr val="tx1"/>
                </a:solidFill>
                <a:latin typeface="宋体" panose="02010600030101010101" pitchFamily="2" charset="-122"/>
                <a:ea typeface="宋体" panose="02010600030101010101" pitchFamily="2" charset="-122"/>
              </a:rPr>
              <a:t>数组</a:t>
            </a:r>
          </a:p>
          <a:p>
            <a:pPr algn="l"/>
            <a:r>
              <a:rPr lang="zh-CN" altLang="en-US" sz="2400" dirty="0">
                <a:solidFill>
                  <a:schemeClr val="tx1"/>
                </a:solidFill>
                <a:latin typeface="宋体" panose="02010600030101010101" pitchFamily="2" charset="-122"/>
                <a:ea typeface="宋体" panose="02010600030101010101" pitchFamily="2" charset="-122"/>
              </a:rPr>
              <a:t>   </a:t>
            </a:r>
            <a:r>
              <a:rPr lang="en-US" altLang="zh-CN" sz="2400" dirty="0">
                <a:solidFill>
                  <a:schemeClr val="tx1"/>
                </a:solidFill>
                <a:latin typeface="宋体" panose="02010600030101010101" pitchFamily="2" charset="-122"/>
                <a:ea typeface="宋体" panose="02010600030101010101" pitchFamily="2" charset="-122"/>
              </a:rPr>
              <a:t>for(</a:t>
            </a:r>
            <a:r>
              <a:rPr lang="en-US" altLang="zh-CN" sz="2400" dirty="0" err="1">
                <a:solidFill>
                  <a:schemeClr val="tx1"/>
                </a:solidFill>
                <a:latin typeface="宋体" panose="02010600030101010101" pitchFamily="2" charset="-122"/>
                <a:ea typeface="宋体" panose="02010600030101010101" pitchFamily="2" charset="-122"/>
              </a:rPr>
              <a:t>int</a:t>
            </a:r>
            <a:r>
              <a:rPr lang="en-US" altLang="zh-CN" sz="2400" dirty="0">
                <a:solidFill>
                  <a:schemeClr val="tx1"/>
                </a:solidFill>
                <a:latin typeface="宋体" panose="02010600030101010101" pitchFamily="2" charset="-122"/>
                <a:ea typeface="宋体" panose="02010600030101010101" pitchFamily="2" charset="-122"/>
              </a:rPr>
              <a:t> </a:t>
            </a:r>
            <a:r>
              <a:rPr lang="en-US" altLang="zh-CN" sz="2400" dirty="0" err="1">
                <a:solidFill>
                  <a:schemeClr val="tx1"/>
                </a:solidFill>
                <a:latin typeface="宋体" panose="02010600030101010101" pitchFamily="2" charset="-122"/>
                <a:ea typeface="宋体" panose="02010600030101010101" pitchFamily="2" charset="-122"/>
              </a:rPr>
              <a:t>i</a:t>
            </a:r>
            <a:r>
              <a:rPr lang="en-US" altLang="zh-CN" sz="2400" dirty="0">
                <a:solidFill>
                  <a:schemeClr val="tx1"/>
                </a:solidFill>
                <a:latin typeface="宋体" panose="02010600030101010101" pitchFamily="2" charset="-122"/>
                <a:ea typeface="宋体" panose="02010600030101010101" pitchFamily="2" charset="-122"/>
              </a:rPr>
              <a:t>=1;i&lt;=10;i++)  update(</a:t>
            </a:r>
            <a:r>
              <a:rPr lang="en-US" altLang="zh-CN" sz="2400" dirty="0" err="1">
                <a:solidFill>
                  <a:schemeClr val="tx1"/>
                </a:solidFill>
                <a:latin typeface="宋体" panose="02010600030101010101" pitchFamily="2" charset="-122"/>
                <a:ea typeface="宋体" panose="02010600030101010101" pitchFamily="2" charset="-122"/>
              </a:rPr>
              <a:t>i,a</a:t>
            </a:r>
            <a:r>
              <a:rPr lang="en-US" altLang="zh-CN" sz="2400" dirty="0">
                <a:solidFill>
                  <a:schemeClr val="tx1"/>
                </a:solidFill>
                <a:latin typeface="宋体" panose="02010600030101010101" pitchFamily="2" charset="-122"/>
                <a:ea typeface="宋体" panose="02010600030101010101" pitchFamily="2" charset="-122"/>
              </a:rPr>
              <a:t>[</a:t>
            </a:r>
            <a:r>
              <a:rPr lang="en-US" altLang="zh-CN" sz="2400" dirty="0" err="1">
                <a:solidFill>
                  <a:schemeClr val="tx1"/>
                </a:solidFill>
                <a:latin typeface="宋体" panose="02010600030101010101" pitchFamily="2" charset="-122"/>
                <a:ea typeface="宋体" panose="02010600030101010101" pitchFamily="2" charset="-122"/>
              </a:rPr>
              <a:t>i</a:t>
            </a:r>
            <a:r>
              <a:rPr lang="en-US" altLang="zh-CN" sz="2400" dirty="0">
                <a:solidFill>
                  <a:schemeClr val="tx1"/>
                </a:solidFill>
                <a:latin typeface="宋体" panose="02010600030101010101" pitchFamily="2" charset="-122"/>
                <a:ea typeface="宋体" panose="02010600030101010101" pitchFamily="2" charset="-122"/>
              </a:rPr>
              <a:t>]);</a:t>
            </a:r>
          </a:p>
          <a:p>
            <a:pPr algn="l"/>
            <a:r>
              <a:rPr lang="en-US" altLang="zh-CN" sz="2400" dirty="0">
                <a:solidFill>
                  <a:schemeClr val="tx1"/>
                </a:solidFill>
                <a:latin typeface="宋体" panose="02010600030101010101" pitchFamily="2" charset="-122"/>
                <a:ea typeface="宋体" panose="02010600030101010101" pitchFamily="2" charset="-122"/>
              </a:rPr>
              <a:t>//</a:t>
            </a:r>
            <a:r>
              <a:rPr lang="zh-CN" altLang="en-US" sz="2400" dirty="0">
                <a:solidFill>
                  <a:schemeClr val="tx1"/>
                </a:solidFill>
                <a:latin typeface="宋体" panose="02010600030101010101" pitchFamily="2" charset="-122"/>
                <a:ea typeface="宋体" panose="02010600030101010101" pitchFamily="2" charset="-122"/>
              </a:rPr>
              <a:t>查询区间和，例如查询</a:t>
            </a:r>
            <a:r>
              <a:rPr lang="en-US" altLang="zh-CN" sz="2400" dirty="0">
                <a:solidFill>
                  <a:schemeClr val="tx1"/>
                </a:solidFill>
                <a:latin typeface="宋体" panose="02010600030101010101" pitchFamily="2" charset="-122"/>
                <a:ea typeface="宋体" panose="02010600030101010101" pitchFamily="2" charset="-122"/>
              </a:rPr>
              <a:t>[5,8]</a:t>
            </a:r>
          </a:p>
          <a:p>
            <a:pPr algn="l"/>
            <a:r>
              <a:rPr lang="en-US" altLang="zh-CN" sz="2400" dirty="0">
                <a:solidFill>
                  <a:schemeClr val="tx1"/>
                </a:solidFill>
                <a:latin typeface="宋体" panose="02010600030101010101" pitchFamily="2" charset="-122"/>
                <a:ea typeface="宋体" panose="02010600030101010101" pitchFamily="2" charset="-122"/>
              </a:rPr>
              <a:t>   </a:t>
            </a:r>
            <a:r>
              <a:rPr lang="en-US" altLang="zh-CN" sz="2400" dirty="0" err="1">
                <a:solidFill>
                  <a:schemeClr val="tx1"/>
                </a:solidFill>
                <a:latin typeface="宋体" panose="02010600030101010101" pitchFamily="2" charset="-122"/>
                <a:ea typeface="宋体" panose="02010600030101010101" pitchFamily="2" charset="-122"/>
              </a:rPr>
              <a:t>cout</a:t>
            </a:r>
            <a:r>
              <a:rPr lang="en-US" altLang="zh-CN" sz="2400" dirty="0">
                <a:solidFill>
                  <a:schemeClr val="tx1"/>
                </a:solidFill>
                <a:latin typeface="宋体" panose="02010600030101010101" pitchFamily="2" charset="-122"/>
                <a:ea typeface="宋体" panose="02010600030101010101" pitchFamily="2" charset="-122"/>
              </a:rPr>
              <a:t> &lt;&lt; "old: [5,8] = "&lt;&lt;sum(8)-sum(4)&lt;&lt;"\n";</a:t>
            </a:r>
          </a:p>
          <a:p>
            <a:pPr algn="l"/>
            <a:r>
              <a:rPr lang="en-US" altLang="zh-CN" sz="2400" dirty="0">
                <a:solidFill>
                  <a:schemeClr val="tx1"/>
                </a:solidFill>
                <a:latin typeface="宋体" panose="02010600030101010101" pitchFamily="2" charset="-122"/>
                <a:ea typeface="宋体" panose="02010600030101010101" pitchFamily="2" charset="-122"/>
              </a:rPr>
              <a:t>//</a:t>
            </a:r>
            <a:r>
              <a:rPr lang="zh-CN" altLang="en-US" sz="2400" dirty="0">
                <a:solidFill>
                  <a:schemeClr val="tx1"/>
                </a:solidFill>
                <a:latin typeface="宋体" panose="02010600030101010101" pitchFamily="2" charset="-122"/>
                <a:ea typeface="宋体" panose="02010600030101010101" pitchFamily="2" charset="-122"/>
              </a:rPr>
              <a:t>模拟一次修改： </a:t>
            </a:r>
            <a:r>
              <a:rPr lang="en-US" altLang="zh-CN" sz="2400" dirty="0">
                <a:solidFill>
                  <a:schemeClr val="tx1"/>
                </a:solidFill>
                <a:latin typeface="宋体" panose="02010600030101010101" pitchFamily="2" charset="-122"/>
                <a:ea typeface="宋体" panose="02010600030101010101" pitchFamily="2" charset="-122"/>
              </a:rPr>
              <a:t>a[5] = a[5]+100</a:t>
            </a:r>
          </a:p>
          <a:p>
            <a:pPr algn="l"/>
            <a:r>
              <a:rPr lang="en-US" altLang="zh-CN" sz="2400" dirty="0">
                <a:solidFill>
                  <a:schemeClr val="tx1"/>
                </a:solidFill>
                <a:latin typeface="宋体" panose="02010600030101010101" pitchFamily="2" charset="-122"/>
                <a:ea typeface="宋体" panose="02010600030101010101" pitchFamily="2" charset="-122"/>
              </a:rPr>
              <a:t>   update(5,100);</a:t>
            </a:r>
          </a:p>
          <a:p>
            <a:pPr algn="l"/>
            <a:r>
              <a:rPr lang="en-US" altLang="zh-CN" sz="2400" dirty="0">
                <a:solidFill>
                  <a:schemeClr val="tx1"/>
                </a:solidFill>
                <a:latin typeface="宋体" panose="02010600030101010101" pitchFamily="2" charset="-122"/>
                <a:ea typeface="宋体" panose="02010600030101010101" pitchFamily="2" charset="-122"/>
              </a:rPr>
              <a:t>//</a:t>
            </a:r>
            <a:r>
              <a:rPr lang="zh-CN" altLang="en-US" sz="2400" dirty="0">
                <a:solidFill>
                  <a:schemeClr val="tx1"/>
                </a:solidFill>
                <a:latin typeface="宋体" panose="02010600030101010101" pitchFamily="2" charset="-122"/>
                <a:ea typeface="宋体" panose="02010600030101010101" pitchFamily="2" charset="-122"/>
              </a:rPr>
              <a:t>重新查询区间和</a:t>
            </a:r>
            <a:r>
              <a:rPr lang="en-US" altLang="zh-CN" sz="2400" dirty="0">
                <a:solidFill>
                  <a:schemeClr val="tx1"/>
                </a:solidFill>
                <a:latin typeface="宋体" panose="02010600030101010101" pitchFamily="2" charset="-122"/>
                <a:ea typeface="宋体" panose="02010600030101010101" pitchFamily="2" charset="-122"/>
              </a:rPr>
              <a:t>[5,8]</a:t>
            </a:r>
          </a:p>
          <a:p>
            <a:pPr algn="l"/>
            <a:r>
              <a:rPr lang="en-US" altLang="zh-CN" sz="2400" dirty="0">
                <a:solidFill>
                  <a:schemeClr val="tx1"/>
                </a:solidFill>
                <a:latin typeface="宋体" panose="02010600030101010101" pitchFamily="2" charset="-122"/>
                <a:ea typeface="宋体" panose="02010600030101010101" pitchFamily="2" charset="-122"/>
              </a:rPr>
              <a:t>   </a:t>
            </a:r>
            <a:r>
              <a:rPr lang="en-US" altLang="zh-CN" sz="2400" dirty="0" err="1">
                <a:solidFill>
                  <a:schemeClr val="tx1"/>
                </a:solidFill>
                <a:latin typeface="宋体" panose="02010600030101010101" pitchFamily="2" charset="-122"/>
                <a:ea typeface="宋体" panose="02010600030101010101" pitchFamily="2" charset="-122"/>
              </a:rPr>
              <a:t>cout</a:t>
            </a:r>
            <a:r>
              <a:rPr lang="en-US" altLang="zh-CN" sz="2400" dirty="0">
                <a:solidFill>
                  <a:schemeClr val="tx1"/>
                </a:solidFill>
                <a:latin typeface="宋体" panose="02010600030101010101" pitchFamily="2" charset="-122"/>
                <a:ea typeface="宋体" panose="02010600030101010101" pitchFamily="2" charset="-122"/>
              </a:rPr>
              <a:t> &lt;&lt; "new: [5,8] = "&lt;&lt;sum(8)-sum(4);</a:t>
            </a:r>
          </a:p>
          <a:p>
            <a:pPr algn="l"/>
            <a:r>
              <a:rPr lang="en-US" altLang="zh-CN" sz="2400" dirty="0">
                <a:solidFill>
                  <a:schemeClr val="tx1"/>
                </a:solidFill>
                <a:latin typeface="宋体" panose="02010600030101010101" pitchFamily="2" charset="-122"/>
                <a:ea typeface="宋体" panose="02010600030101010101" pitchFamily="2" charset="-122"/>
              </a:rPr>
              <a:t>   return 0;</a:t>
            </a:r>
          </a:p>
          <a:p>
            <a:pPr algn="l"/>
            <a:r>
              <a:rPr lang="en-US" altLang="zh-CN" sz="2400" dirty="0">
                <a:solidFill>
                  <a:schemeClr val="tx1"/>
                </a:solidFill>
                <a:latin typeface="宋体" panose="02010600030101010101" pitchFamily="2" charset="-122"/>
                <a:ea typeface="宋体" panose="02010600030101010101" pitchFamily="2" charset="-122"/>
              </a:rPr>
              <a:t>}</a:t>
            </a:r>
          </a:p>
        </p:txBody>
      </p:sp>
    </p:spTree>
    <p:custDataLst>
      <p:tags r:id="rId1"/>
    </p:custDataLst>
    <p:extLst>
      <p:ext uri="{BB962C8B-B14F-4D97-AF65-F5344CB8AC3E}">
        <p14:creationId xmlns:p14="http://schemas.microsoft.com/office/powerpoint/2010/main" val="2406979373"/>
      </p:ext>
    </p:extLst>
  </p:cSld>
  <p:clrMapOvr>
    <a:masterClrMapping/>
  </p:clrMapOvr>
  <p:transition spd="slow" advClick="0" advTm="1000">
    <p:push dir="u"/>
  </p:transition>
  <p:timing>
    <p:tnLst>
      <p:par>
        <p:cTn id="1" dur="indefinite" restart="never" nodeType="tmRoot"/>
      </p:par>
    </p:tnLst>
    <p:bldLst>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2472"/>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逆序对问题</a:t>
              </a:r>
              <a:endParaRPr lang="en-US" altLang="zh-CN" sz="5600" b="1" spc="600" dirty="0" smtClean="0">
                <a:solidFill>
                  <a:schemeClr val="bg1"/>
                </a:solidFill>
                <a:latin typeface="思源宋体 CN Heavy" panose="02020900000000000000" charset="-122"/>
                <a:ea typeface="思源宋体 CN Heavy" panose="02020900000000000000" charset="-122"/>
              </a:endParaRPr>
            </a:p>
            <a:p>
              <a:pPr algn="l"/>
              <a:r>
                <a:rPr lang="zh-CN" altLang="en-US" sz="4000" b="1" spc="600" dirty="0">
                  <a:solidFill>
                    <a:schemeClr val="bg1"/>
                  </a:solidFill>
                  <a:latin typeface="思源宋体 CN Heavy" panose="02020900000000000000" charset="-122"/>
                  <a:ea typeface="思源宋体 CN Heavy" panose="02020900000000000000" charset="-122"/>
                </a:rPr>
                <a:t>逆序对  </a:t>
              </a:r>
              <a:r>
                <a:rPr lang="en-US" altLang="zh-CN" sz="4000" b="1" spc="600" dirty="0" err="1">
                  <a:solidFill>
                    <a:schemeClr val="bg1"/>
                  </a:solidFill>
                  <a:latin typeface="思源宋体 CN Heavy" panose="02020900000000000000" charset="-122"/>
                  <a:ea typeface="思源宋体 CN Heavy" panose="02020900000000000000" charset="-122"/>
                </a:rPr>
                <a:t>lanqiaoOJ</a:t>
              </a:r>
              <a:r>
                <a:rPr lang="zh-CN" altLang="en-US" sz="4000" b="1" spc="600" dirty="0">
                  <a:solidFill>
                    <a:schemeClr val="bg1"/>
                  </a:solidFill>
                  <a:latin typeface="思源宋体 CN Heavy" panose="02020900000000000000" charset="-122"/>
                  <a:ea typeface="思源宋体 CN Heavy" panose="02020900000000000000" charset="-122"/>
                </a:rPr>
                <a:t>题号</a:t>
              </a:r>
              <a:r>
                <a:rPr lang="en-US" altLang="zh-CN" sz="4000" b="1" spc="600" dirty="0">
                  <a:solidFill>
                    <a:schemeClr val="bg1"/>
                  </a:solidFill>
                  <a:latin typeface="思源宋体 CN Heavy" panose="02020900000000000000" charset="-122"/>
                  <a:ea typeface="思源宋体 CN Heavy" panose="02020900000000000000" charset="-122"/>
                </a:rPr>
                <a:t>1506 </a:t>
              </a:r>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9" name="文本框 8" descr="7b0a202020202262756c6c6574223a20227b5c2263617465676f727949645c223a31303030352c5c2274656d706c61746549645c223a32303233313332387d220a7d0a"/>
          <p:cNvSpPr txBox="1"/>
          <p:nvPr/>
        </p:nvSpPr>
        <p:spPr>
          <a:xfrm>
            <a:off x="1047135" y="3416678"/>
            <a:ext cx="22002323" cy="9233297"/>
          </a:xfrm>
          <a:prstGeom prst="rect">
            <a:avLst/>
          </a:prstGeom>
          <a:noFill/>
        </p:spPr>
        <p:txBody>
          <a:bodyPr wrap="square" rtlCol="0">
            <a:spAutoFit/>
          </a:bodyPr>
          <a:lstStyle/>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给定一个序列</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。若</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&lt;j</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且</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&gt;</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j</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，则</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&lt;</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j&gt;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就是为一个“逆序对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。请你写一个程序，在尽量短的时间内统计出”逆序对“的数目。</a:t>
            </a: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输入格式</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行是整数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1≤n≤500000)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接下来</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行，</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个整数。</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输出格式</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一个整数，为逆序对的数目</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输入样例</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endParaRPr 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6</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5 4 2 6 3 </a:t>
            </a:r>
            <a:r>
              <a:rPr 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输出样例</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11</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31786781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a:t>
              </a:r>
              <a:r>
                <a:rPr lang="en-US" altLang="zh-CN" sz="5600" b="1" spc="600" dirty="0" smtClean="0">
                  <a:solidFill>
                    <a:schemeClr val="bg1"/>
                  </a:solidFill>
                  <a:latin typeface="宋体" panose="02010600030101010101" pitchFamily="2" charset="-122"/>
                  <a:ea typeface="宋体" panose="02010600030101010101" pitchFamily="2" charset="-122"/>
                </a:rPr>
                <a:t>1</a:t>
              </a:r>
              <a:r>
                <a:rPr lang="zh-CN" altLang="en-US" sz="5600" b="1" spc="600" dirty="0" smtClean="0">
                  <a:solidFill>
                    <a:schemeClr val="bg1"/>
                  </a:solidFill>
                  <a:latin typeface="宋体" panose="02010600030101010101" pitchFamily="2" charset="-122"/>
                  <a:ea typeface="宋体" panose="02010600030101010101" pitchFamily="2" charset="-122"/>
                </a:rPr>
                <a:t>）暴力法</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106597" y="3296471"/>
            <a:ext cx="21909046" cy="8309967"/>
          </a:xfrm>
          <a:prstGeom prst="rect">
            <a:avLst/>
          </a:prstGeom>
          <a:noFill/>
        </p:spPr>
        <p:txBody>
          <a:bodyPr wrap="square" rtlCol="0">
            <a:spAutoFit/>
          </a:bodyPr>
          <a:lstStyle/>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模拟：先</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检查第一个数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，把后面所有数跟它比较，如果发现有一个比</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小，就是一个逆序对；再检查第二个数，第三个数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；直到最后一个数</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python</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代码，</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C++</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代码略）</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36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36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输入样例</a:t>
            </a:r>
            <a:r>
              <a:rPr lang="en-US" altLang="zh-CN" sz="36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6</a:t>
            </a:r>
          </a:p>
          <a:p>
            <a:pPr algn="l">
              <a:lnSpc>
                <a:spcPct val="150000"/>
              </a:lnSpc>
            </a:pP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5 4 2 6 3 1</a:t>
            </a:r>
          </a:p>
          <a:p>
            <a:pPr algn="l">
              <a:lnSpc>
                <a:spcPct val="150000"/>
              </a:lnSpc>
            </a:pPr>
            <a:r>
              <a:rPr lang="en-US" altLang="zh-CN" sz="36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36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输出样例</a:t>
            </a:r>
            <a:r>
              <a:rPr lang="en-US" altLang="zh-CN" sz="36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11</a:t>
            </a: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复杂度：</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O(n</a:t>
            </a:r>
            <a:r>
              <a:rPr lang="en-US" altLang="zh-CN" sz="4400" baseline="30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本题</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最大</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10</a:t>
            </a:r>
            <a:r>
              <a:rPr lang="en-US" altLang="zh-CN" sz="4400" baseline="30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，暴力法</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TLE</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3" name="图片 12"/>
          <p:cNvPicPr/>
          <p:nvPr/>
        </p:nvPicPr>
        <p:blipFill>
          <a:blip r:embed="rId5">
            <a:lum bright="34000" contrast="-8000"/>
          </a:blip>
          <a:srcRect l="20046" t="6270" r="19548" b="5808"/>
          <a:stretch>
            <a:fillRect/>
          </a:stretch>
        </p:blipFill>
        <p:spPr>
          <a:xfrm rot="5400000">
            <a:off x="12694133" y="2860192"/>
            <a:ext cx="6096000" cy="12605716"/>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10170905" y="6431153"/>
            <a:ext cx="13298695" cy="5016758"/>
          </a:xfrm>
          <a:prstGeom prst="rect">
            <a:avLst/>
          </a:prstGeom>
          <a:noFill/>
          <a:ln>
            <a:noFill/>
          </a:ln>
        </p:spPr>
        <p:txBody>
          <a:bodyPr wrap="square" rtlCol="0">
            <a:spAutoFit/>
          </a:bodyPr>
          <a:lstStyle/>
          <a:p>
            <a:pPr algn="l"/>
            <a:r>
              <a:rPr lang="en-US" altLang="zh-CN" sz="4000" dirty="0">
                <a:solidFill>
                  <a:schemeClr val="tx1"/>
                </a:solidFill>
                <a:latin typeface="宋体" panose="02010600030101010101" pitchFamily="2" charset="-122"/>
                <a:ea typeface="宋体" panose="02010600030101010101" pitchFamily="2" charset="-122"/>
              </a:rPr>
              <a:t>n = </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(input())</a:t>
            </a:r>
          </a:p>
          <a:p>
            <a:pPr algn="l"/>
            <a:r>
              <a:rPr lang="en-US" altLang="zh-CN" sz="4000" dirty="0">
                <a:solidFill>
                  <a:schemeClr val="tx1"/>
                </a:solidFill>
                <a:latin typeface="宋体" panose="02010600030101010101" pitchFamily="2" charset="-122"/>
                <a:ea typeface="宋体" panose="02010600030101010101" pitchFamily="2" charset="-122"/>
              </a:rPr>
              <a:t>a = </a:t>
            </a:r>
            <a:r>
              <a:rPr lang="en-US" altLang="zh-CN" sz="4000" dirty="0" smtClean="0">
                <a:solidFill>
                  <a:schemeClr val="tx1"/>
                </a:solidFill>
                <a:latin typeface="宋体" panose="02010600030101010101" pitchFamily="2" charset="-122"/>
                <a:ea typeface="宋体" panose="02010600030101010101" pitchFamily="2" charset="-122"/>
              </a:rPr>
              <a:t>list(map(</a:t>
            </a:r>
            <a:r>
              <a:rPr lang="en-US" altLang="zh-CN" sz="4000" dirty="0" err="1" smtClean="0">
                <a:solidFill>
                  <a:schemeClr val="tx1"/>
                </a:solidFill>
                <a:latin typeface="宋体" panose="02010600030101010101" pitchFamily="2" charset="-122"/>
                <a:ea typeface="宋体" panose="02010600030101010101" pitchFamily="2" charset="-122"/>
              </a:rPr>
              <a:t>int,input</a:t>
            </a:r>
            <a:r>
              <a:rPr lang="en-US" altLang="zh-CN" sz="4000" dirty="0">
                <a:solidFill>
                  <a:schemeClr val="tx1"/>
                </a:solidFill>
                <a:latin typeface="宋体" panose="02010600030101010101" pitchFamily="2" charset="-122"/>
                <a:ea typeface="宋体" panose="02010600030101010101" pitchFamily="2" charset="-122"/>
              </a:rPr>
              <a:t>().split())) </a:t>
            </a:r>
            <a:r>
              <a:rPr lang="en-US" altLang="zh-CN" sz="4000" dirty="0" smtClean="0">
                <a:solidFill>
                  <a:schemeClr val="tx1"/>
                </a:solidFill>
                <a:latin typeface="宋体" panose="02010600030101010101" pitchFamily="2" charset="-122"/>
                <a:ea typeface="宋体" panose="02010600030101010101" pitchFamily="2" charset="-122"/>
              </a:rPr>
              <a:t> </a:t>
            </a:r>
            <a:endParaRPr lang="zh-CN" altLang="en-US"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res=0</a:t>
            </a:r>
          </a:p>
          <a:p>
            <a:pPr algn="l"/>
            <a:r>
              <a:rPr lang="en-US" altLang="zh-CN" sz="4000" dirty="0">
                <a:solidFill>
                  <a:schemeClr val="tx1"/>
                </a:solidFill>
                <a:latin typeface="宋体" panose="02010600030101010101" pitchFamily="2" charset="-122"/>
                <a:ea typeface="宋体" panose="02010600030101010101" pitchFamily="2" charset="-122"/>
              </a:rPr>
              <a:t>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a:t>
            </a:r>
            <a:r>
              <a:rPr lang="en-US" altLang="zh-CN" sz="4000" dirty="0" smtClean="0">
                <a:solidFill>
                  <a:schemeClr val="tx1"/>
                </a:solidFill>
                <a:latin typeface="宋体" panose="02010600030101010101" pitchFamily="2" charset="-122"/>
                <a:ea typeface="宋体" panose="02010600030101010101" pitchFamily="2" charset="-122"/>
              </a:rPr>
              <a:t>range(n):</a:t>
            </a:r>
            <a:endParaRPr lang="en-US" altLang="zh-CN"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    for j in </a:t>
            </a:r>
            <a:r>
              <a:rPr lang="en-US" altLang="zh-CN" sz="4000" dirty="0" smtClean="0">
                <a:solidFill>
                  <a:schemeClr val="tx1"/>
                </a:solidFill>
                <a:latin typeface="宋体" panose="02010600030101010101" pitchFamily="2" charset="-122"/>
                <a:ea typeface="宋体" panose="02010600030101010101" pitchFamily="2" charset="-122"/>
              </a:rPr>
              <a:t>range(i+1,n):</a:t>
            </a:r>
            <a:endParaRPr lang="en-US" altLang="zh-CN"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        if a[j]&lt;a[</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res +=1</a:t>
            </a:r>
          </a:p>
          <a:p>
            <a:pPr algn="l"/>
            <a:r>
              <a:rPr lang="en-US" altLang="zh-CN" sz="4000" dirty="0">
                <a:solidFill>
                  <a:schemeClr val="tx1"/>
                </a:solidFill>
                <a:latin typeface="宋体" panose="02010600030101010101" pitchFamily="2" charset="-122"/>
                <a:ea typeface="宋体" panose="02010600030101010101" pitchFamily="2" charset="-122"/>
              </a:rPr>
              <a:t>print(res)</a:t>
            </a:r>
          </a:p>
        </p:txBody>
      </p:sp>
    </p:spTree>
    <p:custDataLst>
      <p:tags r:id="rId1"/>
    </p:custDataLst>
    <p:extLst>
      <p:ext uri="{BB962C8B-B14F-4D97-AF65-F5344CB8AC3E}">
        <p14:creationId xmlns:p14="http://schemas.microsoft.com/office/powerpoint/2010/main" val="384911617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6" end="6"/>
                                            </p:txEl>
                                          </p:spTgt>
                                        </p:tgtEl>
                                        <p:attrNameLst>
                                          <p:attrName>style.visibility</p:attrName>
                                        </p:attrNameLst>
                                      </p:cBhvr>
                                      <p:to>
                                        <p:strVal val="visible"/>
                                      </p:to>
                                    </p:set>
                                    <p:animEffect transition="in" filter="fade">
                                      <p:cBhvr>
                                        <p:cTn id="20" dur="500"/>
                                        <p:tgtEl>
                                          <p:spTgt spid="2">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animEffect transition="in" filter="fade">
                                      <p:cBhvr>
                                        <p:cTn id="23"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 grpId="0"/>
      <p:bldP spid="14"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a:t>
              </a:r>
              <a:r>
                <a:rPr lang="en-US" altLang="zh-CN" sz="5600" b="1" spc="600" dirty="0" smtClean="0">
                  <a:solidFill>
                    <a:schemeClr val="bg1"/>
                  </a:solidFill>
                  <a:latin typeface="宋体" panose="02010600030101010101" pitchFamily="2" charset="-122"/>
                  <a:ea typeface="宋体" panose="02010600030101010101" pitchFamily="2" charset="-122"/>
                </a:rPr>
                <a:t>2</a:t>
              </a:r>
              <a:r>
                <a:rPr lang="zh-CN" altLang="en-US" sz="5600" b="1" spc="600" dirty="0" smtClean="0">
                  <a:solidFill>
                    <a:schemeClr val="bg1"/>
                  </a:solidFill>
                  <a:latin typeface="宋体" panose="02010600030101010101" pitchFamily="2" charset="-122"/>
                  <a:ea typeface="宋体" panose="02010600030101010101" pitchFamily="2" charset="-122"/>
                </a:rPr>
                <a:t>）归并排序</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346440" y="3851107"/>
            <a:ext cx="21909046" cy="3139321"/>
          </a:xfrm>
          <a:prstGeom prst="rect">
            <a:avLst/>
          </a:prstGeom>
          <a:noFill/>
        </p:spPr>
        <p:txBody>
          <a:bodyPr wrap="square" rtlCol="0">
            <a:spAutoFit/>
          </a:bodyPr>
          <a:lstStyle/>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观察暴力</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法</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的执行过程，发现</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和交换排序很像</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能否</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用交换排序的升级版归并排序，来处理逆序对问题？</a:t>
            </a:r>
          </a:p>
        </p:txBody>
      </p:sp>
    </p:spTree>
    <p:custDataLst>
      <p:tags r:id="rId1"/>
    </p:custDataLst>
    <p:extLst>
      <p:ext uri="{BB962C8B-B14F-4D97-AF65-F5344CB8AC3E}">
        <p14:creationId xmlns:p14="http://schemas.microsoft.com/office/powerpoint/2010/main" val="256020752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归并排序</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207469" y="8246192"/>
            <a:ext cx="21909046" cy="4026487"/>
          </a:xfrm>
          <a:prstGeom prst="rect">
            <a:avLst/>
          </a:prstGeom>
          <a:noFill/>
        </p:spPr>
        <p:txBody>
          <a:bodyPr wrap="square" rtlCol="0">
            <a:spAutoFit/>
          </a:bodyPr>
          <a:lstStyle/>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归并排序：</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）分解。把初始序列分成长度相同的左右两个子序列，然后把每个子序列再分成更小的两个子序列</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，直到子序列只包含</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个数</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。用</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递归</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实现。</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合并。归并</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个有序的子</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序列</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p:txBody>
      </p:sp>
      <p:pic>
        <p:nvPicPr>
          <p:cNvPr id="9218" name="Picture 2" descr="C:\Users\ECUST\AppData\Local\Temp\ksohtml3124\wp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6349" y="2862155"/>
            <a:ext cx="14319784" cy="470787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4780125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归并排序的复杂度</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417331" y="7937680"/>
            <a:ext cx="21909046" cy="4524315"/>
          </a:xfrm>
          <a:prstGeom prst="rect">
            <a:avLst/>
          </a:prstGeom>
          <a:noFill/>
        </p:spPr>
        <p:txBody>
          <a:bodyPr wrap="square" rtlCol="0">
            <a:spAutoFit/>
          </a:bodyPr>
          <a:lstStyle/>
          <a:p>
            <a:pPr algn="l">
              <a:lnSpc>
                <a:spcPct val="150000"/>
              </a:lnSpc>
            </a:pP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对</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个数进行归并排序：</a:t>
            </a:r>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）需要</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logn</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趟归并；</a:t>
            </a:r>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）在每一趟归并中，有很多次合并操作，一共需要</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O(n)</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次比较。</a:t>
            </a:r>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复杂度：</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O(</a:t>
            </a:r>
            <a:r>
              <a:rPr lang="en-US" altLang="zh-CN" sz="48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nlogn</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0" name="Picture 2" descr="C:\Users\ECUST\AppData\Local\Temp\ksohtml3124\wp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6349" y="2862155"/>
            <a:ext cx="14319784" cy="470787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7871864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归并排序和逆序对</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649990" y="6524977"/>
            <a:ext cx="21909046" cy="6186309"/>
          </a:xfrm>
          <a:prstGeom prst="rect">
            <a:avLst/>
          </a:prstGeom>
          <a:noFill/>
        </p:spPr>
        <p:txBody>
          <a:bodyPr wrap="square" rtlCol="0">
            <a:spAutoFit/>
          </a:bodyPr>
          <a:lstStyle/>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观察归并排序</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的一次合并过程</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，发现</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能利用这个过程来记录逆序对</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）在子序列内部，元素都是有序的，不存在逆序对</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逆序</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对只存在于不同的子序列之间。</a:t>
            </a:r>
          </a:p>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）合并两个子序列</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时：</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前一个子序列的元素比后面子序列的元素小</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无</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逆序对。</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如果</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前一个子序列的元素比后面子序列的</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元素大，有逆序对，且有</a:t>
            </a:r>
            <a:r>
              <a:rPr lang="en-US" altLang="zh-CN" sz="4400" dirty="0" smtClean="0">
                <a:solidFill>
                  <a:schemeClr val="tx1"/>
                </a:solidFill>
                <a:latin typeface="宋体" panose="02010600030101010101" pitchFamily="2" charset="-122"/>
                <a:ea typeface="宋体" panose="02010600030101010101" pitchFamily="2" charset="-122"/>
              </a:rPr>
              <a:t>mid-(i-1)</a:t>
            </a:r>
            <a:r>
              <a:rPr lang="zh-CN" altLang="en-US" sz="4400" dirty="0" smtClean="0">
                <a:solidFill>
                  <a:schemeClr val="tx1"/>
                </a:solidFill>
                <a:latin typeface="宋体" panose="02010600030101010101" pitchFamily="2" charset="-122"/>
                <a:ea typeface="宋体" panose="02010600030101010101" pitchFamily="2" charset="-122"/>
              </a:rPr>
              <a:t>个</a:t>
            </a:r>
            <a:r>
              <a:rPr lang="en-US" altLang="zh-CN" sz="4400" dirty="0" smtClean="0">
                <a:solidFill>
                  <a:schemeClr val="tx1"/>
                </a:solidFill>
                <a:latin typeface="宋体" panose="02010600030101010101" pitchFamily="2" charset="-122"/>
                <a:ea typeface="宋体" panose="02010600030101010101" pitchFamily="2" charset="-122"/>
              </a:rPr>
              <a:t> </a:t>
            </a: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0242" name="Picture 2" descr="C:\Users\ECUST\AppData\Local\Temp\ksohtml3124\wps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6801" y="2973908"/>
            <a:ext cx="18985773" cy="275214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774821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fade">
                                      <p:cBhvr>
                                        <p:cTn id="1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并查集的操作</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1527424" y="3838714"/>
            <a:ext cx="21909046" cy="3682355"/>
          </a:xfrm>
          <a:prstGeom prst="rect">
            <a:avLst/>
          </a:prstGeom>
          <a:noFill/>
        </p:spPr>
        <p:txBody>
          <a:bodyPr wrap="square" rtlCol="0">
            <a:spAutoFit/>
          </a:bodyPr>
          <a:lstStyle/>
          <a:p>
            <a:pPr marL="571500" indent="-571500" algn="l">
              <a:lnSpc>
                <a:spcPct val="170000"/>
              </a:lnSpc>
              <a:buFont typeface="Arial" panose="020B0604020202020204" pitchFamily="34" charset="0"/>
              <a:buChar char="•"/>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初始化</a:t>
            </a:r>
          </a:p>
          <a:p>
            <a:pPr marL="571500" indent="-571500" algn="l">
              <a:lnSpc>
                <a:spcPct val="170000"/>
              </a:lnSpc>
              <a:buFont typeface="Arial" panose="020B0604020202020204" pitchFamily="34" charset="0"/>
              <a:buChar char="•"/>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合并</a:t>
            </a:r>
          </a:p>
          <a:p>
            <a:pPr marL="571500" indent="-571500" algn="l">
              <a:lnSpc>
                <a:spcPct val="170000"/>
              </a:lnSpc>
              <a:buFont typeface="Arial" panose="020B0604020202020204" pitchFamily="34" charset="0"/>
              <a:buChar char="•"/>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查找</a:t>
            </a:r>
          </a:p>
        </p:txBody>
      </p:sp>
    </p:spTree>
    <p:custDataLst>
      <p:tags r:id="rId1"/>
    </p:custDataLst>
    <p:extLst>
      <p:ext uri="{BB962C8B-B14F-4D97-AF65-F5344CB8AC3E}">
        <p14:creationId xmlns:p14="http://schemas.microsoft.com/office/powerpoint/2010/main" val="280179432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a:t>
              </a:r>
              <a:r>
                <a:rPr lang="en-US" altLang="zh-CN" sz="5600" b="1" spc="600" dirty="0" smtClean="0">
                  <a:solidFill>
                    <a:schemeClr val="bg1"/>
                  </a:solidFill>
                  <a:latin typeface="宋体" panose="02010600030101010101" pitchFamily="2" charset="-122"/>
                  <a:ea typeface="宋体" panose="02010600030101010101" pitchFamily="2" charset="-122"/>
                </a:rPr>
                <a:t>3</a:t>
              </a:r>
              <a:r>
                <a:rPr lang="zh-CN" altLang="en-US" sz="5600" b="1" spc="600" dirty="0" smtClean="0">
                  <a:solidFill>
                    <a:schemeClr val="bg1"/>
                  </a:solidFill>
                  <a:latin typeface="宋体" panose="02010600030101010101" pitchFamily="2" charset="-122"/>
                  <a:ea typeface="宋体" panose="02010600030101010101" pitchFamily="2" charset="-122"/>
                </a:rPr>
                <a:t>）树状数组与逆序对</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106597" y="3296471"/>
            <a:ext cx="21909046" cy="7201972"/>
          </a:xfrm>
          <a:prstGeom prst="rect">
            <a:avLst/>
          </a:prstGeom>
          <a:noFill/>
        </p:spPr>
        <p:txBody>
          <a:bodyPr wrap="square" rtlCol="0">
            <a:spAutoFit/>
          </a:bodyPr>
          <a:lstStyle/>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用树状数组求逆序对，是树状数组的巧妙应用，比其他方法都好。</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用</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树状数组解逆序</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对：</a:t>
            </a:r>
            <a:r>
              <a:rPr lang="zh-CN" altLang="en-US" sz="44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把数字看成树状数组的下标</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例如序列</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 4, 2, 6, 3, 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，对应</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a[5]</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a[4]</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a[1]</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每</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处理一个数字，树状数组的下标所对应的元素数值加一，统计前缀和，就是逆序对的数量</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倒序或正序处理数据都</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行 。</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10942623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a:t>
              </a:r>
              <a:r>
                <a:rPr lang="en-US" altLang="zh-CN" sz="5600" b="1" spc="600" dirty="0" smtClean="0">
                  <a:solidFill>
                    <a:schemeClr val="bg1"/>
                  </a:solidFill>
                  <a:latin typeface="宋体" panose="02010600030101010101" pitchFamily="2" charset="-122"/>
                  <a:ea typeface="宋体" panose="02010600030101010101" pitchFamily="2" charset="-122"/>
                </a:rPr>
                <a:t>1</a:t>
              </a:r>
              <a:r>
                <a:rPr lang="zh-CN" altLang="en-US" sz="5600" b="1" spc="600" dirty="0" smtClean="0">
                  <a:solidFill>
                    <a:schemeClr val="bg1"/>
                  </a:solidFill>
                  <a:latin typeface="宋体" panose="02010600030101010101" pitchFamily="2" charset="-122"/>
                  <a:ea typeface="宋体" panose="02010600030101010101" pitchFamily="2" charset="-122"/>
                </a:rPr>
                <a:t>）倒序</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652745" y="2817499"/>
            <a:ext cx="23730619" cy="4154984"/>
          </a:xfrm>
          <a:prstGeom prst="rect">
            <a:avLst/>
          </a:prstGeom>
          <a:noFill/>
        </p:spPr>
        <p:txBody>
          <a:bodyPr wrap="square" rtlCol="0">
            <a:spAutoFit/>
          </a:bodyPr>
          <a:lstStyle/>
          <a:p>
            <a:pPr algn="l"/>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用</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树状数组倒序处理数列，当前数字的前一个数的前缀和即为以该数为较大数的逆序对的个数</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例如</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 4, 2, 6, 3, 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，倒序处理数字：</a:t>
            </a: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数字</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加一，计算</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前面的前缀和</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sum(0)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，逆序对数量</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ans</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ans</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sum(0) = 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数字</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加一，计算</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前面的前缀和</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sum(2)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，逆序对数量</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ans</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ans</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sum(2) = 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数字</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加一，计算</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前面的前缀和</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sum(5)</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，逆序对数量</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ans</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ans</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sum(5) = 1+2 = 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等等</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p:txBody>
      </p:sp>
      <p:pic>
        <p:nvPicPr>
          <p:cNvPr id="3" name="图片 2"/>
          <p:cNvPicPr>
            <a:picLocks noChangeAspect="1"/>
          </p:cNvPicPr>
          <p:nvPr/>
        </p:nvPicPr>
        <p:blipFill>
          <a:blip r:embed="rId5"/>
          <a:stretch>
            <a:fillRect/>
          </a:stretch>
        </p:blipFill>
        <p:spPr>
          <a:xfrm>
            <a:off x="6463993" y="6850741"/>
            <a:ext cx="10305435" cy="6255659"/>
          </a:xfrm>
          <a:prstGeom prst="rect">
            <a:avLst/>
          </a:prstGeom>
        </p:spPr>
      </p:pic>
    </p:spTree>
    <p:custDataLst>
      <p:tags r:id="rId1"/>
    </p:custDataLst>
    <p:extLst>
      <p:ext uri="{BB962C8B-B14F-4D97-AF65-F5344CB8AC3E}">
        <p14:creationId xmlns:p14="http://schemas.microsoft.com/office/powerpoint/2010/main" val="115319005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fade">
                                      <p:cBhvr>
                                        <p:cTn id="20"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a:t>
              </a:r>
              <a:r>
                <a:rPr lang="en-US" altLang="zh-CN" sz="5600" b="1" spc="600" dirty="0" smtClean="0">
                  <a:solidFill>
                    <a:schemeClr val="bg1"/>
                  </a:solidFill>
                  <a:latin typeface="宋体" panose="02010600030101010101" pitchFamily="2" charset="-122"/>
                  <a:ea typeface="宋体" panose="02010600030101010101" pitchFamily="2" charset="-122"/>
                </a:rPr>
                <a:t>2</a:t>
              </a:r>
              <a:r>
                <a:rPr lang="zh-CN" altLang="en-US" sz="5600" b="1" spc="600" dirty="0" smtClean="0">
                  <a:solidFill>
                    <a:schemeClr val="bg1"/>
                  </a:solidFill>
                  <a:latin typeface="宋体" panose="02010600030101010101" pitchFamily="2" charset="-122"/>
                  <a:ea typeface="宋体" panose="02010600030101010101" pitchFamily="2" charset="-122"/>
                </a:rPr>
                <a:t>）正序</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652745" y="2817499"/>
            <a:ext cx="23730619" cy="4832092"/>
          </a:xfrm>
          <a:prstGeom prst="rect">
            <a:avLst/>
          </a:prstGeom>
          <a:noFill/>
        </p:spPr>
        <p:txBody>
          <a:bodyPr wrap="square" rtlCol="0">
            <a:spAutoFit/>
          </a:bodyPr>
          <a:lstStyle/>
          <a:p>
            <a:pPr algn="l"/>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当前已经处理的数字个数减掉当前数字的前缀和即为以该数为较小数的逆序对个数</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例如 </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 4, 2, 6, 3, 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，正序处理数字：</a:t>
            </a: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数字</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a[5]</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加一，当前处理了</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个数，</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ans</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ans</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(1-sum(5)) = 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数字</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4</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a[4]</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加一，当前处理了</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个数，</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ans</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ans</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2-sum(4)) = 0+1 = 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数字</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加一，</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ans</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ans</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(3-sum(2)) = 1+2 = 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数字</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加一，</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ans</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ans</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(4-sum(6)) = 3+0 = 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等等</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p:txBody>
      </p:sp>
      <p:pic>
        <p:nvPicPr>
          <p:cNvPr id="3" name="图片 2"/>
          <p:cNvPicPr>
            <a:picLocks noChangeAspect="1"/>
          </p:cNvPicPr>
          <p:nvPr/>
        </p:nvPicPr>
        <p:blipFill>
          <a:blip r:embed="rId5"/>
          <a:stretch>
            <a:fillRect/>
          </a:stretch>
        </p:blipFill>
        <p:spPr>
          <a:xfrm>
            <a:off x="6463993" y="6850741"/>
            <a:ext cx="10305435" cy="6255659"/>
          </a:xfrm>
          <a:prstGeom prst="rect">
            <a:avLst/>
          </a:prstGeom>
        </p:spPr>
      </p:pic>
    </p:spTree>
    <p:custDataLst>
      <p:tags r:id="rId1"/>
    </p:custDataLst>
    <p:extLst>
      <p:ext uri="{BB962C8B-B14F-4D97-AF65-F5344CB8AC3E}">
        <p14:creationId xmlns:p14="http://schemas.microsoft.com/office/powerpoint/2010/main" val="419698404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离散化</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689229" y="3926771"/>
            <a:ext cx="23005541" cy="4524315"/>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上面</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的处理方法“把数字看成树状数组的下标”有个问题，如果数字比较大，例如数字等于</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10</a:t>
            </a:r>
            <a:r>
              <a:rPr lang="en-US" altLang="zh-CN" sz="48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9</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，那么树状数组的空间也要开到</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10</a:t>
            </a:r>
            <a:r>
              <a:rPr lang="en-US" altLang="zh-CN" sz="48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9</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1G</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，远远</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超过了题目限制的空间</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用</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“离散化”这个小技巧能解决这个问题</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95474745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离散化</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652745" y="2817499"/>
            <a:ext cx="23005541" cy="7848302"/>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离散化：把</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原来的数字，用它们的相对大小来替换原来的数值，而它们的顺序仍然</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不变。</a:t>
            </a: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例</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20543, 19, 376, 546007640}</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，它们的相对大小是</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4, 2, 3, 5</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有</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多少个数字，离散化后的每个数字的大小就是多大</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在</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用树状数组求解逆序对的题目中，</a:t>
            </a:r>
            <a:r>
              <a:rPr lang="zh-CN" altLang="en-US" sz="48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离散化几乎是必须的</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本题需处理</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500000</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个数字</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，离散化</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之后树状数组</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大小只需</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500000</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73127578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fade">
                                      <p:cBhvr>
                                        <p:cTn id="20"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p:nvPr/>
        </p:nvPicPr>
        <p:blipFill>
          <a:blip r:embed="rId4">
            <a:lum bright="34000" contrast="-8000"/>
          </a:blip>
          <a:srcRect l="20046" t="6270" r="19548" b="5808"/>
          <a:stretch>
            <a:fillRect/>
          </a:stretch>
        </p:blipFill>
        <p:spPr>
          <a:xfrm rot="5400000">
            <a:off x="7034175" y="-1615148"/>
            <a:ext cx="14165943" cy="16496353"/>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7079338" y="326535"/>
            <a:ext cx="15285985" cy="17758708"/>
          </a:xfrm>
          <a:prstGeom prst="rect">
            <a:avLst/>
          </a:prstGeom>
          <a:noFill/>
          <a:ln>
            <a:noFill/>
          </a:ln>
        </p:spPr>
        <p:txBody>
          <a:bodyPr wrap="square" rtlCol="0">
            <a:spAutoFit/>
          </a:bodyPr>
          <a:lstStyle/>
          <a:p>
            <a:pPr algn="l"/>
            <a:r>
              <a:rPr lang="en-US" altLang="zh-CN" sz="2800" dirty="0">
                <a:solidFill>
                  <a:schemeClr val="tx1"/>
                </a:solidFill>
                <a:latin typeface="宋体" panose="02010600030101010101" pitchFamily="2" charset="-122"/>
                <a:ea typeface="宋体" panose="02010600030101010101" pitchFamily="2" charset="-122"/>
              </a:rPr>
              <a:t>#include &lt;bits/</a:t>
            </a:r>
            <a:r>
              <a:rPr lang="en-US" altLang="zh-CN" sz="2800" dirty="0" err="1">
                <a:solidFill>
                  <a:schemeClr val="tx1"/>
                </a:solidFill>
                <a:latin typeface="宋体" panose="02010600030101010101" pitchFamily="2" charset="-122"/>
                <a:ea typeface="宋体" panose="02010600030101010101" pitchFamily="2" charset="-122"/>
              </a:rPr>
              <a:t>stdc</a:t>
            </a:r>
            <a:r>
              <a:rPr lang="en-US" altLang="zh-CN" sz="2800" dirty="0">
                <a:solidFill>
                  <a:schemeClr val="tx1"/>
                </a:solidFill>
                <a:latin typeface="宋体" panose="02010600030101010101" pitchFamily="2" charset="-122"/>
                <a:ea typeface="宋体" panose="02010600030101010101" pitchFamily="2" charset="-122"/>
              </a:rPr>
              <a:t>++.h&gt;</a:t>
            </a:r>
          </a:p>
          <a:p>
            <a:pPr algn="l"/>
            <a:r>
              <a:rPr lang="en-US" altLang="zh-CN" sz="2800" dirty="0">
                <a:solidFill>
                  <a:schemeClr val="tx1"/>
                </a:solidFill>
                <a:latin typeface="宋体" panose="02010600030101010101" pitchFamily="2" charset="-122"/>
                <a:ea typeface="宋体" panose="02010600030101010101" pitchFamily="2" charset="-122"/>
              </a:rPr>
              <a:t>using namespace </a:t>
            </a:r>
            <a:r>
              <a:rPr lang="en-US" altLang="zh-CN" sz="2800" dirty="0" err="1">
                <a:solidFill>
                  <a:schemeClr val="tx1"/>
                </a:solidFill>
                <a:latin typeface="宋体" panose="02010600030101010101" pitchFamily="2" charset="-122"/>
                <a:ea typeface="宋体" panose="02010600030101010101" pitchFamily="2" charset="-122"/>
              </a:rPr>
              <a:t>std</a:t>
            </a:r>
            <a:r>
              <a:rPr lang="en-US" altLang="zh-CN" sz="2800" dirty="0">
                <a:solidFill>
                  <a:schemeClr val="tx1"/>
                </a:solidFill>
                <a:latin typeface="宋体" panose="02010600030101010101" pitchFamily="2" charset="-122"/>
                <a:ea typeface="宋体" panose="02010600030101010101" pitchFamily="2" charset="-122"/>
              </a:rPr>
              <a:t>;</a:t>
            </a:r>
          </a:p>
          <a:p>
            <a:pPr algn="l"/>
            <a:r>
              <a:rPr lang="en-US" altLang="zh-CN" sz="2800" dirty="0" err="1">
                <a:solidFill>
                  <a:schemeClr val="tx1"/>
                </a:solidFill>
                <a:latin typeface="宋体" panose="02010600030101010101" pitchFamily="2" charset="-122"/>
                <a:ea typeface="宋体" panose="02010600030101010101" pitchFamily="2" charset="-122"/>
              </a:rPr>
              <a:t>const</a:t>
            </a: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N = 500010;</a:t>
            </a:r>
          </a:p>
          <a:p>
            <a:pPr algn="l"/>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tree[N],Rank[N],n;          //</a:t>
            </a:r>
            <a:r>
              <a:rPr lang="zh-CN" altLang="en-US" sz="2800" dirty="0">
                <a:solidFill>
                  <a:schemeClr val="tx1"/>
                </a:solidFill>
                <a:latin typeface="宋体" panose="02010600030101010101" pitchFamily="2" charset="-122"/>
                <a:ea typeface="宋体" panose="02010600030101010101" pitchFamily="2" charset="-122"/>
              </a:rPr>
              <a:t>注：</a:t>
            </a:r>
            <a:r>
              <a:rPr lang="en-US" altLang="zh-CN" sz="2800" dirty="0">
                <a:solidFill>
                  <a:schemeClr val="tx1"/>
                </a:solidFill>
                <a:latin typeface="宋体" panose="02010600030101010101" pitchFamily="2" charset="-122"/>
                <a:ea typeface="宋体" panose="02010600030101010101" pitchFamily="2" charset="-122"/>
              </a:rPr>
              <a:t>rank</a:t>
            </a:r>
            <a:r>
              <a:rPr lang="zh-CN" altLang="en-US" sz="2800" dirty="0">
                <a:solidFill>
                  <a:schemeClr val="tx1"/>
                </a:solidFill>
                <a:latin typeface="宋体" panose="02010600030101010101" pitchFamily="2" charset="-122"/>
                <a:ea typeface="宋体" panose="02010600030101010101" pitchFamily="2" charset="-122"/>
              </a:rPr>
              <a:t>是</a:t>
            </a:r>
            <a:r>
              <a:rPr lang="en-US" altLang="zh-CN" sz="2800" dirty="0">
                <a:solidFill>
                  <a:schemeClr val="tx1"/>
                </a:solidFill>
                <a:latin typeface="宋体" panose="02010600030101010101" pitchFamily="2" charset="-122"/>
                <a:ea typeface="宋体" panose="02010600030101010101" pitchFamily="2" charset="-122"/>
              </a:rPr>
              <a:t>C++</a:t>
            </a:r>
            <a:r>
              <a:rPr lang="zh-CN" altLang="en-US" sz="2800" dirty="0">
                <a:solidFill>
                  <a:schemeClr val="tx1"/>
                </a:solidFill>
                <a:latin typeface="宋体" panose="02010600030101010101" pitchFamily="2" charset="-122"/>
                <a:ea typeface="宋体" panose="02010600030101010101" pitchFamily="2" charset="-122"/>
              </a:rPr>
              <a:t>的保留字，这里用</a:t>
            </a:r>
            <a:r>
              <a:rPr lang="en-US" altLang="zh-CN" sz="2800" dirty="0">
                <a:solidFill>
                  <a:schemeClr val="tx1"/>
                </a:solidFill>
                <a:latin typeface="宋体" panose="02010600030101010101" pitchFamily="2" charset="-122"/>
                <a:ea typeface="宋体" panose="02010600030101010101" pitchFamily="2" charset="-122"/>
              </a:rPr>
              <a:t>Rank</a:t>
            </a:r>
          </a:p>
          <a:p>
            <a:pPr algn="l"/>
            <a:r>
              <a:rPr lang="en-US" altLang="zh-CN" sz="2800" dirty="0">
                <a:solidFill>
                  <a:schemeClr val="tx1"/>
                </a:solidFill>
                <a:latin typeface="宋体" panose="02010600030101010101" pitchFamily="2" charset="-122"/>
                <a:ea typeface="宋体" panose="02010600030101010101" pitchFamily="2" charset="-122"/>
              </a:rPr>
              <a:t>#define </a:t>
            </a:r>
            <a:r>
              <a:rPr lang="en-US" altLang="zh-CN" sz="2800" dirty="0" err="1">
                <a:solidFill>
                  <a:schemeClr val="tx1"/>
                </a:solidFill>
                <a:latin typeface="宋体" panose="02010600030101010101" pitchFamily="2" charset="-122"/>
                <a:ea typeface="宋体" panose="02010600030101010101" pitchFamily="2" charset="-122"/>
              </a:rPr>
              <a:t>lowbit</a:t>
            </a:r>
            <a:r>
              <a:rPr lang="en-US" altLang="zh-CN" sz="2800" dirty="0">
                <a:solidFill>
                  <a:schemeClr val="tx1"/>
                </a:solidFill>
                <a:latin typeface="宋体" panose="02010600030101010101" pitchFamily="2" charset="-122"/>
                <a:ea typeface="宋体" panose="02010600030101010101" pitchFamily="2" charset="-122"/>
              </a:rPr>
              <a:t>(x)  ((x) &amp; - (x))</a:t>
            </a:r>
          </a:p>
          <a:p>
            <a:pPr algn="l"/>
            <a:r>
              <a:rPr lang="en-US" altLang="zh-CN" sz="2800" dirty="0">
                <a:solidFill>
                  <a:schemeClr val="tx1"/>
                </a:solidFill>
                <a:latin typeface="宋体" panose="02010600030101010101" pitchFamily="2" charset="-122"/>
                <a:ea typeface="宋体" panose="02010600030101010101" pitchFamily="2" charset="-122"/>
              </a:rPr>
              <a:t>void update(</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x, </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d) {</a:t>
            </a:r>
          </a:p>
          <a:p>
            <a:pPr algn="l"/>
            <a:r>
              <a:rPr lang="en-US" altLang="zh-CN" sz="2800" dirty="0">
                <a:solidFill>
                  <a:schemeClr val="tx1"/>
                </a:solidFill>
                <a:latin typeface="宋体" panose="02010600030101010101" pitchFamily="2" charset="-122"/>
                <a:ea typeface="宋体" panose="02010600030101010101" pitchFamily="2" charset="-122"/>
              </a:rPr>
              <a:t>    while(x &lt;= N) {</a:t>
            </a:r>
          </a:p>
          <a:p>
            <a:pPr algn="l"/>
            <a:r>
              <a:rPr lang="en-US" altLang="zh-CN" sz="2800" dirty="0">
                <a:solidFill>
                  <a:schemeClr val="tx1"/>
                </a:solidFill>
                <a:latin typeface="宋体" panose="02010600030101010101" pitchFamily="2" charset="-122"/>
                <a:ea typeface="宋体" panose="02010600030101010101" pitchFamily="2" charset="-122"/>
              </a:rPr>
              <a:t>        tree[x] += d;</a:t>
            </a:r>
          </a:p>
          <a:p>
            <a:pPr algn="l"/>
            <a:r>
              <a:rPr lang="en-US" altLang="zh-CN" sz="2800" dirty="0">
                <a:solidFill>
                  <a:schemeClr val="tx1"/>
                </a:solidFill>
                <a:latin typeface="宋体" panose="02010600030101010101" pitchFamily="2" charset="-122"/>
                <a:ea typeface="宋体" panose="02010600030101010101" pitchFamily="2" charset="-122"/>
              </a:rPr>
              <a:t>        x += </a:t>
            </a:r>
            <a:r>
              <a:rPr lang="en-US" altLang="zh-CN" sz="2800" dirty="0" err="1">
                <a:solidFill>
                  <a:schemeClr val="tx1"/>
                </a:solidFill>
                <a:latin typeface="宋体" panose="02010600030101010101" pitchFamily="2" charset="-122"/>
                <a:ea typeface="宋体" panose="02010600030101010101" pitchFamily="2" charset="-122"/>
              </a:rPr>
              <a:t>lowbit</a:t>
            </a:r>
            <a:r>
              <a:rPr lang="en-US" altLang="zh-CN" sz="2800" dirty="0">
                <a:solidFill>
                  <a:schemeClr val="tx1"/>
                </a:solidFill>
                <a:latin typeface="宋体" panose="02010600030101010101" pitchFamily="2" charset="-122"/>
                <a:ea typeface="宋体" panose="02010600030101010101" pitchFamily="2" charset="-122"/>
              </a:rPr>
              <a:t>(x);</a:t>
            </a:r>
          </a:p>
          <a:p>
            <a:pPr algn="l"/>
            <a:r>
              <a:rPr lang="en-US" altLang="zh-CN" sz="2800" dirty="0">
                <a:solidFill>
                  <a:schemeClr val="tx1"/>
                </a:solidFill>
                <a:latin typeface="宋体" panose="02010600030101010101" pitchFamily="2" charset="-122"/>
                <a:ea typeface="宋体" panose="02010600030101010101" pitchFamily="2" charset="-122"/>
              </a:rPr>
              <a:t>    }</a:t>
            </a:r>
          </a:p>
          <a:p>
            <a:pPr algn="l"/>
            <a:r>
              <a:rPr lang="en-US" altLang="zh-CN" sz="2800" dirty="0">
                <a:solidFill>
                  <a:schemeClr val="tx1"/>
                </a:solidFill>
                <a:latin typeface="宋体" panose="02010600030101010101" pitchFamily="2" charset="-122"/>
                <a:ea typeface="宋体" panose="02010600030101010101" pitchFamily="2" charset="-122"/>
              </a:rPr>
              <a:t>}</a:t>
            </a:r>
          </a:p>
          <a:p>
            <a:pPr algn="l"/>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sum(</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x) {</a:t>
            </a:r>
          </a:p>
          <a:p>
            <a:pPr algn="l"/>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ans</a:t>
            </a:r>
            <a:r>
              <a:rPr lang="en-US" altLang="zh-CN" sz="2800" dirty="0">
                <a:solidFill>
                  <a:schemeClr val="tx1"/>
                </a:solidFill>
                <a:latin typeface="宋体" panose="02010600030101010101" pitchFamily="2" charset="-122"/>
                <a:ea typeface="宋体" panose="02010600030101010101" pitchFamily="2" charset="-122"/>
              </a:rPr>
              <a:t> = 0;</a:t>
            </a:r>
          </a:p>
          <a:p>
            <a:pPr algn="l"/>
            <a:r>
              <a:rPr lang="en-US" altLang="zh-CN" sz="2800" dirty="0">
                <a:solidFill>
                  <a:schemeClr val="tx1"/>
                </a:solidFill>
                <a:latin typeface="宋体" panose="02010600030101010101" pitchFamily="2" charset="-122"/>
                <a:ea typeface="宋体" panose="02010600030101010101" pitchFamily="2" charset="-122"/>
              </a:rPr>
              <a:t>    while(x &gt; 0){</a:t>
            </a:r>
          </a:p>
          <a:p>
            <a:pPr algn="l"/>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ans</a:t>
            </a:r>
            <a:r>
              <a:rPr lang="en-US" altLang="zh-CN" sz="2800" dirty="0">
                <a:solidFill>
                  <a:schemeClr val="tx1"/>
                </a:solidFill>
                <a:latin typeface="宋体" panose="02010600030101010101" pitchFamily="2" charset="-122"/>
                <a:ea typeface="宋体" panose="02010600030101010101" pitchFamily="2" charset="-122"/>
              </a:rPr>
              <a:t> += tree[x];</a:t>
            </a:r>
          </a:p>
          <a:p>
            <a:pPr algn="l"/>
            <a:r>
              <a:rPr lang="en-US" altLang="zh-CN" sz="2800" dirty="0">
                <a:solidFill>
                  <a:schemeClr val="tx1"/>
                </a:solidFill>
                <a:latin typeface="宋体" panose="02010600030101010101" pitchFamily="2" charset="-122"/>
                <a:ea typeface="宋体" panose="02010600030101010101" pitchFamily="2" charset="-122"/>
              </a:rPr>
              <a:t>        x -= </a:t>
            </a:r>
            <a:r>
              <a:rPr lang="en-US" altLang="zh-CN" sz="2800" dirty="0" err="1">
                <a:solidFill>
                  <a:schemeClr val="tx1"/>
                </a:solidFill>
                <a:latin typeface="宋体" panose="02010600030101010101" pitchFamily="2" charset="-122"/>
                <a:ea typeface="宋体" panose="02010600030101010101" pitchFamily="2" charset="-122"/>
              </a:rPr>
              <a:t>lowbit</a:t>
            </a:r>
            <a:r>
              <a:rPr lang="en-US" altLang="zh-CN" sz="2800" dirty="0">
                <a:solidFill>
                  <a:schemeClr val="tx1"/>
                </a:solidFill>
                <a:latin typeface="宋体" panose="02010600030101010101" pitchFamily="2" charset="-122"/>
                <a:ea typeface="宋体" panose="02010600030101010101" pitchFamily="2" charset="-122"/>
              </a:rPr>
              <a:t>(x);</a:t>
            </a:r>
          </a:p>
          <a:p>
            <a:pPr algn="l"/>
            <a:r>
              <a:rPr lang="en-US" altLang="zh-CN" sz="2800" dirty="0">
                <a:solidFill>
                  <a:schemeClr val="tx1"/>
                </a:solidFill>
                <a:latin typeface="宋体" panose="02010600030101010101" pitchFamily="2" charset="-122"/>
                <a:ea typeface="宋体" panose="02010600030101010101" pitchFamily="2" charset="-122"/>
              </a:rPr>
              <a:t>    }</a:t>
            </a:r>
          </a:p>
          <a:p>
            <a:pPr algn="l"/>
            <a:r>
              <a:rPr lang="en-US" altLang="zh-CN" sz="2800" dirty="0">
                <a:solidFill>
                  <a:schemeClr val="tx1"/>
                </a:solidFill>
                <a:latin typeface="宋体" panose="02010600030101010101" pitchFamily="2" charset="-122"/>
                <a:ea typeface="宋体" panose="02010600030101010101" pitchFamily="2" charset="-122"/>
              </a:rPr>
              <a:t>    return </a:t>
            </a:r>
            <a:r>
              <a:rPr lang="en-US" altLang="zh-CN" sz="2800" dirty="0" err="1">
                <a:solidFill>
                  <a:schemeClr val="tx1"/>
                </a:solidFill>
                <a:latin typeface="宋体" panose="02010600030101010101" pitchFamily="2" charset="-122"/>
                <a:ea typeface="宋体" panose="02010600030101010101" pitchFamily="2" charset="-122"/>
              </a:rPr>
              <a:t>ans</a:t>
            </a:r>
            <a:r>
              <a:rPr lang="en-US" altLang="zh-CN" sz="2800" dirty="0">
                <a:solidFill>
                  <a:schemeClr val="tx1"/>
                </a:solidFill>
                <a:latin typeface="宋体" panose="02010600030101010101" pitchFamily="2" charset="-122"/>
                <a:ea typeface="宋体" panose="02010600030101010101" pitchFamily="2" charset="-122"/>
              </a:rPr>
              <a:t>;</a:t>
            </a:r>
          </a:p>
          <a:p>
            <a:pPr algn="l"/>
            <a:r>
              <a:rPr lang="en-US" altLang="zh-CN" sz="2800" dirty="0">
                <a:solidFill>
                  <a:schemeClr val="tx1"/>
                </a:solidFill>
                <a:latin typeface="宋体" panose="02010600030101010101" pitchFamily="2" charset="-122"/>
                <a:ea typeface="宋体" panose="02010600030101010101" pitchFamily="2" charset="-122"/>
              </a:rPr>
              <a:t>}</a:t>
            </a:r>
          </a:p>
          <a:p>
            <a:pPr algn="l"/>
            <a:r>
              <a:rPr lang="en-US" altLang="zh-CN" sz="2800" dirty="0" err="1">
                <a:solidFill>
                  <a:schemeClr val="tx1"/>
                </a:solidFill>
                <a:latin typeface="宋体" panose="02010600030101010101" pitchFamily="2" charset="-122"/>
                <a:ea typeface="宋体" panose="02010600030101010101" pitchFamily="2" charset="-122"/>
              </a:rPr>
              <a:t>struct</a:t>
            </a:r>
            <a:r>
              <a:rPr lang="en-US" altLang="zh-CN" sz="2800" dirty="0">
                <a:solidFill>
                  <a:schemeClr val="tx1"/>
                </a:solidFill>
                <a:latin typeface="宋体" panose="02010600030101010101" pitchFamily="2" charset="-122"/>
                <a:ea typeface="宋体" panose="02010600030101010101" pitchFamily="2" charset="-122"/>
              </a:rPr>
              <a:t> point{ </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num,val</a:t>
            </a:r>
            <a:r>
              <a:rPr lang="en-US" altLang="zh-CN" sz="2800" dirty="0">
                <a:solidFill>
                  <a:schemeClr val="tx1"/>
                </a:solidFill>
                <a:latin typeface="宋体" panose="02010600030101010101" pitchFamily="2" charset="-122"/>
                <a:ea typeface="宋体" panose="02010600030101010101" pitchFamily="2" charset="-122"/>
              </a:rPr>
              <a:t>;} a[N];</a:t>
            </a:r>
          </a:p>
          <a:p>
            <a:pPr algn="l"/>
            <a:r>
              <a:rPr lang="en-US" altLang="zh-CN" sz="2800" dirty="0">
                <a:solidFill>
                  <a:schemeClr val="tx1"/>
                </a:solidFill>
                <a:latin typeface="宋体" panose="02010600030101010101" pitchFamily="2" charset="-122"/>
                <a:ea typeface="宋体" panose="02010600030101010101" pitchFamily="2" charset="-122"/>
              </a:rPr>
              <a:t>bool </a:t>
            </a:r>
            <a:r>
              <a:rPr lang="en-US" altLang="zh-CN" sz="2800" dirty="0" err="1">
                <a:solidFill>
                  <a:schemeClr val="tx1"/>
                </a:solidFill>
                <a:latin typeface="宋体" panose="02010600030101010101" pitchFamily="2" charset="-122"/>
                <a:ea typeface="宋体" panose="02010600030101010101" pitchFamily="2" charset="-122"/>
              </a:rPr>
              <a:t>cmp</a:t>
            </a:r>
            <a:r>
              <a:rPr lang="en-US" altLang="zh-CN" sz="2800" dirty="0">
                <a:solidFill>
                  <a:schemeClr val="tx1"/>
                </a:solidFill>
                <a:latin typeface="宋体" panose="02010600030101010101" pitchFamily="2" charset="-122"/>
                <a:ea typeface="宋体" panose="02010600030101010101" pitchFamily="2" charset="-122"/>
              </a:rPr>
              <a:t>(point </a:t>
            </a:r>
            <a:r>
              <a:rPr lang="en-US" altLang="zh-CN" sz="2800" dirty="0" err="1">
                <a:solidFill>
                  <a:schemeClr val="tx1"/>
                </a:solidFill>
                <a:latin typeface="宋体" panose="02010600030101010101" pitchFamily="2" charset="-122"/>
                <a:ea typeface="宋体" panose="02010600030101010101" pitchFamily="2" charset="-122"/>
              </a:rPr>
              <a:t>x,point</a:t>
            </a:r>
            <a:r>
              <a:rPr lang="en-US" altLang="zh-CN" sz="2800" dirty="0">
                <a:solidFill>
                  <a:schemeClr val="tx1"/>
                </a:solidFill>
                <a:latin typeface="宋体" panose="02010600030101010101" pitchFamily="2" charset="-122"/>
                <a:ea typeface="宋体" panose="02010600030101010101" pitchFamily="2" charset="-122"/>
              </a:rPr>
              <a:t> y){</a:t>
            </a:r>
          </a:p>
          <a:p>
            <a:pPr algn="l"/>
            <a:r>
              <a:rPr lang="en-US" altLang="zh-CN" sz="2800" dirty="0">
                <a:solidFill>
                  <a:schemeClr val="tx1"/>
                </a:solidFill>
                <a:latin typeface="宋体" panose="02010600030101010101" pitchFamily="2" charset="-122"/>
                <a:ea typeface="宋体" panose="02010600030101010101" pitchFamily="2" charset="-122"/>
              </a:rPr>
              <a:t>    if(</a:t>
            </a:r>
            <a:r>
              <a:rPr lang="en-US" altLang="zh-CN" sz="2800" dirty="0" err="1">
                <a:solidFill>
                  <a:schemeClr val="tx1"/>
                </a:solidFill>
                <a:latin typeface="宋体" panose="02010600030101010101" pitchFamily="2" charset="-122"/>
                <a:ea typeface="宋体" panose="02010600030101010101" pitchFamily="2" charset="-122"/>
              </a:rPr>
              <a:t>x.val</a:t>
            </a:r>
            <a:r>
              <a:rPr lang="en-US" altLang="zh-CN" sz="2800" dirty="0">
                <a:solidFill>
                  <a:schemeClr val="tx1"/>
                </a:solidFill>
                <a:latin typeface="宋体" panose="02010600030101010101" pitchFamily="2" charset="-122"/>
                <a:ea typeface="宋体" panose="02010600030101010101" pitchFamily="2" charset="-122"/>
              </a:rPr>
              <a:t> == </a:t>
            </a:r>
            <a:r>
              <a:rPr lang="en-US" altLang="zh-CN" sz="2800" dirty="0" err="1">
                <a:solidFill>
                  <a:schemeClr val="tx1"/>
                </a:solidFill>
                <a:latin typeface="宋体" panose="02010600030101010101" pitchFamily="2" charset="-122"/>
                <a:ea typeface="宋体" panose="02010600030101010101" pitchFamily="2" charset="-122"/>
              </a:rPr>
              <a:t>y.val</a:t>
            </a:r>
            <a:r>
              <a:rPr lang="en-US" altLang="zh-CN" sz="2800" dirty="0">
                <a:solidFill>
                  <a:schemeClr val="tx1"/>
                </a:solidFill>
                <a:latin typeface="宋体" panose="02010600030101010101" pitchFamily="2" charset="-122"/>
                <a:ea typeface="宋体" panose="02010600030101010101" pitchFamily="2" charset="-122"/>
              </a:rPr>
              <a:t>)   return </a:t>
            </a:r>
            <a:r>
              <a:rPr lang="en-US" altLang="zh-CN" sz="2800" dirty="0" err="1">
                <a:solidFill>
                  <a:schemeClr val="tx1"/>
                </a:solidFill>
                <a:latin typeface="宋体" panose="02010600030101010101" pitchFamily="2" charset="-122"/>
                <a:ea typeface="宋体" panose="02010600030101010101" pitchFamily="2" charset="-122"/>
              </a:rPr>
              <a:t>x.num</a:t>
            </a:r>
            <a:r>
              <a:rPr lang="en-US" altLang="zh-CN" sz="2800" dirty="0">
                <a:solidFill>
                  <a:schemeClr val="tx1"/>
                </a:solidFill>
                <a:latin typeface="宋体" panose="02010600030101010101" pitchFamily="2" charset="-122"/>
                <a:ea typeface="宋体" panose="02010600030101010101" pitchFamily="2" charset="-122"/>
              </a:rPr>
              <a:t> &lt; </a:t>
            </a:r>
            <a:r>
              <a:rPr lang="en-US" altLang="zh-CN" sz="2800" dirty="0" err="1">
                <a:solidFill>
                  <a:schemeClr val="tx1"/>
                </a:solidFill>
                <a:latin typeface="宋体" panose="02010600030101010101" pitchFamily="2" charset="-122"/>
                <a:ea typeface="宋体" panose="02010600030101010101" pitchFamily="2" charset="-122"/>
              </a:rPr>
              <a:t>y.num</a:t>
            </a:r>
            <a:r>
              <a:rPr lang="en-US" altLang="zh-CN" sz="2800" dirty="0">
                <a:solidFill>
                  <a:schemeClr val="tx1"/>
                </a:solidFill>
                <a:latin typeface="宋体" panose="02010600030101010101" pitchFamily="2" charset="-122"/>
                <a:ea typeface="宋体" panose="02010600030101010101" pitchFamily="2" charset="-122"/>
              </a:rPr>
              <a:t>;</a:t>
            </a:r>
          </a:p>
          <a:p>
            <a:pPr algn="l"/>
            <a:r>
              <a:rPr lang="en-US" altLang="zh-CN" sz="2800" dirty="0">
                <a:solidFill>
                  <a:schemeClr val="tx1"/>
                </a:solidFill>
                <a:latin typeface="宋体" panose="02010600030101010101" pitchFamily="2" charset="-122"/>
                <a:ea typeface="宋体" panose="02010600030101010101" pitchFamily="2" charset="-122"/>
              </a:rPr>
              <a:t>    return </a:t>
            </a:r>
            <a:r>
              <a:rPr lang="en-US" altLang="zh-CN" sz="2800" dirty="0" err="1">
                <a:solidFill>
                  <a:schemeClr val="tx1"/>
                </a:solidFill>
                <a:latin typeface="宋体" panose="02010600030101010101" pitchFamily="2" charset="-122"/>
                <a:ea typeface="宋体" panose="02010600030101010101" pitchFamily="2" charset="-122"/>
              </a:rPr>
              <a:t>x.val</a:t>
            </a:r>
            <a:r>
              <a:rPr lang="en-US" altLang="zh-CN" sz="2800" dirty="0">
                <a:solidFill>
                  <a:schemeClr val="tx1"/>
                </a:solidFill>
                <a:latin typeface="宋体" panose="02010600030101010101" pitchFamily="2" charset="-122"/>
                <a:ea typeface="宋体" panose="02010600030101010101" pitchFamily="2" charset="-122"/>
              </a:rPr>
              <a:t> &lt; </a:t>
            </a:r>
            <a:r>
              <a:rPr lang="en-US" altLang="zh-CN" sz="2800" dirty="0" err="1">
                <a:solidFill>
                  <a:schemeClr val="tx1"/>
                </a:solidFill>
                <a:latin typeface="宋体" panose="02010600030101010101" pitchFamily="2" charset="-122"/>
                <a:ea typeface="宋体" panose="02010600030101010101" pitchFamily="2" charset="-122"/>
              </a:rPr>
              <a:t>y.val</a:t>
            </a:r>
            <a:r>
              <a:rPr lang="en-US" altLang="zh-CN" sz="2800" dirty="0">
                <a:solidFill>
                  <a:schemeClr val="tx1"/>
                </a:solidFill>
                <a:latin typeface="宋体" panose="02010600030101010101" pitchFamily="2" charset="-122"/>
                <a:ea typeface="宋体" panose="02010600030101010101" pitchFamily="2" charset="-122"/>
              </a:rPr>
              <a:t>;</a:t>
            </a:r>
          </a:p>
          <a:p>
            <a:pPr algn="l"/>
            <a:r>
              <a:rPr lang="en-US" altLang="zh-CN" sz="2800" dirty="0">
                <a:solidFill>
                  <a:schemeClr val="tx1"/>
                </a:solidFill>
                <a:latin typeface="宋体" panose="02010600030101010101" pitchFamily="2" charset="-122"/>
                <a:ea typeface="宋体" panose="02010600030101010101" pitchFamily="2" charset="-122"/>
              </a:rPr>
              <a:t>}</a:t>
            </a:r>
          </a:p>
          <a:p>
            <a:pPr algn="l"/>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main(){</a:t>
            </a:r>
          </a:p>
          <a:p>
            <a:pPr algn="l"/>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scanf</a:t>
            </a:r>
            <a:r>
              <a:rPr lang="en-US" altLang="zh-CN" sz="2800" dirty="0">
                <a:solidFill>
                  <a:schemeClr val="tx1"/>
                </a:solidFill>
                <a:latin typeface="宋体" panose="02010600030101010101" pitchFamily="2" charset="-122"/>
                <a:ea typeface="宋体" panose="02010600030101010101" pitchFamily="2" charset="-122"/>
              </a:rPr>
              <a:t>("%</a:t>
            </a:r>
            <a:r>
              <a:rPr lang="en-US" altLang="zh-CN" sz="2800" dirty="0" err="1">
                <a:solidFill>
                  <a:schemeClr val="tx1"/>
                </a:solidFill>
                <a:latin typeface="宋体" panose="02010600030101010101" pitchFamily="2" charset="-122"/>
                <a:ea typeface="宋体" panose="02010600030101010101" pitchFamily="2" charset="-122"/>
              </a:rPr>
              <a:t>d",&amp;n</a:t>
            </a:r>
            <a:r>
              <a:rPr lang="en-US" altLang="zh-CN" sz="2800" dirty="0">
                <a:solidFill>
                  <a:schemeClr val="tx1"/>
                </a:solidFill>
                <a:latin typeface="宋体" panose="02010600030101010101" pitchFamily="2" charset="-122"/>
                <a:ea typeface="宋体" panose="02010600030101010101" pitchFamily="2" charset="-122"/>
              </a:rPr>
              <a:t>);</a:t>
            </a:r>
          </a:p>
          <a:p>
            <a:pPr algn="l"/>
            <a:r>
              <a:rPr lang="en-US" altLang="zh-CN" sz="2800" dirty="0">
                <a:solidFill>
                  <a:schemeClr val="tx1"/>
                </a:solidFill>
                <a:latin typeface="宋体" panose="02010600030101010101" pitchFamily="2" charset="-122"/>
                <a:ea typeface="宋体" panose="02010600030101010101" pitchFamily="2" charset="-122"/>
              </a:rPr>
              <a:t>    for(</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=1;i&lt;=</a:t>
            </a:r>
            <a:r>
              <a:rPr lang="en-US" altLang="zh-CN" sz="2800" dirty="0" err="1">
                <a:solidFill>
                  <a:schemeClr val="tx1"/>
                </a:solidFill>
                <a:latin typeface="宋体" panose="02010600030101010101" pitchFamily="2" charset="-122"/>
                <a:ea typeface="宋体" panose="02010600030101010101" pitchFamily="2" charset="-122"/>
              </a:rPr>
              <a:t>n;i</a:t>
            </a:r>
            <a:r>
              <a:rPr lang="en-US" altLang="zh-CN" sz="2800" dirty="0">
                <a:solidFill>
                  <a:schemeClr val="tx1"/>
                </a:solidFill>
                <a:latin typeface="宋体" panose="02010600030101010101" pitchFamily="2" charset="-122"/>
                <a:ea typeface="宋体" panose="02010600030101010101" pitchFamily="2" charset="-122"/>
              </a:rPr>
              <a:t>++) {</a:t>
            </a:r>
          </a:p>
          <a:p>
            <a:pPr algn="l"/>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scanf</a:t>
            </a:r>
            <a:r>
              <a:rPr lang="en-US" altLang="zh-CN" sz="2800" dirty="0">
                <a:solidFill>
                  <a:schemeClr val="tx1"/>
                </a:solidFill>
                <a:latin typeface="宋体" panose="02010600030101010101" pitchFamily="2" charset="-122"/>
                <a:ea typeface="宋体" panose="02010600030101010101" pitchFamily="2" charset="-122"/>
              </a:rPr>
              <a:t>("%</a:t>
            </a:r>
            <a:r>
              <a:rPr lang="en-US" altLang="zh-CN" sz="2800" dirty="0" err="1">
                <a:solidFill>
                  <a:schemeClr val="tx1"/>
                </a:solidFill>
                <a:latin typeface="宋体" panose="02010600030101010101" pitchFamily="2" charset="-122"/>
                <a:ea typeface="宋体" panose="02010600030101010101" pitchFamily="2" charset="-122"/>
              </a:rPr>
              <a:t>d",&amp;a</a:t>
            </a:r>
            <a:r>
              <a:rPr lang="en-US" altLang="zh-CN" sz="2800" dirty="0">
                <a:solidFill>
                  <a:schemeClr val="tx1"/>
                </a:solidFill>
                <a:latin typeface="宋体" panose="02010600030101010101" pitchFamily="2" charset="-122"/>
                <a:ea typeface="宋体" panose="02010600030101010101" pitchFamily="2" charset="-122"/>
              </a:rPr>
              <a:t>[</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a:t>
            </a:r>
            <a:r>
              <a:rPr lang="en-US" altLang="zh-CN" sz="2800" dirty="0" err="1">
                <a:solidFill>
                  <a:schemeClr val="tx1"/>
                </a:solidFill>
                <a:latin typeface="宋体" panose="02010600030101010101" pitchFamily="2" charset="-122"/>
                <a:ea typeface="宋体" panose="02010600030101010101" pitchFamily="2" charset="-122"/>
              </a:rPr>
              <a:t>val</a:t>
            </a:r>
            <a:r>
              <a:rPr lang="en-US" altLang="zh-CN" sz="2800" dirty="0">
                <a:solidFill>
                  <a:schemeClr val="tx1"/>
                </a:solidFill>
                <a:latin typeface="宋体" panose="02010600030101010101" pitchFamily="2" charset="-122"/>
                <a:ea typeface="宋体" panose="02010600030101010101" pitchFamily="2" charset="-122"/>
              </a:rPr>
              <a:t>);</a:t>
            </a:r>
          </a:p>
          <a:p>
            <a:pPr algn="l"/>
            <a:r>
              <a:rPr lang="en-US" altLang="zh-CN" sz="2800" dirty="0">
                <a:solidFill>
                  <a:schemeClr val="tx1"/>
                </a:solidFill>
                <a:latin typeface="宋体" panose="02010600030101010101" pitchFamily="2" charset="-122"/>
                <a:ea typeface="宋体" panose="02010600030101010101" pitchFamily="2" charset="-122"/>
              </a:rPr>
              <a:t>		a[</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a:t>
            </a:r>
            <a:r>
              <a:rPr lang="en-US" altLang="zh-CN" sz="2800" dirty="0" err="1">
                <a:solidFill>
                  <a:schemeClr val="tx1"/>
                </a:solidFill>
                <a:latin typeface="宋体" panose="02010600030101010101" pitchFamily="2" charset="-122"/>
                <a:ea typeface="宋体" panose="02010600030101010101" pitchFamily="2" charset="-122"/>
              </a:rPr>
              <a:t>num</a:t>
            </a:r>
            <a:r>
              <a:rPr lang="en-US" altLang="zh-CN" sz="2800" dirty="0">
                <a:solidFill>
                  <a:schemeClr val="tx1"/>
                </a:solidFill>
                <a:latin typeface="宋体" panose="02010600030101010101" pitchFamily="2" charset="-122"/>
                <a:ea typeface="宋体" panose="02010600030101010101" pitchFamily="2" charset="-122"/>
              </a:rPr>
              <a:t> = </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         //</a:t>
            </a:r>
            <a:r>
              <a:rPr lang="zh-CN" altLang="en-US" sz="2800" dirty="0">
                <a:solidFill>
                  <a:schemeClr val="tx1"/>
                </a:solidFill>
                <a:latin typeface="宋体" panose="02010600030101010101" pitchFamily="2" charset="-122"/>
                <a:ea typeface="宋体" panose="02010600030101010101" pitchFamily="2" charset="-122"/>
              </a:rPr>
              <a:t>记录顺序，用于离散化</a:t>
            </a:r>
          </a:p>
          <a:p>
            <a:pPr algn="l"/>
            <a:r>
              <a:rPr lang="zh-CN" altLang="en-US" sz="2800" dirty="0">
                <a:solidFill>
                  <a:schemeClr val="tx1"/>
                </a:solidFill>
                <a:latin typeface="宋体" panose="02010600030101010101" pitchFamily="2" charset="-122"/>
                <a:ea typeface="宋体" panose="02010600030101010101" pitchFamily="2" charset="-122"/>
              </a:rPr>
              <a:t>	</a:t>
            </a:r>
            <a:r>
              <a:rPr lang="en-US" altLang="zh-CN" sz="2800" dirty="0">
                <a:solidFill>
                  <a:schemeClr val="tx1"/>
                </a:solidFill>
                <a:latin typeface="宋体" panose="02010600030101010101" pitchFamily="2" charset="-122"/>
                <a:ea typeface="宋体" panose="02010600030101010101" pitchFamily="2" charset="-122"/>
              </a:rPr>
              <a:t>}</a:t>
            </a:r>
          </a:p>
          <a:p>
            <a:pPr algn="l"/>
            <a:r>
              <a:rPr lang="en-US" altLang="zh-CN" sz="2800" dirty="0">
                <a:solidFill>
                  <a:schemeClr val="tx1"/>
                </a:solidFill>
                <a:latin typeface="宋体" panose="02010600030101010101" pitchFamily="2" charset="-122"/>
                <a:ea typeface="宋体" panose="02010600030101010101" pitchFamily="2" charset="-122"/>
              </a:rPr>
              <a:t>    sort(a+1,a+1+n,cmp);       //</a:t>
            </a:r>
            <a:r>
              <a:rPr lang="zh-CN" altLang="en-US" sz="2800" dirty="0">
                <a:solidFill>
                  <a:schemeClr val="tx1"/>
                </a:solidFill>
                <a:latin typeface="宋体" panose="02010600030101010101" pitchFamily="2" charset="-122"/>
                <a:ea typeface="宋体" panose="02010600030101010101" pitchFamily="2" charset="-122"/>
              </a:rPr>
              <a:t>排序，得到每个数的位置</a:t>
            </a:r>
          </a:p>
          <a:p>
            <a:pPr algn="l"/>
            <a:r>
              <a:rPr lang="zh-CN" altLang="en-US" sz="2800" dirty="0">
                <a:solidFill>
                  <a:schemeClr val="tx1"/>
                </a:solidFill>
                <a:latin typeface="宋体" panose="02010600030101010101" pitchFamily="2" charset="-122"/>
                <a:ea typeface="宋体" panose="02010600030101010101" pitchFamily="2" charset="-122"/>
              </a:rPr>
              <a:t>    </a:t>
            </a:r>
            <a:r>
              <a:rPr lang="en-US" altLang="zh-CN" sz="2800" dirty="0">
                <a:solidFill>
                  <a:schemeClr val="tx1"/>
                </a:solidFill>
                <a:latin typeface="宋体" panose="02010600030101010101" pitchFamily="2" charset="-122"/>
                <a:ea typeface="宋体" panose="02010600030101010101" pitchFamily="2" charset="-122"/>
              </a:rPr>
              <a:t>for(</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=1;i&lt;=</a:t>
            </a:r>
            <a:r>
              <a:rPr lang="en-US" altLang="zh-CN" sz="2800" dirty="0" err="1">
                <a:solidFill>
                  <a:schemeClr val="tx1"/>
                </a:solidFill>
                <a:latin typeface="宋体" panose="02010600030101010101" pitchFamily="2" charset="-122"/>
                <a:ea typeface="宋体" panose="02010600030101010101" pitchFamily="2" charset="-122"/>
              </a:rPr>
              <a:t>n;i</a:t>
            </a:r>
            <a:r>
              <a:rPr lang="en-US" altLang="zh-CN" sz="2800" dirty="0">
                <a:solidFill>
                  <a:schemeClr val="tx1"/>
                </a:solidFill>
                <a:latin typeface="宋体" panose="02010600030101010101" pitchFamily="2" charset="-122"/>
                <a:ea typeface="宋体" panose="02010600030101010101" pitchFamily="2" charset="-122"/>
              </a:rPr>
              <a:t>++)      //</a:t>
            </a:r>
            <a:r>
              <a:rPr lang="zh-CN" altLang="en-US" sz="2800" dirty="0">
                <a:solidFill>
                  <a:schemeClr val="tx1"/>
                </a:solidFill>
                <a:latin typeface="宋体" panose="02010600030101010101" pitchFamily="2" charset="-122"/>
                <a:ea typeface="宋体" panose="02010600030101010101" pitchFamily="2" charset="-122"/>
              </a:rPr>
              <a:t>离散化，得到新的数字序列</a:t>
            </a:r>
            <a:r>
              <a:rPr lang="en-US" altLang="zh-CN" sz="2800" dirty="0">
                <a:solidFill>
                  <a:schemeClr val="tx1"/>
                </a:solidFill>
                <a:latin typeface="宋体" panose="02010600030101010101" pitchFamily="2" charset="-122"/>
                <a:ea typeface="宋体" panose="02010600030101010101" pitchFamily="2" charset="-122"/>
              </a:rPr>
              <a:t>rank[]</a:t>
            </a:r>
          </a:p>
          <a:p>
            <a:pPr algn="l"/>
            <a:r>
              <a:rPr lang="en-US" altLang="zh-CN" sz="2800" dirty="0">
                <a:solidFill>
                  <a:schemeClr val="tx1"/>
                </a:solidFill>
                <a:latin typeface="宋体" panose="02010600030101010101" pitchFamily="2" charset="-122"/>
                <a:ea typeface="宋体" panose="02010600030101010101" pitchFamily="2" charset="-122"/>
              </a:rPr>
              <a:t>		Rank[a[</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a:t>
            </a:r>
            <a:r>
              <a:rPr lang="en-US" altLang="zh-CN" sz="2800" dirty="0" err="1">
                <a:solidFill>
                  <a:schemeClr val="tx1"/>
                </a:solidFill>
                <a:latin typeface="宋体" panose="02010600030101010101" pitchFamily="2" charset="-122"/>
                <a:ea typeface="宋体" panose="02010600030101010101" pitchFamily="2" charset="-122"/>
              </a:rPr>
              <a:t>num</a:t>
            </a:r>
            <a:r>
              <a:rPr lang="en-US" altLang="zh-CN" sz="2800" dirty="0">
                <a:solidFill>
                  <a:schemeClr val="tx1"/>
                </a:solidFill>
                <a:latin typeface="宋体" panose="02010600030101010101" pitchFamily="2" charset="-122"/>
                <a:ea typeface="宋体" panose="02010600030101010101" pitchFamily="2" charset="-122"/>
              </a:rPr>
              <a:t>]=</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a:t>
            </a:r>
          </a:p>
          <a:p>
            <a:pPr algn="l"/>
            <a:r>
              <a:rPr lang="en-US" altLang="zh-CN" sz="2800" dirty="0">
                <a:solidFill>
                  <a:schemeClr val="tx1"/>
                </a:solidFill>
                <a:latin typeface="宋体" panose="02010600030101010101" pitchFamily="2" charset="-122"/>
                <a:ea typeface="宋体" panose="02010600030101010101" pitchFamily="2" charset="-122"/>
              </a:rPr>
              <a:t>	long </a:t>
            </a:r>
            <a:r>
              <a:rPr lang="en-US" altLang="zh-CN" sz="2800" dirty="0" err="1">
                <a:solidFill>
                  <a:schemeClr val="tx1"/>
                </a:solidFill>
                <a:latin typeface="宋体" panose="02010600030101010101" pitchFamily="2" charset="-122"/>
                <a:ea typeface="宋体" panose="02010600030101010101" pitchFamily="2" charset="-122"/>
              </a:rPr>
              <a:t>long</a:t>
            </a: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ans</a:t>
            </a:r>
            <a:r>
              <a:rPr lang="en-US" altLang="zh-CN" sz="2800" dirty="0">
                <a:solidFill>
                  <a:schemeClr val="tx1"/>
                </a:solidFill>
                <a:latin typeface="宋体" panose="02010600030101010101" pitchFamily="2" charset="-122"/>
                <a:ea typeface="宋体" panose="02010600030101010101" pitchFamily="2" charset="-122"/>
              </a:rPr>
              <a:t> = 0;        //</a:t>
            </a:r>
            <a:r>
              <a:rPr lang="zh-CN" altLang="en-US" sz="2800" dirty="0">
                <a:solidFill>
                  <a:schemeClr val="tx1"/>
                </a:solidFill>
                <a:latin typeface="宋体" panose="02010600030101010101" pitchFamily="2" charset="-122"/>
                <a:ea typeface="宋体" panose="02010600030101010101" pitchFamily="2" charset="-122"/>
              </a:rPr>
              <a:t>下面对</a:t>
            </a:r>
            <a:r>
              <a:rPr lang="en-US" altLang="zh-CN" sz="2800" dirty="0">
                <a:solidFill>
                  <a:schemeClr val="tx1"/>
                </a:solidFill>
                <a:latin typeface="宋体" panose="02010600030101010101" pitchFamily="2" charset="-122"/>
                <a:ea typeface="宋体" panose="02010600030101010101" pitchFamily="2" charset="-122"/>
              </a:rPr>
              <a:t>rank[]</a:t>
            </a:r>
            <a:r>
              <a:rPr lang="zh-CN" altLang="en-US" sz="2800" dirty="0">
                <a:solidFill>
                  <a:schemeClr val="tx1"/>
                </a:solidFill>
                <a:latin typeface="宋体" panose="02010600030101010101" pitchFamily="2" charset="-122"/>
                <a:ea typeface="宋体" panose="02010600030101010101" pitchFamily="2" charset="-122"/>
              </a:rPr>
              <a:t>求逆序对</a:t>
            </a:r>
          </a:p>
          <a:p>
            <a:pPr algn="l"/>
            <a:r>
              <a:rPr lang="zh-CN" altLang="en-US" sz="2800" dirty="0">
                <a:solidFill>
                  <a:schemeClr val="tx1"/>
                </a:solidFill>
                <a:latin typeface="宋体" panose="02010600030101010101" pitchFamily="2" charset="-122"/>
                <a:ea typeface="宋体" panose="02010600030101010101" pitchFamily="2" charset="-122"/>
              </a:rPr>
              <a:t>	</a:t>
            </a:r>
            <a:r>
              <a:rPr lang="en-US" altLang="zh-CN" sz="2800" dirty="0">
                <a:solidFill>
                  <a:schemeClr val="tx1"/>
                </a:solidFill>
                <a:latin typeface="宋体" panose="02010600030101010101" pitchFamily="2" charset="-122"/>
                <a:ea typeface="宋体" panose="02010600030101010101" pitchFamily="2" charset="-122"/>
              </a:rPr>
              <a:t>for(</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a:t>
            </a:r>
            <a:r>
              <a:rPr lang="en-US" altLang="zh-CN" sz="2800" dirty="0" err="1">
                <a:solidFill>
                  <a:schemeClr val="tx1"/>
                </a:solidFill>
                <a:latin typeface="宋体" panose="02010600030101010101" pitchFamily="2" charset="-122"/>
                <a:ea typeface="宋体" panose="02010600030101010101" pitchFamily="2" charset="-122"/>
              </a:rPr>
              <a:t>n;i</a:t>
            </a:r>
            <a:r>
              <a:rPr lang="en-US" altLang="zh-CN" sz="2800" dirty="0">
                <a:solidFill>
                  <a:schemeClr val="tx1"/>
                </a:solidFill>
                <a:latin typeface="宋体" panose="02010600030101010101" pitchFamily="2" charset="-122"/>
                <a:ea typeface="宋体" panose="02010600030101010101" pitchFamily="2" charset="-122"/>
              </a:rPr>
              <a:t>&gt;0;--</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     //</a:t>
            </a:r>
            <a:r>
              <a:rPr lang="zh-CN" altLang="en-US" sz="2800" dirty="0">
                <a:solidFill>
                  <a:schemeClr val="tx1"/>
                </a:solidFill>
                <a:latin typeface="宋体" panose="02010600030101010101" pitchFamily="2" charset="-122"/>
                <a:ea typeface="宋体" panose="02010600030101010101" pitchFamily="2" charset="-122"/>
              </a:rPr>
              <a:t>用树状数组求逆序对</a:t>
            </a:r>
          </a:p>
          <a:p>
            <a:pPr algn="l"/>
            <a:r>
              <a:rPr lang="zh-CN" altLang="en-US" sz="2800" dirty="0">
                <a:solidFill>
                  <a:schemeClr val="tx1"/>
                </a:solidFill>
                <a:latin typeface="宋体" panose="02010600030101010101" pitchFamily="2" charset="-122"/>
                <a:ea typeface="宋体" panose="02010600030101010101" pitchFamily="2" charset="-122"/>
              </a:rPr>
              <a:t>        </a:t>
            </a:r>
            <a:r>
              <a:rPr lang="en-US" altLang="zh-CN" sz="2800" dirty="0">
                <a:solidFill>
                  <a:schemeClr val="tx1"/>
                </a:solidFill>
                <a:latin typeface="宋体" panose="02010600030101010101" pitchFamily="2" charset="-122"/>
                <a:ea typeface="宋体" panose="02010600030101010101" pitchFamily="2" charset="-122"/>
              </a:rPr>
              <a:t>update(Rank[</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],1);</a:t>
            </a:r>
          </a:p>
          <a:p>
            <a:pPr algn="l"/>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ans</a:t>
            </a:r>
            <a:r>
              <a:rPr lang="en-US" altLang="zh-CN" sz="2800" dirty="0">
                <a:solidFill>
                  <a:schemeClr val="tx1"/>
                </a:solidFill>
                <a:latin typeface="宋体" panose="02010600030101010101" pitchFamily="2" charset="-122"/>
                <a:ea typeface="宋体" panose="02010600030101010101" pitchFamily="2" charset="-122"/>
              </a:rPr>
              <a:t> += sum(Rank[</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]-1);</a:t>
            </a:r>
          </a:p>
          <a:p>
            <a:pPr algn="l"/>
            <a:r>
              <a:rPr lang="en-US" altLang="zh-CN" sz="2800" dirty="0">
                <a:solidFill>
                  <a:schemeClr val="tx1"/>
                </a:solidFill>
                <a:latin typeface="宋体" panose="02010600030101010101" pitchFamily="2" charset="-122"/>
                <a:ea typeface="宋体" panose="02010600030101010101" pitchFamily="2" charset="-122"/>
              </a:rPr>
              <a:t>    }</a:t>
            </a:r>
          </a:p>
          <a:p>
            <a:pPr algn="l"/>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printf</a:t>
            </a:r>
            <a:r>
              <a:rPr lang="en-US" altLang="zh-CN" sz="2800" dirty="0">
                <a:solidFill>
                  <a:schemeClr val="tx1"/>
                </a:solidFill>
                <a:latin typeface="宋体" panose="02010600030101010101" pitchFamily="2" charset="-122"/>
                <a:ea typeface="宋体" panose="02010600030101010101" pitchFamily="2" charset="-122"/>
              </a:rPr>
              <a:t>("%</a:t>
            </a:r>
            <a:r>
              <a:rPr lang="en-US" altLang="zh-CN" sz="2800" dirty="0" err="1">
                <a:solidFill>
                  <a:schemeClr val="tx1"/>
                </a:solidFill>
                <a:latin typeface="宋体" panose="02010600030101010101" pitchFamily="2" charset="-122"/>
                <a:ea typeface="宋体" panose="02010600030101010101" pitchFamily="2" charset="-122"/>
              </a:rPr>
              <a:t>lld</a:t>
            </a:r>
            <a:r>
              <a:rPr lang="en-US" altLang="zh-CN" sz="2800" dirty="0">
                <a:solidFill>
                  <a:schemeClr val="tx1"/>
                </a:solidFill>
                <a:latin typeface="宋体" panose="02010600030101010101" pitchFamily="2" charset="-122"/>
                <a:ea typeface="宋体" panose="02010600030101010101" pitchFamily="2" charset="-122"/>
              </a:rPr>
              <a:t>",</a:t>
            </a:r>
            <a:r>
              <a:rPr lang="en-US" altLang="zh-CN" sz="2800" dirty="0" err="1">
                <a:solidFill>
                  <a:schemeClr val="tx1"/>
                </a:solidFill>
                <a:latin typeface="宋体" panose="02010600030101010101" pitchFamily="2" charset="-122"/>
                <a:ea typeface="宋体" panose="02010600030101010101" pitchFamily="2" charset="-122"/>
              </a:rPr>
              <a:t>ans</a:t>
            </a:r>
            <a:r>
              <a:rPr lang="en-US" altLang="zh-CN" sz="2800" dirty="0">
                <a:solidFill>
                  <a:schemeClr val="tx1"/>
                </a:solidFill>
                <a:latin typeface="宋体" panose="02010600030101010101" pitchFamily="2" charset="-122"/>
                <a:ea typeface="宋体" panose="02010600030101010101" pitchFamily="2" charset="-122"/>
              </a:rPr>
              <a:t>);</a:t>
            </a:r>
          </a:p>
          <a:p>
            <a:pPr algn="l"/>
            <a:r>
              <a:rPr lang="en-US" altLang="zh-CN" sz="2800" dirty="0">
                <a:solidFill>
                  <a:schemeClr val="tx1"/>
                </a:solidFill>
                <a:latin typeface="宋体" panose="02010600030101010101" pitchFamily="2" charset="-122"/>
                <a:ea typeface="宋体" panose="02010600030101010101" pitchFamily="2" charset="-122"/>
              </a:rPr>
              <a:t>    return 0;</a:t>
            </a:r>
          </a:p>
          <a:p>
            <a:pPr algn="l"/>
            <a:r>
              <a:rPr lang="en-US" altLang="zh-CN" sz="2800" dirty="0">
                <a:solidFill>
                  <a:schemeClr val="tx1"/>
                </a:solidFill>
                <a:latin typeface="宋体" panose="02010600030101010101" pitchFamily="2" charset="-122"/>
                <a:ea typeface="宋体" panose="02010600030101010101" pitchFamily="2" charset="-122"/>
              </a:rPr>
              <a:t>}</a:t>
            </a:r>
            <a:endParaRPr lang="en-US" altLang="zh-CN" sz="4000" dirty="0" smtClean="0">
              <a:solidFill>
                <a:schemeClr val="tx1"/>
              </a:solidFill>
              <a:latin typeface="宋体" panose="02010600030101010101" pitchFamily="2" charset="-122"/>
              <a:ea typeface="宋体" panose="02010600030101010101" pitchFamily="2" charset="-122"/>
            </a:endParaRPr>
          </a:p>
        </p:txBody>
      </p:sp>
      <p:sp>
        <p:nvSpPr>
          <p:cNvPr id="2" name="矩形 1"/>
          <p:cNvSpPr/>
          <p:nvPr/>
        </p:nvSpPr>
        <p:spPr>
          <a:xfrm>
            <a:off x="1588957" y="2939588"/>
            <a:ext cx="3492708" cy="1569660"/>
          </a:xfrm>
          <a:prstGeom prst="rect">
            <a:avLst/>
          </a:prstGeom>
        </p:spPr>
        <p:txBody>
          <a:bodyPr wrap="square">
            <a:spAutoFit/>
          </a:bodyPr>
          <a:lstStyle/>
          <a:p>
            <a:pPr algn="l"/>
            <a:r>
              <a:rPr lang="zh-CN" altLang="en-US" sz="4800" dirty="0" smtClean="0">
                <a:solidFill>
                  <a:schemeClr val="tx1"/>
                </a:solidFill>
                <a:latin typeface="宋体" panose="02010600030101010101" pitchFamily="2" charset="-122"/>
                <a:ea typeface="宋体" panose="02010600030101010101" pitchFamily="2" charset="-122"/>
              </a:rPr>
              <a:t>逆序对：树状数组代码</a:t>
            </a:r>
            <a:endParaRPr lang="zh-CN" altLang="en-US" sz="4800" dirty="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1903994699"/>
      </p:ext>
    </p:extLst>
  </p:cSld>
  <p:clrMapOvr>
    <a:masterClrMapping/>
  </p:clrMapOvr>
  <p:transition spd="slow" advClick="0" advTm="1000">
    <p:push dir="u"/>
  </p:transition>
  <p:timing>
    <p:tnLst>
      <p:par>
        <p:cTn id="1" dur="indefinite" restart="never" nodeType="tmRoot"/>
      </p:par>
    </p:tnLst>
    <p:bldLst>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小朋友排队  </a:t>
              </a:r>
              <a:r>
                <a:rPr lang="en-US" altLang="zh-CN" sz="5600" b="1" spc="600" dirty="0" err="1">
                  <a:solidFill>
                    <a:schemeClr val="bg1"/>
                  </a:solidFill>
                  <a:latin typeface="思源宋体 CN Heavy" panose="02020900000000000000" charset="-122"/>
                  <a:ea typeface="思源宋体 CN Heavy" panose="02020900000000000000" charset="-122"/>
                </a:rPr>
                <a:t>lanqiaoOJ</a:t>
              </a:r>
              <a:r>
                <a:rPr lang="zh-CN" altLang="en-US" sz="5600" b="1" spc="600" dirty="0">
                  <a:solidFill>
                    <a:schemeClr val="bg1"/>
                  </a:solidFill>
                  <a:latin typeface="思源宋体 CN Heavy" panose="02020900000000000000" charset="-122"/>
                  <a:ea typeface="思源宋体 CN Heavy" panose="02020900000000000000" charset="-122"/>
                </a:rPr>
                <a:t>题号</a:t>
              </a:r>
              <a:r>
                <a:rPr lang="en-US" altLang="zh-CN" sz="5600" b="1" spc="600" dirty="0" smtClean="0">
                  <a:solidFill>
                    <a:schemeClr val="bg1"/>
                  </a:solidFill>
                  <a:latin typeface="思源宋体 CN Heavy" panose="02020900000000000000" charset="-122"/>
                  <a:ea typeface="思源宋体 CN Heavy" panose="02020900000000000000" charset="-122"/>
                </a:rPr>
                <a:t>222</a:t>
              </a:r>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9" name="文本框 8" descr="7b0a202020202262756c6c6574223a20227b5c2263617465676f727949645c223a31303030352c5c2274656d706c61746549645c223a32303233313332387d220a7d0a"/>
          <p:cNvSpPr txBox="1"/>
          <p:nvPr/>
        </p:nvSpPr>
        <p:spPr>
          <a:xfrm>
            <a:off x="1137076" y="2817071"/>
            <a:ext cx="22002323" cy="10120463"/>
          </a:xfrm>
          <a:prstGeom prst="rect">
            <a:avLst/>
          </a:prstGeom>
          <a:noFill/>
        </p:spPr>
        <p:txBody>
          <a:bodyPr wrap="square" rtlCol="0">
            <a:spAutoFit/>
          </a:bodyPr>
          <a:lstStyle/>
          <a:p>
            <a:pPr algn="l">
              <a:lnSpc>
                <a:spcPct val="150000"/>
              </a:lnSpc>
            </a:pPr>
            <a:r>
              <a:rPr lang="en-US" altLang="zh-CN"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个</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小朋友站成一排。现在要把他们按身高从低到高的顺序排列，但是每次只能交换位置相邻的两个小朋友。每个小朋友都有一个不高兴的程度。开始的时候，所有小朋友的不高兴程度都是</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。如果某个小朋友第一次被要求交换，则他的不高兴程度增加</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，如果第二次要求他交换，则他的不高兴程度增加</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（即不高兴程度为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），依次类推。当要求某个小朋友第</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次交换时，他的不高兴程度增加</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。请问，要让所有小朋友按从低到高排队，他们的不高兴程度之和最小是多少。如果有两个小朋友身高一样，则他们谁站在谁前面是没有关系的。</a:t>
            </a: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输入格式</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输入的第一行包含一个整数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，表示小朋友的个数。第二行包含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个整数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H1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H2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Hn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，分别表示每个小朋友的身高。</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1≤n≤100000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0≤Hi≤1000000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输出格式</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输出一行，包含一个整数，表示小朋友的不高兴程度和的最小值。</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7622746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007639" y="3296471"/>
            <a:ext cx="23005541" cy="7201972"/>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每个</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小朋友要交换多少次？每一个小朋友最少的交换次数等于他左边比他高的人数加上右边比他矮的人数</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逆序</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对问题，包括</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个逆序对</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lvl="1" indent="-571500" algn="l">
              <a:lnSpc>
                <a:spcPct val="150000"/>
              </a:lnSpc>
              <a:buFont typeface="Wingdings" panose="05000000000000000000" pitchFamily="2" charset="2"/>
              <a:buChar char="Ø"/>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）他左边比他高的人</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lvl="1" indent="-571500" algn="l">
              <a:lnSpc>
                <a:spcPct val="150000"/>
              </a:lnSpc>
              <a:buFont typeface="Wingdings" panose="05000000000000000000" pitchFamily="2" charset="2"/>
              <a:buChar char="Ø"/>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）右边比他矮的人</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用</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树状数组做两次逆序对，一</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次正序处理，</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次倒序处理。</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40958458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p:nvPr/>
        </p:nvPicPr>
        <p:blipFill>
          <a:blip r:embed="rId4">
            <a:lum bright="34000" contrast="-8000"/>
          </a:blip>
          <a:srcRect l="20046" t="6270" r="19548" b="5808"/>
          <a:stretch>
            <a:fillRect/>
          </a:stretch>
        </p:blipFill>
        <p:spPr>
          <a:xfrm rot="5400000">
            <a:off x="7679685" y="-2080539"/>
            <a:ext cx="13985823" cy="17607256"/>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7093853" y="527356"/>
            <a:ext cx="16178227" cy="12711172"/>
          </a:xfrm>
          <a:prstGeom prst="rect">
            <a:avLst/>
          </a:prstGeom>
          <a:noFill/>
          <a:ln>
            <a:noFill/>
          </a:ln>
        </p:spPr>
        <p:txBody>
          <a:bodyPr wrap="square" rtlCol="0">
            <a:spAutoFit/>
          </a:bodyPr>
          <a:lstStyle/>
          <a:p>
            <a:pPr algn="l"/>
            <a:r>
              <a:rPr lang="en-US" altLang="zh-CN" sz="2000" dirty="0">
                <a:solidFill>
                  <a:schemeClr val="tx1"/>
                </a:solidFill>
                <a:latin typeface="宋体" panose="02010600030101010101" pitchFamily="2" charset="-122"/>
                <a:ea typeface="宋体" panose="02010600030101010101" pitchFamily="2" charset="-122"/>
              </a:rPr>
              <a:t>#include &lt;bits/</a:t>
            </a:r>
            <a:r>
              <a:rPr lang="en-US" altLang="zh-CN" sz="2000" dirty="0" err="1">
                <a:solidFill>
                  <a:schemeClr val="tx1"/>
                </a:solidFill>
                <a:latin typeface="宋体" panose="02010600030101010101" pitchFamily="2" charset="-122"/>
                <a:ea typeface="宋体" panose="02010600030101010101" pitchFamily="2" charset="-122"/>
              </a:rPr>
              <a:t>stdc</a:t>
            </a:r>
            <a:r>
              <a:rPr lang="en-US" altLang="zh-CN" sz="2000" dirty="0">
                <a:solidFill>
                  <a:schemeClr val="tx1"/>
                </a:solidFill>
                <a:latin typeface="宋体" panose="02010600030101010101" pitchFamily="2" charset="-122"/>
                <a:ea typeface="宋体" panose="02010600030101010101" pitchFamily="2" charset="-122"/>
              </a:rPr>
              <a:t>++.h&gt;</a:t>
            </a:r>
          </a:p>
          <a:p>
            <a:pPr algn="l"/>
            <a:r>
              <a:rPr lang="en-US" altLang="zh-CN" sz="2000" dirty="0">
                <a:solidFill>
                  <a:schemeClr val="tx1"/>
                </a:solidFill>
                <a:latin typeface="宋体" panose="02010600030101010101" pitchFamily="2" charset="-122"/>
                <a:ea typeface="宋体" panose="02010600030101010101" pitchFamily="2" charset="-122"/>
              </a:rPr>
              <a:t>using namespace </a:t>
            </a:r>
            <a:r>
              <a:rPr lang="en-US" altLang="zh-CN" sz="2000" dirty="0" err="1">
                <a:solidFill>
                  <a:schemeClr val="tx1"/>
                </a:solidFill>
                <a:latin typeface="宋体" panose="02010600030101010101" pitchFamily="2" charset="-122"/>
                <a:ea typeface="宋体" panose="02010600030101010101" pitchFamily="2" charset="-122"/>
              </a:rPr>
              <a:t>std</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err="1">
                <a:solidFill>
                  <a:schemeClr val="tx1"/>
                </a:solidFill>
                <a:latin typeface="宋体" panose="02010600030101010101" pitchFamily="2" charset="-122"/>
                <a:ea typeface="宋体" panose="02010600030101010101" pitchFamily="2" charset="-122"/>
              </a:rPr>
              <a:t>const</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N = 1000010;</a:t>
            </a:r>
          </a:p>
          <a:p>
            <a:pPr algn="l"/>
            <a:r>
              <a:rPr lang="en-US" altLang="zh-CN" sz="2000" dirty="0" err="1">
                <a:solidFill>
                  <a:schemeClr val="tx1"/>
                </a:solidFill>
                <a:latin typeface="宋体" panose="02010600030101010101" pitchFamily="2" charset="-122"/>
                <a:ea typeface="宋体" panose="02010600030101010101" pitchFamily="2" charset="-122"/>
              </a:rPr>
              <a:t>typedef</a:t>
            </a:r>
            <a:r>
              <a:rPr lang="en-US" altLang="zh-CN" sz="2000" dirty="0">
                <a:solidFill>
                  <a:schemeClr val="tx1"/>
                </a:solidFill>
                <a:latin typeface="宋体" panose="02010600030101010101" pitchFamily="2" charset="-122"/>
                <a:ea typeface="宋体" panose="02010600030101010101" pitchFamily="2" charset="-122"/>
              </a:rPr>
              <a:t> long </a:t>
            </a:r>
            <a:r>
              <a:rPr lang="en-US" altLang="zh-CN" sz="2000" dirty="0" err="1">
                <a:solidFill>
                  <a:schemeClr val="tx1"/>
                </a:solidFill>
                <a:latin typeface="宋体" panose="02010600030101010101" pitchFamily="2" charset="-122"/>
                <a:ea typeface="宋体" panose="02010600030101010101" pitchFamily="2" charset="-122"/>
              </a:rPr>
              <a:t>long</a:t>
            </a:r>
            <a:r>
              <a:rPr lang="en-US" altLang="zh-CN" sz="2000" dirty="0">
                <a:solidFill>
                  <a:schemeClr val="tx1"/>
                </a:solidFill>
                <a:latin typeface="宋体" panose="02010600030101010101" pitchFamily="2" charset="-122"/>
                <a:ea typeface="宋体" panose="02010600030101010101" pitchFamily="2" charset="-122"/>
              </a:rPr>
              <a:t> LL;</a:t>
            </a:r>
          </a:p>
          <a:p>
            <a:pPr algn="l"/>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h[N], tree[N], k[N];        //h</a:t>
            </a:r>
            <a:r>
              <a:rPr lang="zh-CN" altLang="en-US" sz="2000" dirty="0">
                <a:solidFill>
                  <a:schemeClr val="tx1"/>
                </a:solidFill>
                <a:latin typeface="宋体" panose="02010600030101010101" pitchFamily="2" charset="-122"/>
                <a:ea typeface="宋体" panose="02010600030101010101" pitchFamily="2" charset="-122"/>
              </a:rPr>
              <a:t>是身高，</a:t>
            </a:r>
            <a:r>
              <a:rPr lang="en-US" altLang="zh-CN" sz="2000" dirty="0">
                <a:solidFill>
                  <a:schemeClr val="tx1"/>
                </a:solidFill>
                <a:latin typeface="宋体" panose="02010600030101010101" pitchFamily="2" charset="-122"/>
                <a:ea typeface="宋体" panose="02010600030101010101" pitchFamily="2" charset="-122"/>
              </a:rPr>
              <a:t>k</a:t>
            </a:r>
            <a:r>
              <a:rPr lang="zh-CN" altLang="en-US" sz="2000" dirty="0">
                <a:solidFill>
                  <a:schemeClr val="tx1"/>
                </a:solidFill>
                <a:latin typeface="宋体" panose="02010600030101010101" pitchFamily="2" charset="-122"/>
                <a:ea typeface="宋体" panose="02010600030101010101" pitchFamily="2" charset="-122"/>
              </a:rPr>
              <a:t>是交换次数（逆序对数量）</a:t>
            </a:r>
          </a:p>
          <a:p>
            <a:pPr algn="l"/>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lowbit</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x) {  return x &amp; -x; }</a:t>
            </a:r>
          </a:p>
          <a:p>
            <a:pPr algn="l"/>
            <a:r>
              <a:rPr lang="en-US" altLang="zh-CN" sz="2000" dirty="0">
                <a:solidFill>
                  <a:schemeClr val="tx1"/>
                </a:solidFill>
                <a:latin typeface="宋体" panose="02010600030101010101" pitchFamily="2" charset="-122"/>
                <a:ea typeface="宋体" panose="02010600030101010101" pitchFamily="2" charset="-122"/>
              </a:rPr>
              <a:t>void update(</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x, </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d) {</a:t>
            </a:r>
          </a:p>
          <a:p>
            <a:pPr algn="l"/>
            <a:r>
              <a:rPr lang="en-US" altLang="zh-CN" sz="2000" dirty="0">
                <a:solidFill>
                  <a:schemeClr val="tx1"/>
                </a:solidFill>
                <a:latin typeface="宋体" panose="02010600030101010101" pitchFamily="2" charset="-122"/>
                <a:ea typeface="宋体" panose="02010600030101010101" pitchFamily="2" charset="-122"/>
              </a:rPr>
              <a:t>    while(x &lt;= N) {</a:t>
            </a:r>
          </a:p>
          <a:p>
            <a:pPr algn="l"/>
            <a:r>
              <a:rPr lang="en-US" altLang="zh-CN" sz="2000" dirty="0">
                <a:solidFill>
                  <a:schemeClr val="tx1"/>
                </a:solidFill>
                <a:latin typeface="宋体" panose="02010600030101010101" pitchFamily="2" charset="-122"/>
                <a:ea typeface="宋体" panose="02010600030101010101" pitchFamily="2" charset="-122"/>
              </a:rPr>
              <a:t>        tree[x] += d;</a:t>
            </a:r>
          </a:p>
          <a:p>
            <a:pPr algn="l"/>
            <a:r>
              <a:rPr lang="en-US" altLang="zh-CN" sz="2000" dirty="0">
                <a:solidFill>
                  <a:schemeClr val="tx1"/>
                </a:solidFill>
                <a:latin typeface="宋体" panose="02010600030101010101" pitchFamily="2" charset="-122"/>
                <a:ea typeface="宋体" panose="02010600030101010101" pitchFamily="2" charset="-122"/>
              </a:rPr>
              <a:t>        x += </a:t>
            </a:r>
            <a:r>
              <a:rPr lang="en-US" altLang="zh-CN" sz="2000" dirty="0" err="1">
                <a:solidFill>
                  <a:schemeClr val="tx1"/>
                </a:solidFill>
                <a:latin typeface="宋体" panose="02010600030101010101" pitchFamily="2" charset="-122"/>
                <a:ea typeface="宋体" panose="02010600030101010101" pitchFamily="2" charset="-122"/>
              </a:rPr>
              <a:t>lowbit</a:t>
            </a:r>
            <a:r>
              <a:rPr lang="en-US" altLang="zh-CN" sz="2000" dirty="0">
                <a:solidFill>
                  <a:schemeClr val="tx1"/>
                </a:solidFill>
                <a:latin typeface="宋体" panose="02010600030101010101" pitchFamily="2" charset="-122"/>
                <a:ea typeface="宋体" panose="02010600030101010101" pitchFamily="2" charset="-122"/>
              </a:rPr>
              <a:t>(x);</a:t>
            </a:r>
          </a:p>
          <a:p>
            <a:pPr algn="l"/>
            <a:r>
              <a:rPr lang="en-US" altLang="zh-CN" sz="2000" dirty="0">
                <a:solidFill>
                  <a:schemeClr val="tx1"/>
                </a:solidFill>
                <a:latin typeface="宋体" panose="02010600030101010101" pitchFamily="2" charset="-122"/>
                <a:ea typeface="宋体" panose="02010600030101010101" pitchFamily="2" charset="-122"/>
              </a:rPr>
              <a:t>    }</a:t>
            </a:r>
          </a:p>
          <a:p>
            <a:pPr algn="l"/>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sum(</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x) {</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ans</a:t>
            </a:r>
            <a:r>
              <a:rPr lang="en-US" altLang="zh-CN" sz="2000" dirty="0">
                <a:solidFill>
                  <a:schemeClr val="tx1"/>
                </a:solidFill>
                <a:latin typeface="宋体" panose="02010600030101010101" pitchFamily="2" charset="-122"/>
                <a:ea typeface="宋体" panose="02010600030101010101" pitchFamily="2" charset="-122"/>
              </a:rPr>
              <a:t> = 0;</a:t>
            </a:r>
          </a:p>
          <a:p>
            <a:pPr algn="l"/>
            <a:r>
              <a:rPr lang="en-US" altLang="zh-CN" sz="2000" dirty="0">
                <a:solidFill>
                  <a:schemeClr val="tx1"/>
                </a:solidFill>
                <a:latin typeface="宋体" panose="02010600030101010101" pitchFamily="2" charset="-122"/>
                <a:ea typeface="宋体" panose="02010600030101010101" pitchFamily="2" charset="-122"/>
              </a:rPr>
              <a:t>    while(x &gt; 0){</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ans</a:t>
            </a:r>
            <a:r>
              <a:rPr lang="en-US" altLang="zh-CN" sz="2000" dirty="0">
                <a:solidFill>
                  <a:schemeClr val="tx1"/>
                </a:solidFill>
                <a:latin typeface="宋体" panose="02010600030101010101" pitchFamily="2" charset="-122"/>
                <a:ea typeface="宋体" panose="02010600030101010101" pitchFamily="2" charset="-122"/>
              </a:rPr>
              <a:t> += tree[x];</a:t>
            </a:r>
          </a:p>
          <a:p>
            <a:pPr algn="l"/>
            <a:r>
              <a:rPr lang="en-US" altLang="zh-CN" sz="2000" dirty="0">
                <a:solidFill>
                  <a:schemeClr val="tx1"/>
                </a:solidFill>
                <a:latin typeface="宋体" panose="02010600030101010101" pitchFamily="2" charset="-122"/>
                <a:ea typeface="宋体" panose="02010600030101010101" pitchFamily="2" charset="-122"/>
              </a:rPr>
              <a:t>        x -= </a:t>
            </a:r>
            <a:r>
              <a:rPr lang="en-US" altLang="zh-CN" sz="2000" dirty="0" err="1">
                <a:solidFill>
                  <a:schemeClr val="tx1"/>
                </a:solidFill>
                <a:latin typeface="宋体" panose="02010600030101010101" pitchFamily="2" charset="-122"/>
                <a:ea typeface="宋体" panose="02010600030101010101" pitchFamily="2" charset="-122"/>
              </a:rPr>
              <a:t>lowbit</a:t>
            </a:r>
            <a:r>
              <a:rPr lang="en-US" altLang="zh-CN" sz="2000" dirty="0">
                <a:solidFill>
                  <a:schemeClr val="tx1"/>
                </a:solidFill>
                <a:latin typeface="宋体" panose="02010600030101010101" pitchFamily="2" charset="-122"/>
                <a:ea typeface="宋体" panose="02010600030101010101" pitchFamily="2" charset="-122"/>
              </a:rPr>
              <a:t>(x);</a:t>
            </a:r>
          </a:p>
          <a:p>
            <a:pPr algn="l"/>
            <a:r>
              <a:rPr lang="en-US" altLang="zh-CN" sz="2000" dirty="0">
                <a:solidFill>
                  <a:schemeClr val="tx1"/>
                </a:solidFill>
                <a:latin typeface="宋体" panose="02010600030101010101" pitchFamily="2" charset="-122"/>
                <a:ea typeface="宋体" panose="02010600030101010101" pitchFamily="2" charset="-122"/>
              </a:rPr>
              <a:t>    }</a:t>
            </a:r>
          </a:p>
          <a:p>
            <a:pPr algn="l"/>
            <a:r>
              <a:rPr lang="en-US" altLang="zh-CN" sz="2000" dirty="0">
                <a:solidFill>
                  <a:schemeClr val="tx1"/>
                </a:solidFill>
                <a:latin typeface="宋体" panose="02010600030101010101" pitchFamily="2" charset="-122"/>
                <a:ea typeface="宋体" panose="02010600030101010101" pitchFamily="2" charset="-122"/>
              </a:rPr>
              <a:t>    return </a:t>
            </a:r>
            <a:r>
              <a:rPr lang="en-US" altLang="zh-CN" sz="2000" dirty="0" err="1">
                <a:solidFill>
                  <a:schemeClr val="tx1"/>
                </a:solidFill>
                <a:latin typeface="宋体" panose="02010600030101010101" pitchFamily="2" charset="-122"/>
                <a:ea typeface="宋体" panose="02010600030101010101" pitchFamily="2" charset="-122"/>
              </a:rPr>
              <a:t>ans</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main() {</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n; </a:t>
            </a:r>
            <a:r>
              <a:rPr lang="en-US" altLang="zh-CN" sz="2000" dirty="0" err="1">
                <a:solidFill>
                  <a:schemeClr val="tx1"/>
                </a:solidFill>
                <a:latin typeface="宋体" panose="02010600030101010101" pitchFamily="2" charset="-122"/>
                <a:ea typeface="宋体" panose="02010600030101010101" pitchFamily="2" charset="-122"/>
              </a:rPr>
              <a:t>cin</a:t>
            </a:r>
            <a:r>
              <a:rPr lang="en-US" altLang="zh-CN" sz="2000" dirty="0">
                <a:solidFill>
                  <a:schemeClr val="tx1"/>
                </a:solidFill>
                <a:latin typeface="宋体" panose="02010600030101010101" pitchFamily="2" charset="-122"/>
                <a:ea typeface="宋体" panose="02010600030101010101" pitchFamily="2" charset="-122"/>
              </a:rPr>
              <a:t> &gt;&gt; n;</a:t>
            </a:r>
          </a:p>
          <a:p>
            <a:pPr algn="l"/>
            <a:r>
              <a:rPr lang="en-US" altLang="zh-CN" sz="2000" dirty="0">
                <a:solidFill>
                  <a:schemeClr val="tx1"/>
                </a:solidFill>
                <a:latin typeface="宋体" panose="02010600030101010101" pitchFamily="2" charset="-122"/>
                <a:ea typeface="宋体" panose="02010600030101010101" pitchFamily="2" charset="-122"/>
              </a:rPr>
              <a:t>    for (</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 1; </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&lt;= n; </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 ){</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cin</a:t>
            </a:r>
            <a:r>
              <a:rPr lang="en-US" altLang="zh-CN" sz="2000" dirty="0">
                <a:solidFill>
                  <a:schemeClr val="tx1"/>
                </a:solidFill>
                <a:latin typeface="宋体" panose="02010600030101010101" pitchFamily="2" charset="-122"/>
                <a:ea typeface="宋体" panose="02010600030101010101" pitchFamily="2" charset="-122"/>
              </a:rPr>
              <a:t> &gt;&gt; h[</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h[</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//h</a:t>
            </a:r>
            <a:r>
              <a:rPr lang="zh-CN" altLang="en-US" sz="2000" dirty="0">
                <a:solidFill>
                  <a:schemeClr val="tx1"/>
                </a:solidFill>
                <a:latin typeface="宋体" panose="02010600030101010101" pitchFamily="2" charset="-122"/>
                <a:ea typeface="宋体" panose="02010600030101010101" pitchFamily="2" charset="-122"/>
              </a:rPr>
              <a:t>从</a:t>
            </a:r>
            <a:r>
              <a:rPr lang="en-US" altLang="zh-CN" sz="2000" dirty="0">
                <a:solidFill>
                  <a:schemeClr val="tx1"/>
                </a:solidFill>
                <a:latin typeface="宋体" panose="02010600030101010101" pitchFamily="2" charset="-122"/>
                <a:ea typeface="宋体" panose="02010600030101010101" pitchFamily="2" charset="-122"/>
              </a:rPr>
              <a:t>1</a:t>
            </a:r>
            <a:r>
              <a:rPr lang="zh-CN" altLang="en-US" sz="2000" dirty="0">
                <a:solidFill>
                  <a:schemeClr val="tx1"/>
                </a:solidFill>
                <a:latin typeface="宋体" panose="02010600030101010101" pitchFamily="2" charset="-122"/>
                <a:ea typeface="宋体" panose="02010600030101010101" pitchFamily="2" charset="-122"/>
              </a:rPr>
              <a:t>开始，不是从</a:t>
            </a:r>
            <a:r>
              <a:rPr lang="en-US" altLang="zh-CN" sz="2000" dirty="0">
                <a:solidFill>
                  <a:schemeClr val="tx1"/>
                </a:solidFill>
                <a:latin typeface="宋体" panose="02010600030101010101" pitchFamily="2" charset="-122"/>
                <a:ea typeface="宋体" panose="02010600030101010101" pitchFamily="2" charset="-122"/>
              </a:rPr>
              <a:t>0</a:t>
            </a:r>
            <a:r>
              <a:rPr lang="zh-CN" altLang="en-US" sz="2000" dirty="0">
                <a:solidFill>
                  <a:schemeClr val="tx1"/>
                </a:solidFill>
                <a:latin typeface="宋体" panose="02010600030101010101" pitchFamily="2" charset="-122"/>
                <a:ea typeface="宋体" panose="02010600030101010101" pitchFamily="2" charset="-122"/>
              </a:rPr>
              <a:t>开始</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for (</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 1; </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&lt;= n; </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 ) {   //</a:t>
            </a:r>
            <a:r>
              <a:rPr lang="zh-CN" altLang="en-US" sz="2000" dirty="0">
                <a:solidFill>
                  <a:schemeClr val="tx1"/>
                </a:solidFill>
                <a:latin typeface="宋体" panose="02010600030101010101" pitchFamily="2" charset="-122"/>
                <a:ea typeface="宋体" panose="02010600030101010101" pitchFamily="2" charset="-122"/>
              </a:rPr>
              <a:t>正序处理 逆序对，右边矮的</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k[</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 sum(N - 1) - sum(h[</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update(h[</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1);</a:t>
            </a:r>
          </a:p>
          <a:p>
            <a:pPr algn="l"/>
            <a:r>
              <a:rPr lang="en-US" altLang="zh-CN" sz="2000" dirty="0">
                <a:solidFill>
                  <a:schemeClr val="tx1"/>
                </a:solidFill>
                <a:latin typeface="宋体" panose="02010600030101010101" pitchFamily="2" charset="-122"/>
                <a:ea typeface="宋体" panose="02010600030101010101" pitchFamily="2" charset="-122"/>
              </a:rPr>
              <a:t>    }</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memset</a:t>
            </a:r>
            <a:r>
              <a:rPr lang="en-US" altLang="zh-CN" sz="2000" dirty="0">
                <a:solidFill>
                  <a:schemeClr val="tx1"/>
                </a:solidFill>
                <a:latin typeface="宋体" panose="02010600030101010101" pitchFamily="2" charset="-122"/>
                <a:ea typeface="宋体" panose="02010600030101010101" pitchFamily="2" charset="-122"/>
              </a:rPr>
              <a:t>(tree, 0, </a:t>
            </a:r>
            <a:r>
              <a:rPr lang="en-US" altLang="zh-CN" sz="2000" dirty="0" err="1">
                <a:solidFill>
                  <a:schemeClr val="tx1"/>
                </a:solidFill>
                <a:latin typeface="宋体" panose="02010600030101010101" pitchFamily="2" charset="-122"/>
                <a:ea typeface="宋体" panose="02010600030101010101" pitchFamily="2" charset="-122"/>
              </a:rPr>
              <a:t>sizeof</a:t>
            </a:r>
            <a:r>
              <a:rPr lang="en-US" altLang="zh-CN" sz="2000" dirty="0">
                <a:solidFill>
                  <a:schemeClr val="tx1"/>
                </a:solidFill>
                <a:latin typeface="宋体" panose="02010600030101010101" pitchFamily="2" charset="-122"/>
                <a:ea typeface="宋体" panose="02010600030101010101" pitchFamily="2" charset="-122"/>
              </a:rPr>
              <a:t> tree);</a:t>
            </a:r>
          </a:p>
          <a:p>
            <a:pPr algn="l"/>
            <a:r>
              <a:rPr lang="en-US" altLang="zh-CN" sz="2000" dirty="0">
                <a:solidFill>
                  <a:schemeClr val="tx1"/>
                </a:solidFill>
                <a:latin typeface="宋体" panose="02010600030101010101" pitchFamily="2" charset="-122"/>
                <a:ea typeface="宋体" panose="02010600030101010101" pitchFamily="2" charset="-122"/>
              </a:rPr>
              <a:t>    for (</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 n; </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         //</a:t>
            </a:r>
            <a:r>
              <a:rPr lang="zh-CN" altLang="en-US" sz="2000" dirty="0">
                <a:solidFill>
                  <a:schemeClr val="tx1"/>
                </a:solidFill>
                <a:latin typeface="宋体" panose="02010600030101010101" pitchFamily="2" charset="-122"/>
                <a:ea typeface="宋体" panose="02010600030101010101" pitchFamily="2" charset="-122"/>
              </a:rPr>
              <a:t>倒序处理  逆序对，左边高的</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k[</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 sum(h[</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- 1);</a:t>
            </a:r>
          </a:p>
          <a:p>
            <a:pPr algn="l"/>
            <a:r>
              <a:rPr lang="en-US" altLang="zh-CN" sz="2000" dirty="0">
                <a:solidFill>
                  <a:schemeClr val="tx1"/>
                </a:solidFill>
                <a:latin typeface="宋体" panose="02010600030101010101" pitchFamily="2" charset="-122"/>
                <a:ea typeface="宋体" panose="02010600030101010101" pitchFamily="2" charset="-122"/>
              </a:rPr>
              <a:t>        update(h[</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1);</a:t>
            </a:r>
          </a:p>
          <a:p>
            <a:pPr algn="l"/>
            <a:r>
              <a:rPr lang="en-US" altLang="zh-CN" sz="2000" dirty="0">
                <a:solidFill>
                  <a:schemeClr val="tx1"/>
                </a:solidFill>
                <a:latin typeface="宋体" panose="02010600030101010101" pitchFamily="2" charset="-122"/>
                <a:ea typeface="宋体" panose="02010600030101010101" pitchFamily="2" charset="-122"/>
              </a:rPr>
              <a:t>    }</a:t>
            </a:r>
          </a:p>
          <a:p>
            <a:pPr algn="l"/>
            <a:r>
              <a:rPr lang="en-US" altLang="zh-CN" sz="2000" dirty="0">
                <a:solidFill>
                  <a:schemeClr val="tx1"/>
                </a:solidFill>
                <a:latin typeface="宋体" panose="02010600030101010101" pitchFamily="2" charset="-122"/>
                <a:ea typeface="宋体" panose="02010600030101010101" pitchFamily="2" charset="-122"/>
              </a:rPr>
              <a:t>    LL res = 0;</a:t>
            </a:r>
          </a:p>
          <a:p>
            <a:pPr algn="l"/>
            <a:r>
              <a:rPr lang="en-US" altLang="zh-CN" sz="2000" dirty="0">
                <a:solidFill>
                  <a:schemeClr val="tx1"/>
                </a:solidFill>
                <a:latin typeface="宋体" panose="02010600030101010101" pitchFamily="2" charset="-122"/>
                <a:ea typeface="宋体" panose="02010600030101010101" pitchFamily="2" charset="-122"/>
              </a:rPr>
              <a:t>    for (</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 1; </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&lt;= n; </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 )    //</a:t>
            </a:r>
            <a:r>
              <a:rPr lang="zh-CN" altLang="en-US" sz="2000" dirty="0">
                <a:solidFill>
                  <a:schemeClr val="tx1"/>
                </a:solidFill>
                <a:latin typeface="宋体" panose="02010600030101010101" pitchFamily="2" charset="-122"/>
                <a:ea typeface="宋体" panose="02010600030101010101" pitchFamily="2" charset="-122"/>
              </a:rPr>
              <a:t>最后把所有人的不愉快加起来</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res += (LL)k[</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 (k[</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+ 1 ) / 2;</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cout</a:t>
            </a:r>
            <a:r>
              <a:rPr lang="en-US" altLang="zh-CN" sz="2000" dirty="0">
                <a:solidFill>
                  <a:schemeClr val="tx1"/>
                </a:solidFill>
                <a:latin typeface="宋体" panose="02010600030101010101" pitchFamily="2" charset="-122"/>
                <a:ea typeface="宋体" panose="02010600030101010101" pitchFamily="2" charset="-122"/>
              </a:rPr>
              <a:t> &lt;&lt; res;</a:t>
            </a:r>
          </a:p>
          <a:p>
            <a:pPr algn="l"/>
            <a:r>
              <a:rPr lang="en-US" altLang="zh-CN" sz="2000" dirty="0">
                <a:solidFill>
                  <a:schemeClr val="tx1"/>
                </a:solidFill>
                <a:latin typeface="宋体" panose="02010600030101010101" pitchFamily="2" charset="-122"/>
                <a:ea typeface="宋体" panose="02010600030101010101" pitchFamily="2" charset="-122"/>
              </a:rPr>
              <a:t>    return 0;</a:t>
            </a:r>
          </a:p>
          <a:p>
            <a:pPr algn="l"/>
            <a:r>
              <a:rPr lang="en-US" altLang="zh-CN" sz="2000" dirty="0">
                <a:solidFill>
                  <a:schemeClr val="tx1"/>
                </a:solidFill>
                <a:latin typeface="宋体" panose="02010600030101010101" pitchFamily="2" charset="-122"/>
                <a:ea typeface="宋体" panose="02010600030101010101" pitchFamily="2" charset="-122"/>
              </a:rPr>
              <a:t>}</a:t>
            </a:r>
            <a:endParaRPr lang="en-US" altLang="zh-CN" sz="3600" dirty="0">
              <a:solidFill>
                <a:schemeClr val="tx1"/>
              </a:solidFill>
              <a:latin typeface="宋体" panose="02010600030101010101" pitchFamily="2" charset="-122"/>
              <a:ea typeface="宋体" panose="02010600030101010101" pitchFamily="2" charset="-122"/>
            </a:endParaRPr>
          </a:p>
        </p:txBody>
      </p:sp>
      <p:sp>
        <p:nvSpPr>
          <p:cNvPr id="4" name="文本框 3" descr="7b0a202020202262756c6c6574223a20227b5c2263617465676f727949645c223a31303030352c5c2274656d706c61746549645c223a32303233313332387d220a7d0a"/>
          <p:cNvSpPr txBox="1"/>
          <p:nvPr/>
        </p:nvSpPr>
        <p:spPr>
          <a:xfrm>
            <a:off x="557094" y="3844920"/>
            <a:ext cx="5446787" cy="1338828"/>
          </a:xfrm>
          <a:prstGeom prst="rect">
            <a:avLst/>
          </a:prstGeom>
          <a:noFill/>
        </p:spPr>
        <p:txBody>
          <a:bodyPr wrap="square" rtlCol="0">
            <a:spAutoFit/>
          </a:bodyPr>
          <a:lstStyle/>
          <a:p>
            <a:pPr algn="l">
              <a:lnSpc>
                <a:spcPct val="150000"/>
              </a:lnSpc>
            </a:pPr>
            <a:r>
              <a:rPr lang="zh-CN" altLang="en-US" sz="5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本题不需离散化</a:t>
            </a:r>
            <a:endParaRPr lang="zh-CN" altLang="en-US" sz="5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74690288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P spid="4"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6.3 </a:t>
              </a:r>
              <a:r>
                <a:rPr lang="zh-CN" altLang="en-US" sz="5600" b="1" spc="600" dirty="0" smtClean="0">
                  <a:solidFill>
                    <a:schemeClr val="bg1"/>
                  </a:solidFill>
                  <a:latin typeface="宋体" panose="02010600030101010101" pitchFamily="2" charset="-122"/>
                  <a:ea typeface="宋体" panose="02010600030101010101" pitchFamily="2" charset="-122"/>
                </a:rPr>
                <a:t>线段</a:t>
              </a:r>
              <a:r>
                <a:rPr lang="zh-CN" altLang="en-US" sz="5600" b="1" spc="600" dirty="0">
                  <a:solidFill>
                    <a:schemeClr val="bg1"/>
                  </a:solidFill>
                  <a:latin typeface="宋体" panose="02010600030101010101" pitchFamily="2" charset="-122"/>
                  <a:ea typeface="宋体" panose="02010600030101010101" pitchFamily="2" charset="-122"/>
                </a:rPr>
                <a:t>树</a:t>
              </a:r>
            </a:p>
          </p:txBody>
        </p:sp>
      </p:grpSp>
      <p:sp>
        <p:nvSpPr>
          <p:cNvPr id="2" name="文本框 1" descr="7b0a202020202262756c6c6574223a20227b5c2263617465676f727949645c223a31303030352c5c2274656d706c61746549645c223a32303233313332387d220a7d0a"/>
          <p:cNvSpPr txBox="1"/>
          <p:nvPr/>
        </p:nvSpPr>
        <p:spPr>
          <a:xfrm>
            <a:off x="1106597" y="3296471"/>
            <a:ext cx="21909046" cy="6186309"/>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考核最多的高级数据结构</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从初级水平到中级水平的标志：在掌握线段树之后才能</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说“</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我真正进入了算法竞赛的大门。”</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应用</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背景</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：区间修改、区间查询、区间合并。</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75751225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5"/>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并查集的初始化</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950954" y="3600174"/>
            <a:ext cx="21909046" cy="2394502"/>
          </a:xfrm>
          <a:prstGeom prst="rect">
            <a:avLst/>
          </a:prstGeom>
          <a:noFill/>
        </p:spPr>
        <p:txBody>
          <a:bodyPr wrap="square" rtlCol="0">
            <a:spAutoFit/>
          </a:bodyPr>
          <a:lstStyle/>
          <a:p>
            <a:pPr marL="571500" indent="-571500" algn="l">
              <a:lnSpc>
                <a:spcPct val="17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定义</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是以结点</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为元素的并查集。</a:t>
            </a:r>
          </a:p>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初始化：令</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p:txBody>
      </p:sp>
      <p:sp>
        <p:nvSpPr>
          <p:cNvPr id="9" name="对话气泡: 矩形 6"/>
          <p:cNvSpPr/>
          <p:nvPr/>
        </p:nvSpPr>
        <p:spPr>
          <a:xfrm>
            <a:off x="12570238" y="4651513"/>
            <a:ext cx="5121413" cy="2286477"/>
          </a:xfrm>
          <a:prstGeom prst="wedgeRectCallout">
            <a:avLst>
              <a:gd name="adj1" fmla="val -166562"/>
              <a:gd name="adj2" fmla="val -1297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0" hangingPunct="0">
              <a:defRPr/>
            </a:pPr>
            <a:r>
              <a:rPr lang="zh-CN" altLang="en-US" sz="4400" dirty="0">
                <a:solidFill>
                  <a:srgbClr val="FF0000"/>
                </a:solidFill>
                <a:latin typeface="Courier New" panose="02070309020205020404" pitchFamily="49" charset="0"/>
                <a:cs typeface="Courier New" panose="02070309020205020404" pitchFamily="49" charset="0"/>
              </a:rPr>
              <a:t>某人的号码是</a:t>
            </a:r>
            <a:r>
              <a:rPr lang="en-US" altLang="zh-CN" sz="4400" dirty="0" err="1">
                <a:solidFill>
                  <a:srgbClr val="FF0000"/>
                </a:solidFill>
                <a:latin typeface="Courier New" panose="02070309020205020404" pitchFamily="49" charset="0"/>
                <a:cs typeface="Courier New" panose="02070309020205020404" pitchFamily="49" charset="0"/>
              </a:rPr>
              <a:t>i</a:t>
            </a:r>
            <a:r>
              <a:rPr lang="zh-CN" altLang="en-US" sz="4400" dirty="0">
                <a:solidFill>
                  <a:srgbClr val="FF0000"/>
                </a:solidFill>
                <a:latin typeface="Courier New" panose="02070309020205020404" pitchFamily="49" charset="0"/>
                <a:cs typeface="Courier New" panose="02070309020205020404" pitchFamily="49" charset="0"/>
              </a:rPr>
              <a:t>，他属于帮派</a:t>
            </a:r>
            <a:r>
              <a:rPr lang="en-US" altLang="zh-CN" sz="4400" dirty="0">
                <a:solidFill>
                  <a:srgbClr val="FF0000"/>
                </a:solidFill>
                <a:latin typeface="Courier New" panose="02070309020205020404" pitchFamily="49" charset="0"/>
                <a:cs typeface="Courier New" panose="02070309020205020404" pitchFamily="49" charset="0"/>
              </a:rPr>
              <a:t>s[</a:t>
            </a:r>
            <a:r>
              <a:rPr lang="en-US" altLang="zh-CN" sz="4400" dirty="0" err="1">
                <a:solidFill>
                  <a:srgbClr val="FF0000"/>
                </a:solidFill>
                <a:latin typeface="Courier New" panose="02070309020205020404" pitchFamily="49" charset="0"/>
                <a:cs typeface="Courier New" panose="02070309020205020404" pitchFamily="49" charset="0"/>
              </a:rPr>
              <a:t>i</a:t>
            </a:r>
            <a:r>
              <a:rPr lang="en-US" altLang="zh-CN" sz="4400" dirty="0">
                <a:solidFill>
                  <a:srgbClr val="FF0000"/>
                </a:solidFill>
                <a:latin typeface="Courier New" panose="02070309020205020404" pitchFamily="49" charset="0"/>
                <a:cs typeface="Courier New" panose="02070309020205020404" pitchFamily="49" charset="0"/>
              </a:rPr>
              <a:t>]</a:t>
            </a:r>
            <a:r>
              <a:rPr lang="zh-CN" altLang="en-US" sz="4400" dirty="0">
                <a:solidFill>
                  <a:srgbClr val="FF0000"/>
                </a:solidFill>
                <a:latin typeface="Courier New" panose="02070309020205020404" pitchFamily="49" charset="0"/>
                <a:cs typeface="Courier New" panose="02070309020205020404" pitchFamily="49" charset="0"/>
              </a:rPr>
              <a:t>。</a:t>
            </a:r>
          </a:p>
        </p:txBody>
      </p:sp>
      <p:graphicFrame>
        <p:nvGraphicFramePr>
          <p:cNvPr id="10" name="对象 5"/>
          <p:cNvGraphicFramePr>
            <a:graphicFrameLocks noChangeAspect="1"/>
          </p:cNvGraphicFramePr>
          <p:nvPr>
            <p:extLst/>
          </p:nvPr>
        </p:nvGraphicFramePr>
        <p:xfrm>
          <a:off x="1782417" y="8179905"/>
          <a:ext cx="20338395" cy="3945834"/>
        </p:xfrm>
        <a:graphic>
          <a:graphicData uri="http://schemas.openxmlformats.org/presentationml/2006/ole">
            <mc:AlternateContent xmlns:mc="http://schemas.openxmlformats.org/markup-compatibility/2006">
              <mc:Choice xmlns:v="urn:schemas-microsoft-com:vml" Requires="v">
                <p:oleObj spid="_x0000_s5140" r:id="rId6" imgW="4349160" imgH="812520" progId="Visio.Drawing.11">
                  <p:embed/>
                </p:oleObj>
              </mc:Choice>
              <mc:Fallback>
                <p:oleObj r:id="rId6" imgW="4349160" imgH="812520" progId="Visio.Drawing.11">
                  <p:embed/>
                  <p:pic>
                    <p:nvPicPr>
                      <p:cNvPr id="10"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82417" y="8179905"/>
                        <a:ext cx="20338395" cy="3945834"/>
                      </a:xfrm>
                      <a:prstGeom prst="rect">
                        <a:avLst/>
                      </a:prstGeom>
                      <a:noFill/>
                      <a:ln>
                        <a:noFill/>
                      </a:ln>
                      <a:extLst/>
                    </p:spPr>
                  </p:pic>
                </p:oleObj>
              </mc:Fallback>
            </mc:AlternateContent>
          </a:graphicData>
        </a:graphic>
      </p:graphicFrame>
    </p:spTree>
    <p:custDataLst>
      <p:tags r:id="rId2"/>
    </p:custDataLst>
    <p:extLst>
      <p:ext uri="{BB962C8B-B14F-4D97-AF65-F5344CB8AC3E}">
        <p14:creationId xmlns:p14="http://schemas.microsoft.com/office/powerpoint/2010/main" val="234340253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区间最值问题</a:t>
              </a:r>
              <a:r>
                <a:rPr lang="en-US" altLang="zh-CN" sz="5600" b="1" spc="600" dirty="0">
                  <a:solidFill>
                    <a:schemeClr val="bg1"/>
                  </a:solidFill>
                  <a:latin typeface="宋体" panose="02010600030101010101" pitchFamily="2" charset="-122"/>
                  <a:ea typeface="宋体" panose="02010600030101010101" pitchFamily="2" charset="-122"/>
                </a:rPr>
                <a:t>RMQ</a:t>
              </a:r>
              <a:r>
                <a:rPr lang="zh-CN" altLang="en-US" sz="5600" b="1" spc="600" dirty="0">
                  <a:solidFill>
                    <a:schemeClr val="bg1"/>
                  </a:solidFill>
                  <a:latin typeface="宋体" panose="02010600030101010101" pitchFamily="2" charset="-122"/>
                  <a:ea typeface="宋体" panose="02010600030101010101" pitchFamily="2" charset="-122"/>
                </a:rPr>
                <a:t>（</a:t>
              </a:r>
              <a:r>
                <a:rPr lang="en-US" altLang="zh-CN" sz="5600" b="1" spc="600" dirty="0">
                  <a:solidFill>
                    <a:schemeClr val="bg1"/>
                  </a:solidFill>
                  <a:latin typeface="宋体" panose="02010600030101010101" pitchFamily="2" charset="-122"/>
                  <a:ea typeface="宋体" panose="02010600030101010101" pitchFamily="2" charset="-122"/>
                </a:rPr>
                <a:t>Range Minimum/Maximum Query</a:t>
              </a:r>
              <a:r>
                <a:rPr lang="zh-CN" altLang="en-US" sz="5600" b="1" spc="600" dirty="0">
                  <a:solidFill>
                    <a:schemeClr val="bg1"/>
                  </a:solidFill>
                  <a:latin typeface="宋体" panose="02010600030101010101" pitchFamily="2" charset="-122"/>
                  <a:ea typeface="宋体" panose="02010600030101010101" pitchFamily="2" charset="-122"/>
                </a:rPr>
                <a:t>）</a:t>
              </a: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2564048" y="4590556"/>
            <a:ext cx="17638098"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r>
              <a:rPr lang="zh-CN" altLang="zh-CN" sz="5400" dirty="0" smtClean="0">
                <a:latin typeface="Times New Roman" panose="02020603050405020304" pitchFamily="18" charset="0"/>
                <a:ea typeface="宋体" panose="02010600030101010101" pitchFamily="2" charset="-122"/>
                <a:cs typeface="Times New Roman" panose="02020603050405020304" pitchFamily="18" charset="0"/>
              </a:rPr>
              <a:t>长度为</a:t>
            </a:r>
            <a:r>
              <a:rPr lang="en-US" altLang="zh-CN" sz="5400" dirty="0" smtClean="0">
                <a:latin typeface="Times New Roman" panose="02020603050405020304" pitchFamily="18" charset="0"/>
                <a:ea typeface="宋体" panose="02010600030101010101" pitchFamily="2" charset="-122"/>
                <a:cs typeface="Times New Roman" panose="02020603050405020304" pitchFamily="18" charset="0"/>
              </a:rPr>
              <a:t>n</a:t>
            </a:r>
            <a:r>
              <a:rPr lang="zh-CN" altLang="zh-CN" sz="5400" dirty="0" smtClean="0">
                <a:latin typeface="Times New Roman" panose="02020603050405020304" pitchFamily="18" charset="0"/>
                <a:ea typeface="宋体" panose="02010600030101010101" pitchFamily="2" charset="-122"/>
                <a:cs typeface="Times New Roman" panose="02020603050405020304" pitchFamily="18" charset="0"/>
              </a:rPr>
              <a:t>的数列</a:t>
            </a:r>
            <a:r>
              <a:rPr lang="en-US" altLang="zh-CN" sz="5400" dirty="0" smtClean="0">
                <a:latin typeface="Times New Roman" panose="02020603050405020304" pitchFamily="18" charset="0"/>
                <a:ea typeface="宋体" panose="02010600030101010101" pitchFamily="2" charset="-122"/>
                <a:cs typeface="Times New Roman" panose="02020603050405020304" pitchFamily="18" charset="0"/>
              </a:rPr>
              <a:t>{a</a:t>
            </a:r>
            <a:r>
              <a:rPr lang="en-US" altLang="zh-CN" sz="5400" baseline="-25000" dirty="0" smtClean="0">
                <a:latin typeface="Times New Roman" panose="02020603050405020304" pitchFamily="18" charset="0"/>
                <a:ea typeface="宋体" panose="02010600030101010101" pitchFamily="2" charset="-122"/>
                <a:cs typeface="Times New Roman" panose="02020603050405020304" pitchFamily="18" charset="0"/>
              </a:rPr>
              <a:t>1</a:t>
            </a:r>
            <a:r>
              <a:rPr lang="en-US" altLang="zh-CN" sz="5400" dirty="0" smtClean="0">
                <a:latin typeface="Times New Roman" panose="02020603050405020304" pitchFamily="18" charset="0"/>
                <a:ea typeface="宋体" panose="02010600030101010101" pitchFamily="2" charset="-122"/>
                <a:cs typeface="Times New Roman" panose="02020603050405020304" pitchFamily="18" charset="0"/>
              </a:rPr>
              <a:t>, a</a:t>
            </a:r>
            <a:r>
              <a:rPr lang="en-US" altLang="zh-CN" sz="5400" baseline="-25000" dirty="0" smtClean="0">
                <a:latin typeface="Times New Roman" panose="02020603050405020304" pitchFamily="18" charset="0"/>
                <a:ea typeface="宋体" panose="02010600030101010101" pitchFamily="2" charset="-122"/>
                <a:cs typeface="Times New Roman" panose="02020603050405020304" pitchFamily="18" charset="0"/>
              </a:rPr>
              <a:t>2</a:t>
            </a:r>
            <a:r>
              <a:rPr lang="en-US" altLang="zh-CN" sz="5400" dirty="0" smtClean="0">
                <a:latin typeface="Times New Roman" panose="02020603050405020304" pitchFamily="18" charset="0"/>
                <a:ea typeface="宋体" panose="02010600030101010101" pitchFamily="2" charset="-122"/>
                <a:cs typeface="Times New Roman" panose="02020603050405020304" pitchFamily="18" charset="0"/>
              </a:rPr>
              <a:t>, ... , a</a:t>
            </a:r>
            <a:r>
              <a:rPr lang="en-US" altLang="zh-CN" sz="5400" baseline="-25000" dirty="0" smtClean="0">
                <a:latin typeface="Times New Roman" panose="02020603050405020304" pitchFamily="18" charset="0"/>
                <a:ea typeface="宋体" panose="02010600030101010101" pitchFamily="2" charset="-122"/>
                <a:cs typeface="Times New Roman" panose="02020603050405020304" pitchFamily="18" charset="0"/>
              </a:rPr>
              <a:t>n</a:t>
            </a:r>
            <a:r>
              <a:rPr lang="en-US" altLang="zh-CN" sz="54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5400" dirty="0" smtClean="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5400" dirty="0" smtClean="0">
              <a:latin typeface="Times New Roman" panose="02020603050405020304" pitchFamily="18" charset="0"/>
              <a:ea typeface="宋体" panose="02010600030101010101" pitchFamily="2" charset="-122"/>
              <a:cs typeface="Times New Roman" panose="02020603050405020304" pitchFamily="18" charset="0"/>
            </a:endParaRPr>
          </a:p>
          <a:p>
            <a:pPr marL="400050" lvl="1" indent="0">
              <a:buFont typeface="Arial" panose="020B0604020202020204" pitchFamily="34" charset="0"/>
              <a:buNone/>
            </a:pPr>
            <a:r>
              <a:rPr lang="zh-CN" altLang="zh-CN" sz="54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5400" dirty="0" smtClean="0">
                <a:latin typeface="Times New Roman" panose="02020603050405020304" pitchFamily="18" charset="0"/>
                <a:ea typeface="宋体" panose="02010600030101010101" pitchFamily="2" charset="-122"/>
                <a:cs typeface="Times New Roman" panose="02020603050405020304" pitchFamily="18" charset="0"/>
              </a:rPr>
              <a:t>1</a:t>
            </a:r>
            <a:r>
              <a:rPr lang="zh-CN" altLang="zh-CN" sz="5400" dirty="0" smtClean="0">
                <a:latin typeface="Times New Roman" panose="02020603050405020304" pitchFamily="18" charset="0"/>
                <a:ea typeface="宋体" panose="02010600030101010101" pitchFamily="2" charset="-122"/>
                <a:cs typeface="Times New Roman" panose="02020603050405020304" pitchFamily="18" charset="0"/>
              </a:rPr>
              <a:t>）求最值：给定</a:t>
            </a:r>
            <a:r>
              <a:rPr lang="en-US" altLang="zh-CN" sz="5400" dirty="0" err="1" smtClean="0">
                <a:latin typeface="Times New Roman" panose="02020603050405020304" pitchFamily="18" charset="0"/>
                <a:ea typeface="宋体" panose="02010600030101010101" pitchFamily="2" charset="-122"/>
                <a:cs typeface="Times New Roman" panose="02020603050405020304" pitchFamily="18" charset="0"/>
              </a:rPr>
              <a:t>i</a:t>
            </a:r>
            <a:r>
              <a:rPr lang="en-US" altLang="zh-CN" sz="5400" dirty="0" smtClean="0">
                <a:latin typeface="Times New Roman" panose="02020603050405020304" pitchFamily="18" charset="0"/>
                <a:ea typeface="宋体" panose="02010600030101010101" pitchFamily="2" charset="-122"/>
                <a:cs typeface="Times New Roman" panose="02020603050405020304" pitchFamily="18" charset="0"/>
              </a:rPr>
              <a:t>, j&lt;=n</a:t>
            </a:r>
            <a:r>
              <a:rPr lang="zh-CN" altLang="zh-CN" sz="5400" dirty="0" smtClean="0">
                <a:latin typeface="Times New Roman" panose="02020603050405020304" pitchFamily="18" charset="0"/>
                <a:ea typeface="宋体" panose="02010600030101010101" pitchFamily="2" charset="-122"/>
                <a:cs typeface="Times New Roman" panose="02020603050405020304" pitchFamily="18" charset="0"/>
              </a:rPr>
              <a:t>，求</a:t>
            </a:r>
            <a:r>
              <a:rPr lang="en-US" altLang="zh-CN" sz="54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5400" dirty="0" err="1" smtClean="0">
                <a:latin typeface="Times New Roman" panose="02020603050405020304" pitchFamily="18" charset="0"/>
                <a:ea typeface="宋体" panose="02010600030101010101" pitchFamily="2" charset="-122"/>
                <a:cs typeface="Times New Roman" panose="02020603050405020304" pitchFamily="18" charset="0"/>
              </a:rPr>
              <a:t>a</a:t>
            </a:r>
            <a:r>
              <a:rPr lang="en-US" altLang="zh-CN" sz="5400" baseline="-25000" dirty="0" err="1" smtClean="0">
                <a:latin typeface="Times New Roman" panose="02020603050405020304" pitchFamily="18" charset="0"/>
                <a:ea typeface="宋体" panose="02010600030101010101" pitchFamily="2" charset="-122"/>
                <a:cs typeface="Times New Roman" panose="02020603050405020304" pitchFamily="18" charset="0"/>
              </a:rPr>
              <a:t>i</a:t>
            </a:r>
            <a:r>
              <a:rPr lang="en-US" altLang="zh-CN" sz="5400" dirty="0" smtClean="0">
                <a:latin typeface="Times New Roman" panose="02020603050405020304" pitchFamily="18" charset="0"/>
                <a:ea typeface="宋体" panose="02010600030101010101" pitchFamily="2" charset="-122"/>
                <a:cs typeface="Times New Roman" panose="02020603050405020304" pitchFamily="18" charset="0"/>
              </a:rPr>
              <a:t>, ..., </a:t>
            </a:r>
            <a:r>
              <a:rPr lang="en-US" altLang="zh-CN" sz="5400" dirty="0" err="1" smtClean="0">
                <a:latin typeface="Times New Roman" panose="02020603050405020304" pitchFamily="18" charset="0"/>
                <a:ea typeface="宋体" panose="02010600030101010101" pitchFamily="2" charset="-122"/>
                <a:cs typeface="Times New Roman" panose="02020603050405020304" pitchFamily="18" charset="0"/>
              </a:rPr>
              <a:t>a</a:t>
            </a:r>
            <a:r>
              <a:rPr lang="en-US" altLang="zh-CN" sz="5400" baseline="-25000" dirty="0" err="1" smtClean="0">
                <a:latin typeface="Times New Roman" panose="02020603050405020304" pitchFamily="18" charset="0"/>
                <a:ea typeface="宋体" panose="02010600030101010101" pitchFamily="2" charset="-122"/>
                <a:cs typeface="Times New Roman" panose="02020603050405020304" pitchFamily="18" charset="0"/>
              </a:rPr>
              <a:t>j</a:t>
            </a:r>
            <a:r>
              <a:rPr lang="en-US" altLang="zh-CN" sz="54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zh-CN" sz="5400" dirty="0" smtClean="0">
                <a:latin typeface="Times New Roman" panose="02020603050405020304" pitchFamily="18" charset="0"/>
                <a:ea typeface="宋体" panose="02010600030101010101" pitchFamily="2" charset="-122"/>
                <a:cs typeface="Times New Roman" panose="02020603050405020304" pitchFamily="18" charset="0"/>
              </a:rPr>
              <a:t>区间内的最值。</a:t>
            </a:r>
          </a:p>
          <a:p>
            <a:pPr marL="400050" lvl="1" indent="0">
              <a:buFont typeface="Arial" panose="020B0604020202020204" pitchFamily="34" charset="0"/>
              <a:buNone/>
            </a:pPr>
            <a:r>
              <a:rPr lang="zh-CN" altLang="zh-CN" sz="54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5400" dirty="0" smtClean="0">
                <a:latin typeface="Times New Roman" panose="02020603050405020304" pitchFamily="18" charset="0"/>
                <a:ea typeface="宋体" panose="02010600030101010101" pitchFamily="2" charset="-122"/>
                <a:cs typeface="Times New Roman" panose="02020603050405020304" pitchFamily="18" charset="0"/>
              </a:rPr>
              <a:t>2</a:t>
            </a:r>
            <a:r>
              <a:rPr lang="zh-CN" altLang="zh-CN" sz="5400" dirty="0" smtClean="0">
                <a:latin typeface="Times New Roman" panose="02020603050405020304" pitchFamily="18" charset="0"/>
                <a:ea typeface="宋体" panose="02010600030101010101" pitchFamily="2" charset="-122"/>
                <a:cs typeface="Times New Roman" panose="02020603050405020304" pitchFamily="18" charset="0"/>
              </a:rPr>
              <a:t>）修改元素：给定</a:t>
            </a:r>
            <a:r>
              <a:rPr lang="en-US" altLang="zh-CN" sz="5400" dirty="0" smtClean="0">
                <a:latin typeface="Times New Roman" panose="02020603050405020304" pitchFamily="18" charset="0"/>
                <a:ea typeface="宋体" panose="02010600030101010101" pitchFamily="2" charset="-122"/>
                <a:cs typeface="Times New Roman" panose="02020603050405020304" pitchFamily="18" charset="0"/>
              </a:rPr>
              <a:t>k</a:t>
            </a:r>
            <a:r>
              <a:rPr lang="zh-CN" altLang="zh-CN" sz="5400" dirty="0" smtClean="0">
                <a:latin typeface="Times New Roman" panose="02020603050405020304" pitchFamily="18" charset="0"/>
                <a:ea typeface="宋体" panose="02010600030101010101" pitchFamily="2" charset="-122"/>
                <a:cs typeface="Times New Roman" panose="02020603050405020304" pitchFamily="18" charset="0"/>
              </a:rPr>
              <a:t>和</a:t>
            </a:r>
            <a:r>
              <a:rPr lang="en-US" altLang="zh-CN" sz="5400" dirty="0" smtClean="0">
                <a:latin typeface="Times New Roman" panose="02020603050405020304" pitchFamily="18" charset="0"/>
                <a:ea typeface="宋体" panose="02010600030101010101" pitchFamily="2" charset="-122"/>
                <a:cs typeface="Times New Roman" panose="02020603050405020304" pitchFamily="18" charset="0"/>
              </a:rPr>
              <a:t>x</a:t>
            </a:r>
            <a:r>
              <a:rPr lang="zh-CN" altLang="zh-CN" sz="5400" dirty="0" smtClean="0">
                <a:latin typeface="Times New Roman" panose="02020603050405020304" pitchFamily="18" charset="0"/>
                <a:ea typeface="宋体" panose="02010600030101010101" pitchFamily="2" charset="-122"/>
                <a:cs typeface="Times New Roman" panose="02020603050405020304" pitchFamily="18" charset="0"/>
              </a:rPr>
              <a:t>，把</a:t>
            </a:r>
            <a:r>
              <a:rPr lang="en-US" altLang="zh-CN" sz="5400" dirty="0" err="1" smtClean="0">
                <a:latin typeface="Times New Roman" panose="02020603050405020304" pitchFamily="18" charset="0"/>
                <a:ea typeface="宋体" panose="02010600030101010101" pitchFamily="2" charset="-122"/>
                <a:cs typeface="Times New Roman" panose="02020603050405020304" pitchFamily="18" charset="0"/>
              </a:rPr>
              <a:t>a</a:t>
            </a:r>
            <a:r>
              <a:rPr lang="en-US" altLang="zh-CN" sz="5400" baseline="-25000" dirty="0" err="1" smtClean="0">
                <a:latin typeface="Times New Roman" panose="02020603050405020304" pitchFamily="18" charset="0"/>
                <a:ea typeface="宋体" panose="02010600030101010101" pitchFamily="2" charset="-122"/>
                <a:cs typeface="Times New Roman" panose="02020603050405020304" pitchFamily="18" charset="0"/>
              </a:rPr>
              <a:t>k</a:t>
            </a:r>
            <a:r>
              <a:rPr lang="zh-CN" altLang="zh-CN" sz="5400" dirty="0" smtClean="0">
                <a:latin typeface="Times New Roman" panose="02020603050405020304" pitchFamily="18" charset="0"/>
                <a:ea typeface="宋体" panose="02010600030101010101" pitchFamily="2" charset="-122"/>
                <a:cs typeface="Times New Roman" panose="02020603050405020304" pitchFamily="18" charset="0"/>
              </a:rPr>
              <a:t>改成</a:t>
            </a:r>
            <a:r>
              <a:rPr lang="en-US" altLang="zh-CN" sz="5400" dirty="0" smtClean="0">
                <a:latin typeface="Times New Roman" panose="02020603050405020304" pitchFamily="18" charset="0"/>
                <a:ea typeface="宋体" panose="02010600030101010101" pitchFamily="2" charset="-122"/>
                <a:cs typeface="Times New Roman" panose="02020603050405020304" pitchFamily="18" charset="0"/>
              </a:rPr>
              <a:t>x</a:t>
            </a:r>
            <a:r>
              <a:rPr lang="zh-CN" altLang="zh-CN" sz="5400"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zh-CN" sz="5400"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47915531"/>
      </p:ext>
    </p:extLst>
  </p:cSld>
  <p:clrMapOvr>
    <a:masterClrMapping/>
  </p:clrMapOvr>
  <p:transition spd="slow" advClick="0" advTm="1000">
    <p:push dir="u"/>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暴力法</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3893694"/>
            <a:ext cx="18490768"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zh-CN" sz="5400" dirty="0"/>
              <a:t>用普通数组存储数列</a:t>
            </a:r>
            <a:r>
              <a:rPr lang="zh-CN" altLang="en-US" sz="5400" dirty="0"/>
              <a:t>：</a:t>
            </a:r>
            <a:endParaRPr lang="en-US" altLang="zh-CN" sz="5400" dirty="0"/>
          </a:p>
          <a:p>
            <a:pPr lvl="1">
              <a:lnSpc>
                <a:spcPct val="150000"/>
              </a:lnSpc>
              <a:spcBef>
                <a:spcPts val="0"/>
              </a:spcBef>
            </a:pPr>
            <a:r>
              <a:rPr lang="zh-CN" altLang="zh-CN" sz="5400" dirty="0"/>
              <a:t>查询最值</a:t>
            </a:r>
            <a:r>
              <a:rPr lang="zh-CN" altLang="en-US" sz="5400" dirty="0"/>
              <a:t>：</a:t>
            </a:r>
            <a:r>
              <a:rPr lang="zh-CN" altLang="zh-CN" sz="5400" dirty="0"/>
              <a:t>区间内的最值</a:t>
            </a:r>
            <a:r>
              <a:rPr lang="zh-CN" altLang="en-US" sz="5400" dirty="0"/>
              <a:t>，</a:t>
            </a:r>
            <a:r>
              <a:rPr lang="zh-CN" altLang="zh-CN" sz="5400" dirty="0"/>
              <a:t>复杂度</a:t>
            </a:r>
            <a:r>
              <a:rPr lang="en-US" altLang="zh-CN" sz="5400" dirty="0"/>
              <a:t>O(n)</a:t>
            </a:r>
          </a:p>
          <a:p>
            <a:pPr lvl="1">
              <a:lnSpc>
                <a:spcPct val="150000"/>
              </a:lnSpc>
              <a:spcBef>
                <a:spcPts val="0"/>
              </a:spcBef>
            </a:pPr>
            <a:r>
              <a:rPr lang="zh-CN" altLang="zh-CN" sz="5400" dirty="0"/>
              <a:t>修改元素</a:t>
            </a:r>
            <a:r>
              <a:rPr lang="zh-CN" altLang="en-US" sz="5400" dirty="0" smtClean="0"/>
              <a:t>：复杂度 </a:t>
            </a:r>
            <a:r>
              <a:rPr lang="en-US" altLang="zh-CN" sz="5400" dirty="0" smtClean="0"/>
              <a:t>O(1)</a:t>
            </a:r>
          </a:p>
          <a:p>
            <a:pPr lvl="1">
              <a:lnSpc>
                <a:spcPct val="150000"/>
              </a:lnSpc>
              <a:spcBef>
                <a:spcPts val="0"/>
              </a:spcBef>
            </a:pPr>
            <a:endParaRPr lang="en-US" altLang="zh-CN" sz="5400" dirty="0" smtClean="0"/>
          </a:p>
          <a:p>
            <a:pPr lvl="1">
              <a:lnSpc>
                <a:spcPct val="150000"/>
              </a:lnSpc>
              <a:spcBef>
                <a:spcPts val="0"/>
              </a:spcBef>
            </a:pPr>
            <a:r>
              <a:rPr lang="zh-CN" altLang="en-US" sz="5400" dirty="0" smtClean="0"/>
              <a:t>暴力法复杂度：</a:t>
            </a:r>
            <a:r>
              <a:rPr lang="zh-CN" altLang="zh-CN" sz="5400" dirty="0"/>
              <a:t>如果有</a:t>
            </a:r>
            <a:r>
              <a:rPr lang="en-US" altLang="zh-CN" sz="5400" dirty="0"/>
              <a:t>m</a:t>
            </a:r>
            <a:r>
              <a:rPr lang="zh-CN" altLang="zh-CN" sz="5400" dirty="0"/>
              <a:t>次</a:t>
            </a:r>
            <a:r>
              <a:rPr lang="en-US" altLang="zh-CN" sz="5400" dirty="0"/>
              <a:t>“</a:t>
            </a:r>
            <a:r>
              <a:rPr lang="zh-CN" altLang="zh-CN" sz="5400" dirty="0"/>
              <a:t>修改元素</a:t>
            </a:r>
            <a:r>
              <a:rPr lang="en-US" altLang="zh-CN" sz="5400" dirty="0"/>
              <a:t>+</a:t>
            </a:r>
            <a:r>
              <a:rPr lang="zh-CN" altLang="zh-CN" sz="5400" dirty="0"/>
              <a:t>查询最值</a:t>
            </a:r>
            <a:r>
              <a:rPr lang="en-US" altLang="zh-CN" sz="5400" dirty="0"/>
              <a:t>”</a:t>
            </a:r>
            <a:r>
              <a:rPr lang="zh-CN" altLang="zh-CN" sz="5400" dirty="0"/>
              <a:t>，总复杂度</a:t>
            </a:r>
            <a:r>
              <a:rPr lang="en-US" altLang="zh-CN" sz="5400" dirty="0"/>
              <a:t>O(</a:t>
            </a:r>
            <a:r>
              <a:rPr lang="en-US" altLang="zh-CN" sz="5400" dirty="0" err="1"/>
              <a:t>mn</a:t>
            </a:r>
            <a:r>
              <a:rPr lang="en-US" altLang="zh-CN" sz="5400" dirty="0"/>
              <a:t>)</a:t>
            </a:r>
            <a:r>
              <a:rPr lang="zh-CN" altLang="zh-CN" sz="5400" dirty="0" smtClean="0"/>
              <a:t>。</a:t>
            </a:r>
            <a:r>
              <a:rPr lang="en-US" altLang="zh-CN" sz="5400" dirty="0" smtClean="0"/>
              <a:t>m</a:t>
            </a:r>
            <a:r>
              <a:rPr lang="en-US" altLang="zh-CN" sz="5400" dirty="0"/>
              <a:t>, n</a:t>
            </a:r>
            <a:r>
              <a:rPr lang="zh-CN" altLang="en-US" sz="5400" dirty="0"/>
              <a:t> </a:t>
            </a:r>
            <a:r>
              <a:rPr lang="en-US" altLang="zh-CN" sz="5400" dirty="0"/>
              <a:t>&gt;10</a:t>
            </a:r>
            <a:r>
              <a:rPr lang="en-US" altLang="zh-CN" sz="5400" baseline="30000" dirty="0"/>
              <a:t>5</a:t>
            </a:r>
            <a:r>
              <a:rPr lang="zh-CN" altLang="zh-CN" sz="5400" dirty="0" smtClean="0"/>
              <a:t>，</a:t>
            </a:r>
            <a:r>
              <a:rPr lang="en-US" altLang="zh-CN" sz="5400" dirty="0" smtClean="0"/>
              <a:t>O(</a:t>
            </a:r>
            <a:r>
              <a:rPr lang="en-US" altLang="zh-CN" sz="5400" dirty="0" err="1" smtClean="0"/>
              <a:t>mn</a:t>
            </a:r>
            <a:r>
              <a:rPr lang="en-US" altLang="zh-CN" sz="5400" dirty="0"/>
              <a:t>) &gt; 10</a:t>
            </a:r>
            <a:r>
              <a:rPr lang="en-US" altLang="zh-CN" sz="5400" baseline="30000" dirty="0"/>
              <a:t>10</a:t>
            </a:r>
            <a:r>
              <a:rPr lang="zh-CN" altLang="zh-CN" sz="5400" dirty="0"/>
              <a:t>。</a:t>
            </a:r>
            <a:endParaRPr lang="zh-CN" altLang="en-US" sz="5400" dirty="0"/>
          </a:p>
        </p:txBody>
      </p:sp>
    </p:spTree>
    <p:custDataLst>
      <p:tags r:id="rId1"/>
    </p:custDataLst>
    <p:extLst>
      <p:ext uri="{BB962C8B-B14F-4D97-AF65-F5344CB8AC3E}">
        <p14:creationId xmlns:p14="http://schemas.microsoft.com/office/powerpoint/2010/main" val="67780291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animEffect transition="in" filter="fade">
                                      <p:cBhvr>
                                        <p:cTn id="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高效的办法：线段树</a:t>
              </a:r>
            </a:p>
          </p:txBody>
        </p:sp>
      </p:grpSp>
      <p:sp>
        <p:nvSpPr>
          <p:cNvPr id="12" name="内容占位符 2"/>
          <p:cNvSpPr txBox="1">
            <a:spLocks noChangeArrowheads="1"/>
          </p:cNvSpPr>
          <p:nvPr/>
        </p:nvSpPr>
        <p:spPr>
          <a:xfrm>
            <a:off x="1272914" y="3296471"/>
            <a:ext cx="20863186" cy="435133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dirty="0"/>
              <a:t>用线段树</a:t>
            </a:r>
            <a:r>
              <a:rPr lang="zh-CN" altLang="en-US" dirty="0" smtClean="0"/>
              <a:t>，对</a:t>
            </a:r>
            <a:r>
              <a:rPr lang="en-US" altLang="zh-CN" dirty="0"/>
              <a:t>n</a:t>
            </a:r>
            <a:r>
              <a:rPr lang="zh-CN" altLang="en-US" dirty="0"/>
              <a:t>个数进行</a:t>
            </a:r>
            <a:r>
              <a:rPr lang="en-US" altLang="zh-CN" dirty="0"/>
              <a:t>m</a:t>
            </a:r>
            <a:r>
              <a:rPr lang="zh-CN" altLang="zh-CN" dirty="0"/>
              <a:t>次</a:t>
            </a:r>
            <a:r>
              <a:rPr lang="en-US" altLang="zh-CN" dirty="0"/>
              <a:t>“</a:t>
            </a:r>
            <a:r>
              <a:rPr lang="zh-CN" altLang="zh-CN" dirty="0"/>
              <a:t>修改元素</a:t>
            </a:r>
            <a:r>
              <a:rPr lang="en-US" altLang="zh-CN" dirty="0"/>
              <a:t>+</a:t>
            </a:r>
            <a:r>
              <a:rPr lang="zh-CN" altLang="zh-CN" dirty="0"/>
              <a:t>查询最值</a:t>
            </a:r>
            <a:r>
              <a:rPr lang="en-US" altLang="zh-CN" dirty="0"/>
              <a:t>”</a:t>
            </a:r>
            <a:r>
              <a:rPr lang="zh-CN" altLang="en-US" dirty="0"/>
              <a:t>，复杂度：</a:t>
            </a:r>
            <a:r>
              <a:rPr lang="en-US" altLang="zh-CN" dirty="0"/>
              <a:t>O(</a:t>
            </a:r>
            <a:r>
              <a:rPr lang="en-US" altLang="zh-CN" dirty="0" err="1"/>
              <a:t>mlogn</a:t>
            </a:r>
            <a:r>
              <a:rPr lang="en-US" altLang="zh-CN" dirty="0"/>
              <a:t>)</a:t>
            </a:r>
          </a:p>
          <a:p>
            <a:pPr>
              <a:lnSpc>
                <a:spcPct val="150000"/>
              </a:lnSpc>
              <a:spcBef>
                <a:spcPts val="0"/>
              </a:spcBef>
            </a:pPr>
            <a:r>
              <a:rPr lang="zh-CN" altLang="zh-CN" dirty="0"/>
              <a:t>线段树</a:t>
            </a:r>
            <a:r>
              <a:rPr lang="zh-CN" altLang="en-US" dirty="0"/>
              <a:t>：</a:t>
            </a:r>
            <a:r>
              <a:rPr lang="zh-CN" altLang="zh-CN" dirty="0"/>
              <a:t>一种用于区间处理的数据结构</a:t>
            </a:r>
            <a:r>
              <a:rPr lang="zh-CN" altLang="en-US" dirty="0"/>
              <a:t>。</a:t>
            </a:r>
            <a:endParaRPr lang="en-US" altLang="zh-CN" dirty="0"/>
          </a:p>
          <a:p>
            <a:pPr>
              <a:lnSpc>
                <a:spcPct val="150000"/>
              </a:lnSpc>
              <a:spcBef>
                <a:spcPts val="0"/>
              </a:spcBef>
            </a:pPr>
            <a:r>
              <a:rPr lang="zh-CN" altLang="en-US" dirty="0"/>
              <a:t>基于</a:t>
            </a:r>
            <a:r>
              <a:rPr lang="zh-CN" altLang="zh-CN" dirty="0"/>
              <a:t>二叉树</a:t>
            </a:r>
            <a:r>
              <a:rPr lang="zh-CN" altLang="en-US" dirty="0"/>
              <a:t>。</a:t>
            </a:r>
          </a:p>
        </p:txBody>
      </p:sp>
      <p:pic>
        <p:nvPicPr>
          <p:cNvPr id="13" name="Picture 5" descr="https://timgsa.baidu.com/timg?image&amp;quality=80&amp;size=b9999_10000&amp;sec=1554738916378&amp;di=2d53313f21e8a6fd44119f0799706eb8&amp;imgtype=0&amp;src=http%3A%2F%2Fpic2.zhimg.com%2Fv2-cfec0d6d539a871e522b7f177ff1f873_1200x50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8699" y="7647809"/>
            <a:ext cx="12747147" cy="527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02563305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fade">
                                      <p:cBhvr>
                                        <p:cTn id="7" dur="500"/>
                                        <p:tgtEl>
                                          <p:spTgt spid="1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2" end="2"/>
                                            </p:txEl>
                                          </p:spTgt>
                                        </p:tgtEl>
                                        <p:attrNameLst>
                                          <p:attrName>style.visibility</p:attrName>
                                        </p:attrNameLst>
                                      </p:cBhvr>
                                      <p:to>
                                        <p:strVal val="visible"/>
                                      </p:to>
                                    </p:set>
                                    <p:animEffect transition="in" filter="fade">
                                      <p:cBhvr>
                                        <p:cTn id="10" dur="500"/>
                                        <p:tgtEl>
                                          <p:spTgt spid="1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把数列放在二叉树上</a:t>
              </a:r>
            </a:p>
          </p:txBody>
        </p:sp>
      </p:grpSp>
      <p:sp>
        <p:nvSpPr>
          <p:cNvPr id="10" name="内容占位符 2"/>
          <p:cNvSpPr txBox="1">
            <a:spLocks noChangeArrowheads="1"/>
          </p:cNvSpPr>
          <p:nvPr/>
        </p:nvSpPr>
        <p:spPr>
          <a:xfrm>
            <a:off x="2528809" y="3021585"/>
            <a:ext cx="16696545" cy="5462847"/>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dirty="0"/>
              <a:t>例：</a:t>
            </a:r>
            <a:r>
              <a:rPr lang="zh-CN" altLang="zh-CN" dirty="0"/>
              <a:t>查询</a:t>
            </a:r>
            <a:r>
              <a:rPr lang="en-US" altLang="zh-CN" dirty="0"/>
              <a:t>{1, 2, 5, 8, 6, 4 ,3}</a:t>
            </a:r>
            <a:r>
              <a:rPr lang="zh-CN" altLang="zh-CN" dirty="0"/>
              <a:t>的最小值</a:t>
            </a:r>
            <a:endParaRPr lang="en-US" altLang="zh-CN" dirty="0"/>
          </a:p>
          <a:p>
            <a:pPr>
              <a:lnSpc>
                <a:spcPct val="150000"/>
              </a:lnSpc>
              <a:spcBef>
                <a:spcPts val="0"/>
              </a:spcBef>
            </a:pPr>
            <a:r>
              <a:rPr lang="zh-CN" altLang="en-US" dirty="0"/>
              <a:t>首先，把数放在二叉树上：</a:t>
            </a:r>
          </a:p>
        </p:txBody>
      </p:sp>
      <p:pic>
        <p:nvPicPr>
          <p:cNvPr id="12" name="图片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0092" y="6482849"/>
            <a:ext cx="10270730" cy="505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576620440"/>
      </p:ext>
    </p:extLst>
  </p:cSld>
  <p:clrMapOvr>
    <a:masterClrMapping/>
  </p:clrMapOvr>
  <p:transition spd="slow" advClick="0" advTm="1000">
    <p:push dir="u"/>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3" name="内容占位符 2"/>
          <p:cNvSpPr txBox="1">
            <a:spLocks noChangeArrowheads="1"/>
          </p:cNvSpPr>
          <p:nvPr/>
        </p:nvSpPr>
        <p:spPr>
          <a:xfrm>
            <a:off x="1909737" y="3439579"/>
            <a:ext cx="18562232" cy="4547380"/>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zh-CN" dirty="0" smtClean="0"/>
              <a:t>每个</a:t>
            </a:r>
            <a:r>
              <a:rPr lang="zh-CN" altLang="zh-CN" dirty="0"/>
              <a:t>结点上的数字是</a:t>
            </a:r>
            <a:r>
              <a:rPr lang="zh-CN" altLang="en-US" dirty="0"/>
              <a:t>这个结点的</a:t>
            </a:r>
            <a:r>
              <a:rPr lang="zh-CN" altLang="zh-CN" dirty="0"/>
              <a:t>子树的最小值。</a:t>
            </a:r>
            <a:endParaRPr lang="zh-CN" altLang="en-US" dirty="0"/>
          </a:p>
        </p:txBody>
      </p:sp>
      <p:pic>
        <p:nvPicPr>
          <p:cNvPr id="14" name="图片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5653" y="6704845"/>
            <a:ext cx="11613706" cy="5718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301280253"/>
      </p:ext>
    </p:extLst>
  </p:cSld>
  <p:clrMapOvr>
    <a:masterClrMapping/>
  </p:clrMapOvr>
  <p:transition spd="slow" advClick="0" advTm="1000">
    <p:push dir="u"/>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查询最小值的复杂度</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3" name="内容占位符 2"/>
          <p:cNvSpPr txBox="1">
            <a:spLocks noChangeArrowheads="1"/>
          </p:cNvSpPr>
          <p:nvPr/>
        </p:nvSpPr>
        <p:spPr>
          <a:xfrm>
            <a:off x="1773420" y="3556598"/>
            <a:ext cx="14691610" cy="435133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dirty="0"/>
              <a:t>查询某个区间的最小值，只需要</a:t>
            </a:r>
            <a:r>
              <a:rPr lang="en-US" altLang="zh-CN" dirty="0"/>
              <a:t>O(</a:t>
            </a:r>
            <a:r>
              <a:rPr lang="en-US" altLang="zh-CN" dirty="0" err="1"/>
              <a:t>logn</a:t>
            </a:r>
            <a:r>
              <a:rPr lang="en-US" altLang="zh-CN" dirty="0"/>
              <a:t>)</a:t>
            </a:r>
            <a:r>
              <a:rPr lang="zh-CN" altLang="en-US" dirty="0"/>
              <a:t>次。</a:t>
            </a:r>
            <a:endParaRPr lang="en-US" altLang="zh-CN" dirty="0"/>
          </a:p>
          <a:p>
            <a:pPr>
              <a:lnSpc>
                <a:spcPct val="150000"/>
              </a:lnSpc>
              <a:spcBef>
                <a:spcPts val="0"/>
              </a:spcBef>
            </a:pPr>
            <a:r>
              <a:rPr lang="zh-CN" altLang="en-US" dirty="0"/>
              <a:t>思考：如何在二叉树上定位某个区间？</a:t>
            </a:r>
          </a:p>
        </p:txBody>
      </p:sp>
      <p:pic>
        <p:nvPicPr>
          <p:cNvPr id="14" name="图片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2572" y="6714136"/>
            <a:ext cx="11530427" cy="5676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74417551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fade">
                                      <p:cBhvr>
                                        <p:cTn id="7"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5"/>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线段树的构造</a:t>
              </a:r>
            </a:p>
          </p:txBody>
        </p:sp>
      </p:grpSp>
      <p:sp>
        <p:nvSpPr>
          <p:cNvPr id="9" name="内容占位符 2"/>
          <p:cNvSpPr txBox="1">
            <a:spLocks noChangeArrowheads="1"/>
          </p:cNvSpPr>
          <p:nvPr/>
        </p:nvSpPr>
        <p:spPr>
          <a:xfrm>
            <a:off x="1621436" y="3019112"/>
            <a:ext cx="19259862" cy="587005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zh-CN" altLang="zh-CN" dirty="0"/>
              <a:t>线段树是建立在线段（或者区间）基础上的树，树的每个结点代表一条</a:t>
            </a:r>
            <a:r>
              <a:rPr lang="zh-CN" altLang="zh-CN" dirty="0" smtClean="0"/>
              <a:t>线段</a:t>
            </a:r>
            <a:r>
              <a:rPr lang="zh-CN" altLang="en-US" sz="4400" dirty="0" smtClean="0">
                <a:solidFill>
                  <a:srgbClr val="FF0000"/>
                </a:solidFill>
              </a:rPr>
              <a:t>（或者称为区间）</a:t>
            </a:r>
            <a:r>
              <a:rPr lang="en-US" altLang="zh-CN" dirty="0" smtClean="0"/>
              <a:t>[</a:t>
            </a:r>
            <a:r>
              <a:rPr lang="en-US" altLang="zh-CN" dirty="0"/>
              <a:t>L, R]</a:t>
            </a:r>
            <a:r>
              <a:rPr lang="zh-CN" altLang="zh-CN" dirty="0"/>
              <a:t>。</a:t>
            </a:r>
            <a:endParaRPr lang="en-US" altLang="zh-CN" dirty="0"/>
          </a:p>
          <a:p>
            <a:r>
              <a:rPr lang="zh-CN" altLang="en-US" dirty="0"/>
              <a:t>例：</a:t>
            </a:r>
            <a:r>
              <a:rPr lang="zh-CN" altLang="zh-CN" dirty="0"/>
              <a:t>线段</a:t>
            </a:r>
            <a:r>
              <a:rPr lang="en-US" altLang="zh-CN" dirty="0"/>
              <a:t>[1, 5]</a:t>
            </a:r>
            <a:r>
              <a:rPr lang="zh-CN" altLang="zh-CN" dirty="0"/>
              <a:t>的线段树。</a:t>
            </a:r>
          </a:p>
          <a:p>
            <a:endParaRPr lang="zh-CN" altLang="en-US" dirty="0"/>
          </a:p>
        </p:txBody>
      </p:sp>
      <p:graphicFrame>
        <p:nvGraphicFramePr>
          <p:cNvPr id="10" name="对象 4"/>
          <p:cNvGraphicFramePr>
            <a:graphicFrameLocks noChangeAspect="1"/>
          </p:cNvGraphicFramePr>
          <p:nvPr>
            <p:extLst/>
          </p:nvPr>
        </p:nvGraphicFramePr>
        <p:xfrm>
          <a:off x="8710406" y="7331465"/>
          <a:ext cx="9653794" cy="5537469"/>
        </p:xfrm>
        <a:graphic>
          <a:graphicData uri="http://schemas.openxmlformats.org/presentationml/2006/ole">
            <mc:AlternateContent xmlns:mc="http://schemas.openxmlformats.org/markup-compatibility/2006">
              <mc:Choice xmlns:v="urn:schemas-microsoft-com:vml" Requires="v">
                <p:oleObj spid="_x0000_s14354" r:id="rId6" imgW="2776320" imgH="1539000" progId="Visio.Drawing.11">
                  <p:embed/>
                </p:oleObj>
              </mc:Choice>
              <mc:Fallback>
                <p:oleObj r:id="rId6" imgW="2776320" imgH="1539000" progId="Visio.Drawing.11">
                  <p:embed/>
                  <p:pic>
                    <p:nvPicPr>
                      <p:cNvPr id="10" name="对象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10406" y="7331465"/>
                        <a:ext cx="9653794" cy="5537469"/>
                      </a:xfrm>
                      <a:prstGeom prst="rect">
                        <a:avLst/>
                      </a:prstGeom>
                      <a:noFill/>
                      <a:ln>
                        <a:noFill/>
                      </a:ln>
                      <a:extLst/>
                    </p:spPr>
                  </p:pic>
                </p:oleObj>
              </mc:Fallback>
            </mc:AlternateContent>
          </a:graphicData>
        </a:graphic>
      </p:graphicFrame>
    </p:spTree>
    <p:custDataLst>
      <p:tags r:id="rId2"/>
    </p:custDataLst>
    <p:extLst>
      <p:ext uri="{BB962C8B-B14F-4D97-AF65-F5344CB8AC3E}">
        <p14:creationId xmlns:p14="http://schemas.microsoft.com/office/powerpoint/2010/main" val="2684915393"/>
      </p:ext>
    </p:extLst>
  </p:cSld>
  <p:clrMapOvr>
    <a:masterClrMapping/>
  </p:clrMapOvr>
  <p:transition spd="slow" advClick="0" advTm="1000">
    <p:push dir="u"/>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5"/>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线段树的构造</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9" name="内容占位符 2"/>
          <p:cNvSpPr txBox="1">
            <a:spLocks noChangeArrowheads="1"/>
          </p:cNvSpPr>
          <p:nvPr/>
        </p:nvSpPr>
        <p:spPr>
          <a:xfrm>
            <a:off x="1963710" y="3296471"/>
            <a:ext cx="21150290" cy="5905447"/>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zh-CN" altLang="zh-CN" dirty="0"/>
              <a:t>线段</a:t>
            </a:r>
            <a:r>
              <a:rPr lang="en-US" altLang="zh-CN" dirty="0"/>
              <a:t>[L, R]</a:t>
            </a:r>
            <a:r>
              <a:rPr lang="zh-CN" altLang="en-US" dirty="0"/>
              <a:t>：</a:t>
            </a:r>
            <a:r>
              <a:rPr lang="en-US" altLang="zh-CN" dirty="0"/>
              <a:t>L</a:t>
            </a:r>
            <a:r>
              <a:rPr lang="zh-CN" altLang="zh-CN" dirty="0"/>
              <a:t>是左子结点，</a:t>
            </a:r>
            <a:r>
              <a:rPr lang="en-US" altLang="zh-CN" dirty="0"/>
              <a:t>R</a:t>
            </a:r>
            <a:r>
              <a:rPr lang="zh-CN" altLang="zh-CN" dirty="0"/>
              <a:t>是右子结点。</a:t>
            </a:r>
          </a:p>
          <a:p>
            <a:pPr marL="0" indent="0">
              <a:buNone/>
            </a:pPr>
            <a:r>
              <a:rPr lang="zh-CN" altLang="zh-CN" dirty="0"/>
              <a:t>（</a:t>
            </a:r>
            <a:r>
              <a:rPr lang="en-US" altLang="zh-CN" dirty="0"/>
              <a:t>1</a:t>
            </a:r>
            <a:r>
              <a:rPr lang="zh-CN" altLang="zh-CN" dirty="0"/>
              <a:t>）</a:t>
            </a:r>
            <a:r>
              <a:rPr lang="en-US" altLang="zh-CN" dirty="0"/>
              <a:t>L = R</a:t>
            </a:r>
            <a:r>
              <a:rPr lang="zh-CN" altLang="en-US" dirty="0"/>
              <a:t>。</a:t>
            </a:r>
            <a:r>
              <a:rPr lang="zh-CN" altLang="zh-CN" dirty="0" smtClean="0"/>
              <a:t>它是</a:t>
            </a:r>
            <a:r>
              <a:rPr lang="zh-CN" altLang="zh-CN" dirty="0"/>
              <a:t>一个叶子结点。</a:t>
            </a:r>
          </a:p>
          <a:p>
            <a:pPr marL="0" indent="0">
              <a:buNone/>
            </a:pPr>
            <a:r>
              <a:rPr lang="zh-CN" altLang="zh-CN" dirty="0"/>
              <a:t>（</a:t>
            </a:r>
            <a:r>
              <a:rPr lang="en-US" altLang="zh-CN" dirty="0"/>
              <a:t>2</a:t>
            </a:r>
            <a:r>
              <a:rPr lang="zh-CN" altLang="zh-CN" dirty="0"/>
              <a:t>）</a:t>
            </a:r>
            <a:r>
              <a:rPr lang="en-US" altLang="zh-CN" dirty="0"/>
              <a:t>L &lt; R</a:t>
            </a:r>
            <a:r>
              <a:rPr lang="zh-CN" altLang="en-US" dirty="0"/>
              <a:t>。</a:t>
            </a:r>
            <a:r>
              <a:rPr lang="zh-CN" altLang="zh-CN" dirty="0"/>
              <a:t>有两个儿子，左儿子</a:t>
            </a:r>
            <a:r>
              <a:rPr lang="zh-CN" altLang="zh-CN" dirty="0" smtClean="0"/>
              <a:t>代表区间</a:t>
            </a:r>
            <a:r>
              <a:rPr lang="en-US" altLang="zh-CN" dirty="0" smtClean="0"/>
              <a:t>[</a:t>
            </a:r>
            <a:r>
              <a:rPr lang="en-US" altLang="zh-CN" dirty="0"/>
              <a:t>L, M]</a:t>
            </a:r>
            <a:r>
              <a:rPr lang="zh-CN" altLang="zh-CN" dirty="0"/>
              <a:t>，右儿子</a:t>
            </a:r>
            <a:r>
              <a:rPr lang="zh-CN" altLang="zh-CN" dirty="0" smtClean="0"/>
              <a:t>代表区间</a:t>
            </a:r>
            <a:r>
              <a:rPr lang="en-US" altLang="zh-CN" dirty="0" smtClean="0"/>
              <a:t>[</a:t>
            </a:r>
            <a:r>
              <a:rPr lang="en-US" altLang="zh-CN" dirty="0"/>
              <a:t>M+1, R]</a:t>
            </a:r>
            <a:r>
              <a:rPr lang="zh-CN" altLang="zh-CN" dirty="0"/>
              <a:t>，其中</a:t>
            </a:r>
            <a:r>
              <a:rPr lang="en-US" altLang="zh-CN" dirty="0"/>
              <a:t>M = (L + R) / 2</a:t>
            </a:r>
            <a:r>
              <a:rPr lang="zh-CN" altLang="zh-CN" dirty="0"/>
              <a:t>。</a:t>
            </a:r>
          </a:p>
        </p:txBody>
      </p:sp>
      <p:graphicFrame>
        <p:nvGraphicFramePr>
          <p:cNvPr id="10" name="对象 4"/>
          <p:cNvGraphicFramePr>
            <a:graphicFrameLocks noChangeAspect="1"/>
          </p:cNvGraphicFramePr>
          <p:nvPr>
            <p:extLst/>
          </p:nvPr>
        </p:nvGraphicFramePr>
        <p:xfrm>
          <a:off x="7271584" y="7908483"/>
          <a:ext cx="9386263" cy="5387792"/>
        </p:xfrm>
        <a:graphic>
          <a:graphicData uri="http://schemas.openxmlformats.org/presentationml/2006/ole">
            <mc:AlternateContent xmlns:mc="http://schemas.openxmlformats.org/markup-compatibility/2006">
              <mc:Choice xmlns:v="urn:schemas-microsoft-com:vml" Requires="v">
                <p:oleObj spid="_x0000_s15378" r:id="rId6" imgW="2776320" imgH="1539000" progId="Visio.Drawing.11">
                  <p:embed/>
                </p:oleObj>
              </mc:Choice>
              <mc:Fallback>
                <p:oleObj r:id="rId6" imgW="2776320" imgH="1539000" progId="Visio.Drawing.11">
                  <p:embed/>
                  <p:pic>
                    <p:nvPicPr>
                      <p:cNvPr id="10" name="对象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1584" y="7908483"/>
                        <a:ext cx="9386263" cy="5387792"/>
                      </a:xfrm>
                      <a:prstGeom prst="rect">
                        <a:avLst/>
                      </a:prstGeom>
                      <a:noFill/>
                      <a:ln>
                        <a:noFill/>
                      </a:ln>
                      <a:extLst/>
                    </p:spPr>
                  </p:pic>
                </p:oleObj>
              </mc:Fallback>
            </mc:AlternateContent>
          </a:graphicData>
        </a:graphic>
      </p:graphicFrame>
    </p:spTree>
    <p:custDataLst>
      <p:tags r:id="rId2"/>
    </p:custDataLst>
    <p:extLst>
      <p:ext uri="{BB962C8B-B14F-4D97-AF65-F5344CB8AC3E}">
        <p14:creationId xmlns:p14="http://schemas.microsoft.com/office/powerpoint/2010/main" val="52472729"/>
      </p:ext>
    </p:extLst>
  </p:cSld>
  <p:clrMapOvr>
    <a:masterClrMapping/>
  </p:clrMapOvr>
  <p:transition spd="slow" advClick="0" advTm="1000">
    <p:push dir="u"/>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线段树的复杂度</a:t>
              </a:r>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内容占位符 2"/>
          <p:cNvSpPr txBox="1">
            <a:spLocks noChangeArrowheads="1"/>
          </p:cNvSpPr>
          <p:nvPr/>
        </p:nvSpPr>
        <p:spPr>
          <a:xfrm>
            <a:off x="1906249" y="3715322"/>
            <a:ext cx="20344151" cy="723207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zh-CN" altLang="zh-CN" dirty="0"/>
              <a:t>每</a:t>
            </a:r>
            <a:r>
              <a:rPr lang="zh-CN" altLang="en-US" dirty="0"/>
              <a:t>步</a:t>
            </a:r>
            <a:r>
              <a:rPr lang="zh-CN" altLang="zh-CN" dirty="0"/>
              <a:t>处理，从二叉树的根结点开始到最下一层，最多需要更新</a:t>
            </a:r>
            <a:r>
              <a:rPr lang="en-US" altLang="zh-CN" dirty="0" smtClean="0">
                <a:solidFill>
                  <a:srgbClr val="FF0000"/>
                </a:solidFill>
              </a:rPr>
              <a:t>log4n</a:t>
            </a:r>
            <a:r>
              <a:rPr lang="zh-CN" altLang="zh-CN" dirty="0"/>
              <a:t>个结点，复杂</a:t>
            </a:r>
            <a:r>
              <a:rPr lang="zh-CN" altLang="zh-CN" dirty="0" smtClean="0"/>
              <a:t>度</a:t>
            </a:r>
            <a:r>
              <a:rPr lang="en-US" altLang="zh-CN" dirty="0" smtClean="0"/>
              <a:t>O(</a:t>
            </a:r>
            <a:r>
              <a:rPr lang="en-US" altLang="zh-CN" dirty="0" err="1" smtClean="0"/>
              <a:t>logn</a:t>
            </a:r>
            <a:r>
              <a:rPr lang="en-US" altLang="zh-CN" dirty="0"/>
              <a:t>)</a:t>
            </a:r>
            <a:r>
              <a:rPr lang="zh-CN" altLang="zh-CN" dirty="0"/>
              <a:t>；</a:t>
            </a:r>
            <a:endParaRPr lang="en-US" altLang="zh-CN" dirty="0"/>
          </a:p>
          <a:p>
            <a:r>
              <a:rPr lang="zh-CN" altLang="zh-CN" dirty="0"/>
              <a:t>一共有</a:t>
            </a:r>
            <a:r>
              <a:rPr lang="en-US" altLang="zh-CN" dirty="0"/>
              <a:t>n</a:t>
            </a:r>
            <a:r>
              <a:rPr lang="zh-CN" altLang="en-US" dirty="0"/>
              <a:t>个数字</a:t>
            </a:r>
            <a:r>
              <a:rPr lang="zh-CN" altLang="zh-CN" dirty="0"/>
              <a:t>需要处理，总复杂</a:t>
            </a:r>
            <a:r>
              <a:rPr lang="zh-CN" altLang="zh-CN" dirty="0" smtClean="0"/>
              <a:t>度</a:t>
            </a:r>
            <a:r>
              <a:rPr lang="en-US" altLang="zh-CN" dirty="0" smtClean="0"/>
              <a:t>O(</a:t>
            </a:r>
            <a:r>
              <a:rPr lang="en-US" altLang="zh-CN" dirty="0" err="1" smtClean="0"/>
              <a:t>nlogn</a:t>
            </a:r>
            <a:r>
              <a:rPr lang="en-US" altLang="zh-CN" dirty="0"/>
              <a:t>)</a:t>
            </a:r>
            <a:r>
              <a:rPr lang="zh-CN" altLang="zh-CN" dirty="0"/>
              <a:t>。</a:t>
            </a:r>
            <a:endParaRPr lang="en-US" altLang="zh-CN" dirty="0"/>
          </a:p>
          <a:p>
            <a:endParaRPr lang="en-US" altLang="zh-CN" dirty="0"/>
          </a:p>
          <a:p>
            <a:r>
              <a:rPr lang="zh-CN" altLang="zh-CN" dirty="0"/>
              <a:t>线段树把</a:t>
            </a:r>
            <a:r>
              <a:rPr lang="en-US" altLang="zh-CN" dirty="0"/>
              <a:t>n</a:t>
            </a:r>
            <a:r>
              <a:rPr lang="zh-CN" altLang="zh-CN" dirty="0"/>
              <a:t>个数按二叉树进行分组，每次更新有关的结点时，这个结点下面的所有子结点都隐含被更新了，从而大大地减少了处理次数。</a:t>
            </a:r>
            <a:endParaRPr lang="zh-CN" altLang="en-US" dirty="0"/>
          </a:p>
        </p:txBody>
      </p:sp>
    </p:spTree>
    <p:custDataLst>
      <p:tags r:id="rId1"/>
    </p:custDataLst>
    <p:extLst>
      <p:ext uri="{BB962C8B-B14F-4D97-AF65-F5344CB8AC3E}">
        <p14:creationId xmlns:p14="http://schemas.microsoft.com/office/powerpoint/2010/main" val="150405841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fade">
                                      <p:cBhvr>
                                        <p:cTn id="7"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区间查询</a:t>
              </a:r>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内容占位符 2"/>
          <p:cNvSpPr txBox="1">
            <a:spLocks noChangeArrowheads="1"/>
          </p:cNvSpPr>
          <p:nvPr/>
        </p:nvSpPr>
        <p:spPr>
          <a:xfrm>
            <a:off x="1297411" y="2738952"/>
            <a:ext cx="20668938" cy="5327650"/>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00000"/>
              </a:lnSpc>
            </a:pPr>
            <a:r>
              <a:rPr lang="zh-CN" altLang="en-US" sz="4000" dirty="0"/>
              <a:t>区间查询问题（最值、区间和）是线段树的一个基本应用场景。</a:t>
            </a:r>
          </a:p>
          <a:p>
            <a:pPr>
              <a:lnSpc>
                <a:spcPct val="100000"/>
              </a:lnSpc>
            </a:pPr>
            <a:r>
              <a:rPr lang="zh-CN" altLang="en-US" sz="4000" dirty="0"/>
              <a:t>以数列</a:t>
            </a:r>
            <a:r>
              <a:rPr lang="en-US" altLang="zh-CN" sz="4000" dirty="0"/>
              <a:t>{1, 4, 5, 8, 6, 2, 3, 9, 10, 7}</a:t>
            </a:r>
            <a:r>
              <a:rPr lang="zh-CN" altLang="en-US" sz="4000" dirty="0"/>
              <a:t>为例</a:t>
            </a:r>
            <a:r>
              <a:rPr lang="zh-CN" altLang="en-US" sz="4000" dirty="0" smtClean="0"/>
              <a:t>。</a:t>
            </a:r>
            <a:endParaRPr lang="en-US" altLang="zh-CN" sz="4000" dirty="0" smtClean="0"/>
          </a:p>
          <a:p>
            <a:pPr>
              <a:lnSpc>
                <a:spcPct val="100000"/>
              </a:lnSpc>
            </a:pPr>
            <a:r>
              <a:rPr lang="zh-CN" altLang="en-US" sz="4000" dirty="0" smtClean="0"/>
              <a:t>首先</a:t>
            </a:r>
            <a:r>
              <a:rPr lang="zh-CN" altLang="en-US" sz="4000" dirty="0"/>
              <a:t>建立一棵用完全二叉树实现的线段树，用于查询任意子区间的最小值</a:t>
            </a:r>
            <a:r>
              <a:rPr lang="zh-CN" altLang="en-US" sz="4000" dirty="0" smtClean="0"/>
              <a:t>。</a:t>
            </a:r>
            <a:endParaRPr lang="en-US" altLang="zh-CN" sz="4000" dirty="0" smtClean="0"/>
          </a:p>
          <a:p>
            <a:pPr>
              <a:lnSpc>
                <a:spcPct val="100000"/>
              </a:lnSpc>
            </a:pPr>
            <a:r>
              <a:rPr lang="zh-CN" altLang="en-US" sz="4000" dirty="0" smtClean="0"/>
              <a:t>每个</a:t>
            </a:r>
            <a:r>
              <a:rPr lang="zh-CN" altLang="en-US" sz="4000" dirty="0"/>
              <a:t>结点上圆圈内的数字是这棵子树的最小值</a:t>
            </a:r>
            <a:r>
              <a:rPr lang="zh-CN" altLang="en-US" sz="4000" dirty="0" smtClean="0"/>
              <a:t>。</a:t>
            </a:r>
            <a:endParaRPr lang="en-US" altLang="zh-CN" sz="4000" dirty="0" smtClean="0"/>
          </a:p>
          <a:p>
            <a:pPr>
              <a:lnSpc>
                <a:spcPct val="100000"/>
              </a:lnSpc>
            </a:pPr>
            <a:r>
              <a:rPr lang="zh-CN" altLang="en-US" sz="4000" dirty="0" smtClean="0"/>
              <a:t>圆圈</a:t>
            </a:r>
            <a:r>
              <a:rPr lang="zh-CN" altLang="en-US" sz="4000" dirty="0"/>
              <a:t>旁边的数字，例如根结点的</a:t>
            </a:r>
            <a:r>
              <a:rPr lang="en-US" altLang="zh-CN" sz="4000" dirty="0"/>
              <a:t>"1:[1,10]"</a:t>
            </a:r>
            <a:r>
              <a:rPr lang="zh-CN" altLang="en-US" sz="4000" dirty="0"/>
              <a:t>，</a:t>
            </a:r>
            <a:r>
              <a:rPr lang="en-US" altLang="zh-CN" sz="4000" dirty="0"/>
              <a:t>1</a:t>
            </a:r>
            <a:r>
              <a:rPr lang="zh-CN" altLang="en-US" sz="4000" dirty="0"/>
              <a:t>表示结点的编号，</a:t>
            </a:r>
            <a:r>
              <a:rPr lang="en-US" altLang="zh-CN" sz="4000" dirty="0"/>
              <a:t>[1,10]</a:t>
            </a:r>
            <a:r>
              <a:rPr lang="zh-CN" altLang="en-US" sz="4000" dirty="0"/>
              <a:t>是这个结点代表的元素范围，即第</a:t>
            </a:r>
            <a:r>
              <a:rPr lang="en-US" altLang="zh-CN" sz="4000" dirty="0"/>
              <a:t>1</a:t>
            </a:r>
            <a:r>
              <a:rPr lang="zh-CN" altLang="en-US" sz="4000" dirty="0"/>
              <a:t>到第</a:t>
            </a:r>
            <a:r>
              <a:rPr lang="en-US" altLang="zh-CN" sz="4000" dirty="0"/>
              <a:t>10</a:t>
            </a:r>
            <a:r>
              <a:rPr lang="zh-CN" altLang="en-US" sz="4000" dirty="0"/>
              <a:t>个元素。</a:t>
            </a:r>
          </a:p>
        </p:txBody>
      </p:sp>
      <p:pic>
        <p:nvPicPr>
          <p:cNvPr id="10" name="图片 9"/>
          <p:cNvPicPr>
            <a:picLocks noChangeAspect="1"/>
          </p:cNvPicPr>
          <p:nvPr/>
        </p:nvPicPr>
        <p:blipFill>
          <a:blip r:embed="rId5"/>
          <a:stretch>
            <a:fillRect/>
          </a:stretch>
        </p:blipFill>
        <p:spPr>
          <a:xfrm>
            <a:off x="3651747" y="6517915"/>
            <a:ext cx="15695014" cy="6602084"/>
          </a:xfrm>
          <a:prstGeom prst="rect">
            <a:avLst/>
          </a:prstGeom>
        </p:spPr>
      </p:pic>
    </p:spTree>
    <p:custDataLst>
      <p:tags r:id="rId1"/>
    </p:custDataLst>
    <p:extLst>
      <p:ext uri="{BB962C8B-B14F-4D97-AF65-F5344CB8AC3E}">
        <p14:creationId xmlns:p14="http://schemas.microsoft.com/office/powerpoint/2010/main" val="246261676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fade">
                                      <p:cBhvr>
                                        <p:cTn id="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593878" y="483884"/>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11106096" y="-2104380"/>
            <a:ext cx="4853709" cy="16764003"/>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5960221" y="4604632"/>
            <a:ext cx="14633657" cy="3477875"/>
          </a:xfrm>
          <a:prstGeom prst="rect">
            <a:avLst/>
          </a:prstGeom>
          <a:noFill/>
          <a:ln>
            <a:noFill/>
          </a:ln>
        </p:spPr>
        <p:txBody>
          <a:bodyPr wrap="square" rtlCol="0">
            <a:spAutoFit/>
          </a:bodyPr>
          <a:lstStyle/>
          <a:p>
            <a:pPr algn="l"/>
            <a:r>
              <a:rPr lang="nn-NO"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const int N = 8e5+5;</a:t>
            </a:r>
          </a:p>
          <a:p>
            <a:pPr algn="l"/>
            <a:r>
              <a:rPr lang="nn-NO"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int s[N];</a:t>
            </a:r>
          </a:p>
          <a:p>
            <a:pPr algn="l"/>
            <a:r>
              <a:rPr lang="nn-NO"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void init_set(){                  //</a:t>
            </a:r>
            <a:r>
              <a:rPr lang="zh-CN" altLang="nn-NO"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初始化</a:t>
            </a:r>
          </a:p>
          <a:p>
            <a:pPr algn="l"/>
            <a:r>
              <a:rPr lang="zh-CN" altLang="nn-NO"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nn-NO"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for(int i=1; i&lt;=N; i++)  s[i] = i;</a:t>
            </a:r>
          </a:p>
          <a:p>
            <a:pPr algn="l"/>
            <a:r>
              <a:rPr lang="nn-NO"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p:txBody>
      </p:sp>
      <p:grpSp>
        <p:nvGrpSpPr>
          <p:cNvPr id="7" name="组合 6"/>
          <p:cNvGrpSpPr/>
          <p:nvPr/>
        </p:nvGrpSpPr>
        <p:grpSpPr>
          <a:xfrm>
            <a:off x="635" y="-30121"/>
            <a:ext cx="24382730" cy="2524629"/>
            <a:chOff x="0" y="-48"/>
            <a:chExt cx="38400" cy="3976"/>
          </a:xfrm>
        </p:grpSpPr>
        <p:sp>
          <p:nvSpPr>
            <p:cNvPr id="11"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13" name="图像" descr="图像"/>
            <p:cNvPicPr>
              <a:picLocks noChangeAspect="1"/>
            </p:cNvPicPr>
            <p:nvPr/>
          </p:nvPicPr>
          <p:blipFill>
            <a:blip r:embed="rId4"/>
            <a:stretch>
              <a:fillRect/>
            </a:stretch>
          </p:blipFill>
          <p:spPr>
            <a:xfrm>
              <a:off x="32440" y="907"/>
              <a:ext cx="5577" cy="907"/>
            </a:xfrm>
            <a:prstGeom prst="rect">
              <a:avLst/>
            </a:prstGeom>
          </p:spPr>
        </p:pic>
        <p:sp>
          <p:nvSpPr>
            <p:cNvPr id="14" name="文本框 13"/>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并查集的初始化</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Tree>
    <p:custDataLst>
      <p:tags r:id="rId1"/>
    </p:custDataLst>
    <p:extLst>
      <p:ext uri="{BB962C8B-B14F-4D97-AF65-F5344CB8AC3E}">
        <p14:creationId xmlns:p14="http://schemas.microsoft.com/office/powerpoint/2010/main" val="3561282884"/>
      </p:ext>
    </p:extLst>
  </p:cSld>
  <p:clrMapOvr>
    <a:masterClrMapping/>
  </p:clrMapOvr>
  <p:transition spd="slow" advClick="0" advTm="1000">
    <p:push dir="u"/>
  </p:transition>
  <p:timing>
    <p:tnLst>
      <p:par>
        <p:cTn id="1" dur="indefinite" restart="never" nodeType="tmRoot"/>
      </p:par>
    </p:tnLst>
    <p:bldLst>
      <p:bldP spid="1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8" descr="C:\Users\ECUST\AppData\Local\Temp\ksohtml3124\wps5.png"/>
          <p:cNvSpPr>
            <a:spLocks noChangeAspect="1" noChangeArrowheads="1"/>
          </p:cNvSpPr>
          <p:nvPr/>
        </p:nvSpPr>
        <p:spPr bwMode="auto">
          <a:xfrm>
            <a:off x="3389027" y="4391571"/>
            <a:ext cx="15329084" cy="611653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 name="图片 13"/>
          <p:cNvPicPr>
            <a:picLocks noChangeAspect="1"/>
          </p:cNvPicPr>
          <p:nvPr/>
        </p:nvPicPr>
        <p:blipFill>
          <a:blip r:embed="rId4"/>
          <a:stretch>
            <a:fillRect/>
          </a:stretch>
        </p:blipFill>
        <p:spPr>
          <a:xfrm>
            <a:off x="4407120" y="683568"/>
            <a:ext cx="15695014" cy="6602084"/>
          </a:xfrm>
          <a:prstGeom prst="rect">
            <a:avLst/>
          </a:prstGeom>
        </p:spPr>
      </p:pic>
      <p:sp>
        <p:nvSpPr>
          <p:cNvPr id="15" name="矩形 14"/>
          <p:cNvSpPr/>
          <p:nvPr/>
        </p:nvSpPr>
        <p:spPr>
          <a:xfrm>
            <a:off x="2655280" y="7449838"/>
            <a:ext cx="20204720" cy="5554962"/>
          </a:xfrm>
          <a:prstGeom prst="rect">
            <a:avLst/>
          </a:prstGeom>
        </p:spPr>
        <p:txBody>
          <a:bodyPr/>
          <a:lstStyle/>
          <a:p>
            <a:pPr marL="457200" indent="-457200" algn="l" defTabSz="1828800" hangingPunct="1">
              <a:buFont typeface="Arial" panose="020B0604020202020204" pitchFamily="34" charset="0"/>
              <a:buChar char="•"/>
            </a:pPr>
            <a:r>
              <a:rPr lang="zh-CN" altLang="en-US" sz="4800" kern="1200" dirty="0" smtClean="0">
                <a:solidFill>
                  <a:schemeClr val="tx1"/>
                </a:solidFill>
                <a:latin typeface="宋体" panose="02010600030101010101" pitchFamily="2" charset="-122"/>
                <a:ea typeface="宋体" panose="02010600030101010101" pitchFamily="2" charset="-122"/>
              </a:rPr>
              <a:t>例：查</a:t>
            </a:r>
            <a:r>
              <a:rPr lang="zh-CN" altLang="en-US" sz="4800" kern="1200" dirty="0">
                <a:solidFill>
                  <a:schemeClr val="tx1"/>
                </a:solidFill>
                <a:latin typeface="宋体" panose="02010600030101010101" pitchFamily="2" charset="-122"/>
                <a:ea typeface="宋体" panose="02010600030101010101" pitchFamily="2" charset="-122"/>
              </a:rPr>
              <a:t>区间</a:t>
            </a:r>
            <a:r>
              <a:rPr lang="en-US" altLang="zh-CN" sz="4800" kern="1200" dirty="0">
                <a:solidFill>
                  <a:schemeClr val="tx1"/>
                </a:solidFill>
                <a:latin typeface="宋体" panose="02010600030101010101" pitchFamily="2" charset="-122"/>
                <a:ea typeface="宋体" panose="02010600030101010101" pitchFamily="2" charset="-122"/>
              </a:rPr>
              <a:t>[4, 9]</a:t>
            </a:r>
            <a:r>
              <a:rPr lang="zh-CN" altLang="en-US" sz="4800" kern="1200" dirty="0">
                <a:solidFill>
                  <a:schemeClr val="tx1"/>
                </a:solidFill>
                <a:latin typeface="宋体" panose="02010600030101010101" pitchFamily="2" charset="-122"/>
                <a:ea typeface="宋体" panose="02010600030101010101" pitchFamily="2" charset="-122"/>
              </a:rPr>
              <a:t>的</a:t>
            </a:r>
            <a:r>
              <a:rPr lang="zh-CN" altLang="en-US" sz="4800" kern="1200" dirty="0" smtClean="0">
                <a:solidFill>
                  <a:schemeClr val="tx1"/>
                </a:solidFill>
                <a:latin typeface="宋体" panose="02010600030101010101" pitchFamily="2" charset="-122"/>
                <a:ea typeface="宋体" panose="02010600030101010101" pitchFamily="2" charset="-122"/>
              </a:rPr>
              <a:t>最小值</a:t>
            </a:r>
            <a:endParaRPr lang="en-US" altLang="zh-CN" sz="4800" kern="1200" dirty="0" smtClean="0">
              <a:solidFill>
                <a:schemeClr val="tx1"/>
              </a:solidFill>
              <a:latin typeface="宋体" panose="02010600030101010101" pitchFamily="2" charset="-122"/>
              <a:ea typeface="宋体" panose="02010600030101010101" pitchFamily="2" charset="-122"/>
            </a:endParaRPr>
          </a:p>
          <a:p>
            <a:pPr marL="457200" indent="-457200" algn="l" defTabSz="1828800" hangingPunct="1">
              <a:buFont typeface="Arial" panose="020B0604020202020204" pitchFamily="34" charset="0"/>
              <a:buChar char="•"/>
            </a:pPr>
            <a:r>
              <a:rPr lang="zh-CN" altLang="en-US" sz="4800" kern="1200" dirty="0" smtClean="0">
                <a:solidFill>
                  <a:schemeClr val="tx1"/>
                </a:solidFill>
                <a:latin typeface="宋体" panose="02010600030101010101" pitchFamily="2" charset="-122"/>
                <a:ea typeface="宋体" panose="02010600030101010101" pitchFamily="2" charset="-122"/>
              </a:rPr>
              <a:t>递归</a:t>
            </a:r>
            <a:r>
              <a:rPr lang="zh-CN" altLang="en-US" sz="4800" kern="1200" dirty="0">
                <a:solidFill>
                  <a:schemeClr val="tx1"/>
                </a:solidFill>
                <a:latin typeface="宋体" panose="02010600030101010101" pitchFamily="2" charset="-122"/>
                <a:ea typeface="宋体" panose="02010600030101010101" pitchFamily="2" charset="-122"/>
              </a:rPr>
              <a:t>查询到区间</a:t>
            </a:r>
            <a:r>
              <a:rPr lang="en-US" altLang="zh-CN" sz="4800" kern="1200" dirty="0">
                <a:solidFill>
                  <a:schemeClr val="tx1"/>
                </a:solidFill>
                <a:latin typeface="宋体" panose="02010600030101010101" pitchFamily="2" charset="-122"/>
                <a:ea typeface="宋体" panose="02010600030101010101" pitchFamily="2" charset="-122"/>
              </a:rPr>
              <a:t>[4, 5]</a:t>
            </a:r>
            <a:r>
              <a:rPr lang="zh-CN" altLang="en-US" sz="4800" kern="1200" dirty="0">
                <a:solidFill>
                  <a:schemeClr val="tx1"/>
                </a:solidFill>
                <a:latin typeface="宋体" panose="02010600030101010101" pitchFamily="2" charset="-122"/>
                <a:ea typeface="宋体" panose="02010600030101010101" pitchFamily="2" charset="-122"/>
              </a:rPr>
              <a:t>、</a:t>
            </a:r>
            <a:r>
              <a:rPr lang="en-US" altLang="zh-CN" sz="4800" kern="1200" dirty="0">
                <a:solidFill>
                  <a:schemeClr val="tx1"/>
                </a:solidFill>
                <a:latin typeface="宋体" panose="02010600030101010101" pitchFamily="2" charset="-122"/>
                <a:ea typeface="宋体" panose="02010600030101010101" pitchFamily="2" charset="-122"/>
              </a:rPr>
              <a:t>[6, 8]</a:t>
            </a:r>
            <a:r>
              <a:rPr lang="zh-CN" altLang="en-US" sz="4800" kern="1200" dirty="0">
                <a:solidFill>
                  <a:schemeClr val="tx1"/>
                </a:solidFill>
                <a:latin typeface="宋体" panose="02010600030101010101" pitchFamily="2" charset="-122"/>
                <a:ea typeface="宋体" panose="02010600030101010101" pitchFamily="2" charset="-122"/>
              </a:rPr>
              <a:t>、</a:t>
            </a:r>
            <a:r>
              <a:rPr lang="en-US" altLang="zh-CN" sz="4800" kern="1200" dirty="0">
                <a:solidFill>
                  <a:schemeClr val="tx1"/>
                </a:solidFill>
                <a:latin typeface="宋体" panose="02010600030101010101" pitchFamily="2" charset="-122"/>
                <a:ea typeface="宋体" panose="02010600030101010101" pitchFamily="2" charset="-122"/>
              </a:rPr>
              <a:t>[9, 9]</a:t>
            </a:r>
            <a:r>
              <a:rPr lang="zh-CN" altLang="en-US" sz="4800" kern="1200" dirty="0">
                <a:solidFill>
                  <a:schemeClr val="tx1"/>
                </a:solidFill>
                <a:latin typeface="宋体" panose="02010600030101010101" pitchFamily="2" charset="-122"/>
                <a:ea typeface="宋体" panose="02010600030101010101" pitchFamily="2" charset="-122"/>
              </a:rPr>
              <a:t>，见图中画横线的线段，得最小值</a:t>
            </a:r>
            <a:r>
              <a:rPr lang="en-US" altLang="zh-CN" sz="4800" kern="1200" dirty="0">
                <a:solidFill>
                  <a:schemeClr val="tx1"/>
                </a:solidFill>
                <a:latin typeface="宋体" panose="02010600030101010101" pitchFamily="2" charset="-122"/>
                <a:ea typeface="宋体" panose="02010600030101010101" pitchFamily="2" charset="-122"/>
              </a:rPr>
              <a:t>min{6, 2, 10} = 2</a:t>
            </a:r>
            <a:r>
              <a:rPr lang="zh-CN" altLang="en-US" sz="4800" kern="1200" dirty="0">
                <a:solidFill>
                  <a:schemeClr val="tx1"/>
                </a:solidFill>
                <a:latin typeface="宋体" panose="02010600030101010101" pitchFamily="2" charset="-122"/>
                <a:ea typeface="宋体" panose="02010600030101010101" pitchFamily="2" charset="-122"/>
              </a:rPr>
              <a:t>。查询在</a:t>
            </a:r>
            <a:r>
              <a:rPr lang="en-US" altLang="zh-CN" sz="4800" kern="1200" dirty="0">
                <a:solidFill>
                  <a:schemeClr val="tx1"/>
                </a:solidFill>
                <a:latin typeface="宋体" panose="02010600030101010101" pitchFamily="2" charset="-122"/>
                <a:ea typeface="宋体" panose="02010600030101010101" pitchFamily="2" charset="-122"/>
              </a:rPr>
              <a:t>O(</a:t>
            </a:r>
            <a:r>
              <a:rPr lang="en-US" altLang="zh-CN" sz="4800" kern="1200" dirty="0" err="1">
                <a:solidFill>
                  <a:schemeClr val="tx1"/>
                </a:solidFill>
                <a:latin typeface="宋体" panose="02010600030101010101" pitchFamily="2" charset="-122"/>
                <a:ea typeface="宋体" panose="02010600030101010101" pitchFamily="2" charset="-122"/>
              </a:rPr>
              <a:t>logn</a:t>
            </a:r>
            <a:r>
              <a:rPr lang="en-US" altLang="zh-CN" sz="4800" kern="1200" dirty="0">
                <a:solidFill>
                  <a:schemeClr val="tx1"/>
                </a:solidFill>
                <a:latin typeface="宋体" panose="02010600030101010101" pitchFamily="2" charset="-122"/>
                <a:ea typeface="宋体" panose="02010600030101010101" pitchFamily="2" charset="-122"/>
              </a:rPr>
              <a:t>)</a:t>
            </a:r>
            <a:r>
              <a:rPr lang="zh-CN" altLang="en-US" sz="4800" kern="1200" dirty="0">
                <a:solidFill>
                  <a:schemeClr val="tx1"/>
                </a:solidFill>
                <a:latin typeface="宋体" panose="02010600030101010101" pitchFamily="2" charset="-122"/>
                <a:ea typeface="宋体" panose="02010600030101010101" pitchFamily="2" charset="-122"/>
              </a:rPr>
              <a:t>时间内完成。</a:t>
            </a:r>
          </a:p>
          <a:p>
            <a:pPr marL="457200" indent="-457200" algn="l" defTabSz="1828800" hangingPunct="1">
              <a:buFont typeface="Arial" panose="020B0604020202020204" pitchFamily="34" charset="0"/>
              <a:buChar char="•"/>
            </a:pPr>
            <a:r>
              <a:rPr lang="zh-CN" altLang="en-US" sz="4800" kern="1200" dirty="0" smtClean="0">
                <a:solidFill>
                  <a:schemeClr val="tx1"/>
                </a:solidFill>
                <a:latin typeface="宋体" panose="02010600030101010101" pitchFamily="2" charset="-122"/>
                <a:ea typeface="宋体" panose="02010600030101010101" pitchFamily="2" charset="-122"/>
              </a:rPr>
              <a:t>线段</a:t>
            </a:r>
            <a:r>
              <a:rPr lang="zh-CN" altLang="en-US" sz="4800" kern="1200" dirty="0">
                <a:solidFill>
                  <a:schemeClr val="tx1"/>
                </a:solidFill>
                <a:latin typeface="宋体" panose="02010600030101010101" pitchFamily="2" charset="-122"/>
                <a:ea typeface="宋体" panose="02010600030101010101" pitchFamily="2" charset="-122"/>
              </a:rPr>
              <a:t>树高效的原因：每个结点的值，代表了以它为根的子树上所有结点的</a:t>
            </a:r>
            <a:r>
              <a:rPr lang="zh-CN" altLang="en-US" sz="4800" kern="1200" dirty="0" smtClean="0">
                <a:solidFill>
                  <a:schemeClr val="tx1"/>
                </a:solidFill>
                <a:latin typeface="宋体" panose="02010600030101010101" pitchFamily="2" charset="-122"/>
                <a:ea typeface="宋体" panose="02010600030101010101" pitchFamily="2" charset="-122"/>
              </a:rPr>
              <a:t>值。查询</a:t>
            </a:r>
            <a:r>
              <a:rPr lang="zh-CN" altLang="en-US" sz="4800" kern="1200" dirty="0">
                <a:solidFill>
                  <a:schemeClr val="tx1"/>
                </a:solidFill>
                <a:latin typeface="宋体" panose="02010600030101010101" pitchFamily="2" charset="-122"/>
                <a:ea typeface="宋体" panose="02010600030101010101" pitchFamily="2" charset="-122"/>
              </a:rPr>
              <a:t>这个子树</a:t>
            </a:r>
            <a:r>
              <a:rPr lang="zh-CN" altLang="en-US" sz="4800" kern="1200" dirty="0" smtClean="0">
                <a:solidFill>
                  <a:schemeClr val="tx1"/>
                </a:solidFill>
                <a:latin typeface="宋体" panose="02010600030101010101" pitchFamily="2" charset="-122"/>
                <a:ea typeface="宋体" panose="02010600030101010101" pitchFamily="2" charset="-122"/>
              </a:rPr>
              <a:t>的值</a:t>
            </a:r>
            <a:r>
              <a:rPr lang="zh-CN" altLang="en-US" sz="4800" kern="1200" dirty="0">
                <a:solidFill>
                  <a:schemeClr val="tx1"/>
                </a:solidFill>
                <a:latin typeface="宋体" panose="02010600030101010101" pitchFamily="2" charset="-122"/>
                <a:ea typeface="宋体" panose="02010600030101010101" pitchFamily="2" charset="-122"/>
              </a:rPr>
              <a:t>时</a:t>
            </a:r>
            <a:r>
              <a:rPr lang="zh-CN" altLang="en-US" sz="4800" kern="1200" dirty="0" smtClean="0">
                <a:solidFill>
                  <a:schemeClr val="tx1"/>
                </a:solidFill>
                <a:latin typeface="宋体" panose="02010600030101010101" pitchFamily="2" charset="-122"/>
                <a:ea typeface="宋体" panose="02010600030101010101" pitchFamily="2" charset="-122"/>
              </a:rPr>
              <a:t>，不必</a:t>
            </a:r>
            <a:r>
              <a:rPr lang="zh-CN" altLang="en-US" sz="4800" kern="1200" dirty="0">
                <a:solidFill>
                  <a:schemeClr val="tx1"/>
                </a:solidFill>
                <a:latin typeface="宋体" panose="02010600030101010101" pitchFamily="2" charset="-122"/>
                <a:ea typeface="宋体" panose="02010600030101010101" pitchFamily="2" charset="-122"/>
              </a:rPr>
              <a:t>遍历整棵树，而是直接</a:t>
            </a:r>
            <a:r>
              <a:rPr lang="zh-CN" altLang="en-US" sz="4800" kern="1200" dirty="0" smtClean="0">
                <a:solidFill>
                  <a:schemeClr val="tx1"/>
                </a:solidFill>
                <a:latin typeface="宋体" panose="02010600030101010101" pitchFamily="2" charset="-122"/>
                <a:ea typeface="宋体" panose="02010600030101010101" pitchFamily="2" charset="-122"/>
              </a:rPr>
              <a:t>读这</a:t>
            </a:r>
            <a:r>
              <a:rPr lang="zh-CN" altLang="en-US" sz="4800" kern="1200" dirty="0">
                <a:solidFill>
                  <a:schemeClr val="tx1"/>
                </a:solidFill>
                <a:latin typeface="宋体" panose="02010600030101010101" pitchFamily="2" charset="-122"/>
                <a:ea typeface="宋体" panose="02010600030101010101" pitchFamily="2" charset="-122"/>
              </a:rPr>
              <a:t>个子树的</a:t>
            </a:r>
            <a:r>
              <a:rPr lang="zh-CN" altLang="en-US" sz="4800" kern="1200" dirty="0" smtClean="0">
                <a:solidFill>
                  <a:schemeClr val="tx1"/>
                </a:solidFill>
                <a:latin typeface="宋体" panose="02010600030101010101" pitchFamily="2" charset="-122"/>
                <a:ea typeface="宋体" panose="02010600030101010101" pitchFamily="2" charset="-122"/>
              </a:rPr>
              <a:t>根。</a:t>
            </a:r>
            <a:endParaRPr lang="zh-CN" altLang="en-US" sz="4800" kern="1200" dirty="0">
              <a:solidFill>
                <a:schemeClr val="tx1"/>
              </a:solidFill>
              <a:latin typeface="宋体" panose="02010600030101010101" pitchFamily="2" charset="-122"/>
              <a:ea typeface="宋体" panose="02010600030101010101" pitchFamily="2" charset="-122"/>
            </a:endParaRPr>
          </a:p>
          <a:p>
            <a:pPr marL="457200" indent="-457200" algn="l" defTabSz="1828800" hangingPunct="1">
              <a:buFont typeface="Arial" panose="020B0604020202020204" pitchFamily="34" charset="0"/>
              <a:buChar char="•"/>
            </a:pPr>
            <a:r>
              <a:rPr lang="en-US" altLang="zh-CN" sz="4800" kern="1200" dirty="0">
                <a:solidFill>
                  <a:schemeClr val="tx1"/>
                </a:solidFill>
                <a:latin typeface="宋体" panose="02010600030101010101" pitchFamily="2" charset="-122"/>
                <a:ea typeface="宋体" panose="02010600030101010101" pitchFamily="2" charset="-122"/>
              </a:rPr>
              <a:t>m</a:t>
            </a:r>
            <a:r>
              <a:rPr lang="zh-CN" altLang="en-US" sz="4800" kern="1200" dirty="0">
                <a:solidFill>
                  <a:schemeClr val="tx1"/>
                </a:solidFill>
                <a:latin typeface="宋体" panose="02010600030101010101" pitchFamily="2" charset="-122"/>
                <a:ea typeface="宋体" panose="02010600030101010101" pitchFamily="2" charset="-122"/>
              </a:rPr>
              <a:t>次“单点修改</a:t>
            </a:r>
            <a:r>
              <a:rPr lang="en-US" altLang="zh-CN" sz="4800" kern="1200" dirty="0">
                <a:solidFill>
                  <a:schemeClr val="tx1"/>
                </a:solidFill>
                <a:latin typeface="宋体" panose="02010600030101010101" pitchFamily="2" charset="-122"/>
                <a:ea typeface="宋体" panose="02010600030101010101" pitchFamily="2" charset="-122"/>
              </a:rPr>
              <a:t>+</a:t>
            </a:r>
            <a:r>
              <a:rPr lang="zh-CN" altLang="en-US" sz="4800" kern="1200" dirty="0">
                <a:solidFill>
                  <a:schemeClr val="tx1"/>
                </a:solidFill>
                <a:latin typeface="宋体" panose="02010600030101010101" pitchFamily="2" charset="-122"/>
                <a:ea typeface="宋体" panose="02010600030101010101" pitchFamily="2" charset="-122"/>
              </a:rPr>
              <a:t>区间查询”的总复杂</a:t>
            </a:r>
            <a:r>
              <a:rPr lang="zh-CN" altLang="en-US" sz="4800" kern="1200" dirty="0" smtClean="0">
                <a:solidFill>
                  <a:schemeClr val="tx1"/>
                </a:solidFill>
                <a:latin typeface="宋体" panose="02010600030101010101" pitchFamily="2" charset="-122"/>
                <a:ea typeface="宋体" panose="02010600030101010101" pitchFamily="2" charset="-122"/>
              </a:rPr>
              <a:t>度</a:t>
            </a:r>
            <a:r>
              <a:rPr lang="en-US" altLang="zh-CN" sz="4800" kern="1200" dirty="0" smtClean="0">
                <a:solidFill>
                  <a:schemeClr val="tx1"/>
                </a:solidFill>
                <a:latin typeface="宋体" panose="02010600030101010101" pitchFamily="2" charset="-122"/>
                <a:ea typeface="宋体" panose="02010600030101010101" pitchFamily="2" charset="-122"/>
              </a:rPr>
              <a:t>O(</a:t>
            </a:r>
            <a:r>
              <a:rPr lang="en-US" altLang="zh-CN" sz="4800" kern="1200" dirty="0" err="1" smtClean="0">
                <a:solidFill>
                  <a:schemeClr val="tx1"/>
                </a:solidFill>
                <a:latin typeface="宋体" panose="02010600030101010101" pitchFamily="2" charset="-122"/>
                <a:ea typeface="宋体" panose="02010600030101010101" pitchFamily="2" charset="-122"/>
              </a:rPr>
              <a:t>mlogn</a:t>
            </a:r>
            <a:r>
              <a:rPr lang="en-US" altLang="zh-CN" sz="4800" kern="1200" dirty="0">
                <a:solidFill>
                  <a:schemeClr val="tx1"/>
                </a:solidFill>
                <a:latin typeface="宋体" panose="02010600030101010101" pitchFamily="2" charset="-122"/>
                <a:ea typeface="宋体" panose="02010600030101010101" pitchFamily="2" charset="-122"/>
              </a:rPr>
              <a:t>)</a:t>
            </a:r>
            <a:r>
              <a:rPr lang="zh-CN" altLang="en-US" sz="4800" kern="1200" dirty="0" smtClean="0">
                <a:solidFill>
                  <a:schemeClr val="tx1"/>
                </a:solidFill>
                <a:latin typeface="宋体" panose="02010600030101010101" pitchFamily="2" charset="-122"/>
                <a:ea typeface="宋体" panose="02010600030101010101" pitchFamily="2" charset="-122"/>
              </a:rPr>
              <a:t>。</a:t>
            </a:r>
            <a:endParaRPr lang="zh-CN" altLang="en-US" sz="4800" kern="1200" dirty="0">
              <a:solidFill>
                <a:schemeClr val="tx1"/>
              </a:solidFill>
              <a:latin typeface="宋体" panose="02010600030101010101" pitchFamily="2" charset="-122"/>
              <a:ea typeface="宋体" panose="02010600030101010101" pitchFamily="2" charset="-122"/>
            </a:endParaRPr>
          </a:p>
        </p:txBody>
      </p:sp>
      <p:sp>
        <p:nvSpPr>
          <p:cNvPr id="2" name="矩形 1"/>
          <p:cNvSpPr/>
          <p:nvPr/>
        </p:nvSpPr>
        <p:spPr>
          <a:xfrm>
            <a:off x="647117" y="683568"/>
            <a:ext cx="7520007" cy="769441"/>
          </a:xfrm>
          <a:prstGeom prst="rect">
            <a:avLst/>
          </a:prstGeom>
        </p:spPr>
        <p:txBody>
          <a:bodyPr wrap="none">
            <a:spAutoFit/>
          </a:bodyPr>
          <a:lstStyle/>
          <a:p>
            <a:r>
              <a:rPr lang="zh-CN" altLang="en-US" sz="4400" b="1" kern="1200" dirty="0">
                <a:solidFill>
                  <a:srgbClr val="FF0000"/>
                </a:solidFill>
                <a:latin typeface="宋体" panose="02010600030101010101" pitchFamily="2" charset="-122"/>
                <a:ea typeface="宋体" panose="02010600030101010101" pitchFamily="2" charset="-122"/>
              </a:rPr>
              <a:t>查询任意区间</a:t>
            </a:r>
            <a:r>
              <a:rPr lang="en-US" altLang="zh-CN" sz="4400" b="1" kern="1200" dirty="0">
                <a:solidFill>
                  <a:srgbClr val="FF0000"/>
                </a:solidFill>
                <a:latin typeface="宋体" panose="02010600030101010101" pitchFamily="2" charset="-122"/>
                <a:ea typeface="宋体" panose="02010600030101010101" pitchFamily="2" charset="-122"/>
              </a:rPr>
              <a:t>[</a:t>
            </a:r>
            <a:r>
              <a:rPr lang="en-US" altLang="zh-CN" sz="4400" b="1" kern="1200" dirty="0" err="1">
                <a:solidFill>
                  <a:srgbClr val="FF0000"/>
                </a:solidFill>
                <a:latin typeface="宋体" panose="02010600030101010101" pitchFamily="2" charset="-122"/>
                <a:ea typeface="宋体" panose="02010600030101010101" pitchFamily="2" charset="-122"/>
              </a:rPr>
              <a:t>i</a:t>
            </a:r>
            <a:r>
              <a:rPr lang="en-US" altLang="zh-CN" sz="4400" b="1" kern="1200" dirty="0">
                <a:solidFill>
                  <a:srgbClr val="FF0000"/>
                </a:solidFill>
                <a:latin typeface="宋体" panose="02010600030101010101" pitchFamily="2" charset="-122"/>
                <a:ea typeface="宋体" panose="02010600030101010101" pitchFamily="2" charset="-122"/>
              </a:rPr>
              <a:t>, j]</a:t>
            </a:r>
            <a:r>
              <a:rPr lang="zh-CN" altLang="en-US" sz="4400" b="1" kern="1200" dirty="0">
                <a:solidFill>
                  <a:srgbClr val="FF0000"/>
                </a:solidFill>
                <a:latin typeface="宋体" panose="02010600030101010101" pitchFamily="2" charset="-122"/>
                <a:ea typeface="宋体" panose="02010600030101010101" pitchFamily="2" charset="-122"/>
              </a:rPr>
              <a:t>的</a:t>
            </a:r>
            <a:r>
              <a:rPr lang="zh-CN" altLang="en-US" sz="4400" b="1" kern="1200" dirty="0" smtClean="0">
                <a:solidFill>
                  <a:srgbClr val="FF0000"/>
                </a:solidFill>
                <a:latin typeface="宋体" panose="02010600030101010101" pitchFamily="2" charset="-122"/>
                <a:ea typeface="宋体" panose="02010600030101010101" pitchFamily="2" charset="-122"/>
              </a:rPr>
              <a:t>最小值</a:t>
            </a:r>
            <a:endParaRPr lang="zh-CN" altLang="en-US" sz="4400" b="1" dirty="0">
              <a:solidFill>
                <a:srgbClr val="FF0000"/>
              </a:solidFill>
            </a:endParaRPr>
          </a:p>
        </p:txBody>
      </p:sp>
    </p:spTree>
    <p:custDataLst>
      <p:tags r:id="rId1"/>
    </p:custDataLst>
    <p:extLst>
      <p:ext uri="{BB962C8B-B14F-4D97-AF65-F5344CB8AC3E}">
        <p14:creationId xmlns:p14="http://schemas.microsoft.com/office/powerpoint/2010/main" val="148363644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fade">
                                      <p:cBhvr>
                                        <p:cTn id="7" dur="500"/>
                                        <p:tgtEl>
                                          <p:spTgt spid="1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3" end="3"/>
                                            </p:txEl>
                                          </p:spTgt>
                                        </p:tgtEl>
                                        <p:attrNameLst>
                                          <p:attrName>style.visibility</p:attrName>
                                        </p:attrNameLst>
                                      </p:cBhvr>
                                      <p:to>
                                        <p:strVal val="visible"/>
                                      </p:to>
                                    </p:set>
                                    <p:animEffect transition="in" filter="fade">
                                      <p:cBhvr>
                                        <p:cTn id="12"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线段树的树结构</a:t>
              </a:r>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12" name="内容占位符 2"/>
          <p:cNvSpPr txBox="1">
            <a:spLocks noChangeArrowheads="1"/>
          </p:cNvSpPr>
          <p:nvPr/>
        </p:nvSpPr>
        <p:spPr>
          <a:xfrm>
            <a:off x="1066862" y="4131766"/>
            <a:ext cx="23711940" cy="6521720"/>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zh-CN" altLang="en-US" sz="4400" dirty="0" smtClean="0"/>
              <a:t>用</a:t>
            </a:r>
            <a:r>
              <a:rPr lang="zh-CN" altLang="en-US" sz="4400" dirty="0"/>
              <a:t>数组</a:t>
            </a:r>
            <a:r>
              <a:rPr lang="en-US" altLang="zh-CN" sz="4400" dirty="0"/>
              <a:t>tree[]</a:t>
            </a:r>
            <a:r>
              <a:rPr lang="zh-CN" altLang="en-US" sz="4400" dirty="0"/>
              <a:t>实现一棵满二叉树。每个</a:t>
            </a:r>
            <a:r>
              <a:rPr lang="zh-CN" altLang="en-US" sz="4400" dirty="0" smtClean="0"/>
              <a:t>结点的</a:t>
            </a:r>
            <a:r>
              <a:rPr lang="zh-CN" altLang="en-US" sz="4400" dirty="0"/>
              <a:t>左右</a:t>
            </a:r>
            <a:r>
              <a:rPr lang="zh-CN" altLang="en-US" sz="4400" dirty="0" smtClean="0"/>
              <a:t>儿子：</a:t>
            </a:r>
            <a:endParaRPr lang="zh-CN" altLang="en-US" sz="4400" dirty="0"/>
          </a:p>
          <a:p>
            <a:pPr>
              <a:buFont typeface="Wingdings" panose="05000000000000000000" pitchFamily="2" charset="2"/>
              <a:buChar char="Ø"/>
            </a:pPr>
            <a:r>
              <a:rPr lang="zh-CN" altLang="en-US" sz="4400" dirty="0"/>
              <a:t>左儿子：</a:t>
            </a:r>
            <a:r>
              <a:rPr lang="en-US" altLang="zh-CN" sz="4400" dirty="0"/>
              <a:t>p&lt;&lt;1</a:t>
            </a:r>
            <a:r>
              <a:rPr lang="zh-CN" altLang="en-US" sz="4400" dirty="0"/>
              <a:t>，即</a:t>
            </a:r>
            <a:r>
              <a:rPr lang="en-US" altLang="zh-CN" sz="4400" dirty="0"/>
              <a:t>p*2</a:t>
            </a:r>
            <a:r>
              <a:rPr lang="zh-CN" altLang="en-US" sz="4400" dirty="0" smtClean="0"/>
              <a:t>。</a:t>
            </a:r>
            <a:endParaRPr lang="en-US" altLang="zh-CN" sz="4400" dirty="0" smtClean="0"/>
          </a:p>
          <a:p>
            <a:pPr marL="0" indent="0">
              <a:buNone/>
            </a:pPr>
            <a:r>
              <a:rPr lang="en-US" altLang="zh-CN" sz="4400" dirty="0"/>
              <a:t> </a:t>
            </a:r>
            <a:r>
              <a:rPr lang="en-US" altLang="zh-CN" sz="4400" dirty="0" smtClean="0"/>
              <a:t>   </a:t>
            </a:r>
            <a:r>
              <a:rPr lang="zh-CN" altLang="en-US" sz="4400" dirty="0" smtClean="0"/>
              <a:t>例：根</a:t>
            </a:r>
            <a:r>
              <a:rPr lang="en-US" altLang="zh-CN" sz="4400" dirty="0" smtClean="0"/>
              <a:t>tree[1</a:t>
            </a:r>
            <a:r>
              <a:rPr lang="en-US" altLang="zh-CN" sz="4400" dirty="0"/>
              <a:t>]</a:t>
            </a:r>
            <a:r>
              <a:rPr lang="zh-CN" altLang="en-US" sz="4400" dirty="0"/>
              <a:t>的左儿子是</a:t>
            </a:r>
            <a:r>
              <a:rPr lang="en-US" altLang="zh-CN" sz="4400" dirty="0"/>
              <a:t>tree[2]</a:t>
            </a:r>
            <a:r>
              <a:rPr lang="zh-CN" altLang="en-US" sz="4400" dirty="0"/>
              <a:t>，结点</a:t>
            </a:r>
            <a:r>
              <a:rPr lang="en-US" altLang="zh-CN" sz="4400" dirty="0"/>
              <a:t>tree[12]</a:t>
            </a:r>
            <a:r>
              <a:rPr lang="zh-CN" altLang="en-US" sz="4400" dirty="0"/>
              <a:t>的左儿子是</a:t>
            </a:r>
            <a:r>
              <a:rPr lang="en-US" altLang="zh-CN" sz="4400" dirty="0"/>
              <a:t>tree[24]</a:t>
            </a:r>
            <a:r>
              <a:rPr lang="zh-CN" altLang="en-US" sz="4400" dirty="0"/>
              <a:t>。</a:t>
            </a:r>
          </a:p>
          <a:p>
            <a:pPr>
              <a:buFont typeface="Wingdings" panose="05000000000000000000" pitchFamily="2" charset="2"/>
              <a:buChar char="Ø"/>
            </a:pPr>
            <a:r>
              <a:rPr lang="zh-CN" altLang="en-US" sz="4400" dirty="0"/>
              <a:t>右儿子：</a:t>
            </a:r>
            <a:r>
              <a:rPr lang="en-US" altLang="zh-CN" sz="4400" dirty="0"/>
              <a:t>p&lt;&lt;1|1</a:t>
            </a:r>
            <a:r>
              <a:rPr lang="zh-CN" altLang="en-US" sz="4400" dirty="0"/>
              <a:t>，即</a:t>
            </a:r>
            <a:r>
              <a:rPr lang="en-US" altLang="zh-CN" sz="4400" dirty="0"/>
              <a:t>p*2+1</a:t>
            </a:r>
            <a:r>
              <a:rPr lang="zh-CN" altLang="en-US" sz="4400" dirty="0" smtClean="0"/>
              <a:t>。</a:t>
            </a:r>
            <a:endParaRPr lang="en-US" altLang="zh-CN" sz="4400" dirty="0" smtClean="0"/>
          </a:p>
          <a:p>
            <a:pPr marL="0" indent="0">
              <a:buNone/>
            </a:pPr>
            <a:r>
              <a:rPr lang="en-US" altLang="zh-CN" sz="4400" dirty="0"/>
              <a:t> </a:t>
            </a:r>
            <a:r>
              <a:rPr lang="en-US" altLang="zh-CN" sz="4400" dirty="0" smtClean="0"/>
              <a:t>   </a:t>
            </a:r>
            <a:r>
              <a:rPr lang="zh-CN" altLang="en-US" sz="4400" dirty="0" smtClean="0"/>
              <a:t>例：根</a:t>
            </a:r>
            <a:r>
              <a:rPr lang="en-US" altLang="zh-CN" sz="4400" dirty="0" smtClean="0"/>
              <a:t>tree[1</a:t>
            </a:r>
            <a:r>
              <a:rPr lang="en-US" altLang="zh-CN" sz="4400" dirty="0"/>
              <a:t>]</a:t>
            </a:r>
            <a:r>
              <a:rPr lang="zh-CN" altLang="en-US" sz="4400" dirty="0"/>
              <a:t>的右儿子是</a:t>
            </a:r>
            <a:r>
              <a:rPr lang="en-US" altLang="zh-CN" sz="4400" dirty="0"/>
              <a:t>tree[3]</a:t>
            </a:r>
            <a:r>
              <a:rPr lang="zh-CN" altLang="en-US" sz="4400" dirty="0"/>
              <a:t>，结点</a:t>
            </a:r>
            <a:r>
              <a:rPr lang="en-US" altLang="zh-CN" sz="4400" dirty="0"/>
              <a:t>tree[12]</a:t>
            </a:r>
            <a:r>
              <a:rPr lang="zh-CN" altLang="en-US" sz="4400" dirty="0"/>
              <a:t>的左儿子是</a:t>
            </a:r>
            <a:r>
              <a:rPr lang="en-US" altLang="zh-CN" sz="4400" dirty="0"/>
              <a:t>tree[25]</a:t>
            </a:r>
            <a:r>
              <a:rPr lang="zh-CN" altLang="en-US" sz="4400" dirty="0"/>
              <a:t>。</a:t>
            </a:r>
          </a:p>
        </p:txBody>
      </p:sp>
    </p:spTree>
    <p:custDataLst>
      <p:tags r:id="rId1"/>
    </p:custDataLst>
    <p:extLst>
      <p:ext uri="{BB962C8B-B14F-4D97-AF65-F5344CB8AC3E}">
        <p14:creationId xmlns:p14="http://schemas.microsoft.com/office/powerpoint/2010/main" val="283462904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Effect transition="in" filter="fade">
                                      <p:cBhvr>
                                        <p:cTn id="7" dur="500"/>
                                        <p:tgtEl>
                                          <p:spTgt spid="12">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4" end="4"/>
                                            </p:txEl>
                                          </p:spTgt>
                                        </p:tgtEl>
                                        <p:attrNameLst>
                                          <p:attrName>style.visibility</p:attrName>
                                        </p:attrNameLst>
                                      </p:cBhvr>
                                      <p:to>
                                        <p:strVal val="visible"/>
                                      </p:to>
                                    </p:set>
                                    <p:animEffect transition="in" filter="fade">
                                      <p:cBhvr>
                                        <p:cTn id="10"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线段树</a:t>
              </a:r>
              <a:r>
                <a:rPr lang="zh-CN" altLang="en-US" sz="5600" b="1" spc="600" dirty="0" smtClean="0">
                  <a:solidFill>
                    <a:schemeClr val="bg1"/>
                  </a:solidFill>
                  <a:latin typeface="宋体" panose="02010600030101010101" pitchFamily="2" charset="-122"/>
                  <a:ea typeface="宋体" panose="02010600030101010101" pitchFamily="2" charset="-122"/>
                </a:rPr>
                <a:t>的修改</a:t>
              </a:r>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内容占位符 2"/>
          <p:cNvSpPr txBox="1">
            <a:spLocks noChangeArrowheads="1"/>
          </p:cNvSpPr>
          <p:nvPr/>
        </p:nvSpPr>
        <p:spPr>
          <a:xfrm>
            <a:off x="2081967" y="4074671"/>
            <a:ext cx="15197528" cy="4022516"/>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zh-CN" altLang="en-US" dirty="0"/>
              <a:t>点修改：</a:t>
            </a:r>
            <a:r>
              <a:rPr lang="zh-CN" altLang="zh-CN" dirty="0"/>
              <a:t>在线段树中每次只修改一个点</a:t>
            </a:r>
            <a:r>
              <a:rPr lang="zh-CN" altLang="en-US" dirty="0"/>
              <a:t>。</a:t>
            </a:r>
            <a:endParaRPr lang="en-US" altLang="zh-CN" dirty="0"/>
          </a:p>
          <a:p>
            <a:r>
              <a:rPr lang="zh-CN" altLang="en-US" dirty="0"/>
              <a:t>区间修改：每次修改一个区间的所有数</a:t>
            </a:r>
            <a:r>
              <a:rPr lang="zh-CN" altLang="en-US" dirty="0" smtClean="0"/>
              <a:t>。</a:t>
            </a:r>
            <a:endParaRPr lang="zh-CN" altLang="en-US" dirty="0"/>
          </a:p>
        </p:txBody>
      </p:sp>
    </p:spTree>
    <p:custDataLst>
      <p:tags r:id="rId1"/>
    </p:custDataLst>
    <p:extLst>
      <p:ext uri="{BB962C8B-B14F-4D97-AF65-F5344CB8AC3E}">
        <p14:creationId xmlns:p14="http://schemas.microsoft.com/office/powerpoint/2010/main" val="3323414017"/>
      </p:ext>
    </p:extLst>
  </p:cSld>
  <p:clrMapOvr>
    <a:masterClrMapping/>
  </p:clrMapOvr>
  <p:transition spd="slow" advClick="0" advTm="1000">
    <p:push dir="u"/>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重点：区间修改</a:t>
              </a:r>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内容占位符 2"/>
          <p:cNvSpPr txBox="1">
            <a:spLocks/>
          </p:cNvSpPr>
          <p:nvPr/>
        </p:nvSpPr>
        <p:spPr>
          <a:xfrm>
            <a:off x="2127353" y="3714386"/>
            <a:ext cx="16684521" cy="435133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zh-CN" altLang="zh-CN" dirty="0">
                <a:latin typeface="Times New Roman" panose="02020603050405020304" pitchFamily="18" charset="0"/>
                <a:cs typeface="Times New Roman" panose="02020603050405020304" pitchFamily="18" charset="0"/>
              </a:rPr>
              <a:t>给定</a:t>
            </a:r>
            <a:r>
              <a:rPr lang="en-US" altLang="zh-CN" dirty="0">
                <a:latin typeface="Times New Roman" panose="02020603050405020304" pitchFamily="18" charset="0"/>
                <a:cs typeface="Times New Roman" panose="02020603050405020304" pitchFamily="18" charset="0"/>
              </a:rPr>
              <a:t>n</a:t>
            </a:r>
            <a:r>
              <a:rPr lang="zh-CN" altLang="zh-CN" dirty="0">
                <a:latin typeface="Times New Roman" panose="02020603050405020304" pitchFamily="18" charset="0"/>
                <a:cs typeface="Times New Roman" panose="02020603050405020304" pitchFamily="18" charset="0"/>
              </a:rPr>
              <a:t>个元素</a:t>
            </a: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 a</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 , a</a:t>
            </a:r>
            <a:r>
              <a:rPr lang="en-US" altLang="zh-CN" baseline="-25000"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zh-CN" altLang="zh-CN" dirty="0">
                <a:latin typeface="Times New Roman" panose="02020603050405020304" pitchFamily="18" charset="0"/>
                <a:cs typeface="Times New Roman" panose="02020603050405020304" pitchFamily="18" charset="0"/>
              </a:rPr>
              <a:t>：</a:t>
            </a:r>
          </a:p>
          <a:p>
            <a:r>
              <a:rPr lang="zh-CN" altLang="en-US" dirty="0" smtClean="0">
                <a:latin typeface="Times New Roman" panose="02020603050405020304" pitchFamily="18" charset="0"/>
                <a:cs typeface="Times New Roman" panose="02020603050405020304" pitchFamily="18" charset="0"/>
              </a:rPr>
              <a:t>修改（</a:t>
            </a:r>
            <a:r>
              <a:rPr lang="zh-CN" altLang="zh-CN" dirty="0" smtClean="0">
                <a:latin typeface="Times New Roman" panose="02020603050405020304" pitchFamily="18" charset="0"/>
                <a:cs typeface="Times New Roman" panose="02020603050405020304" pitchFamily="18" charset="0"/>
              </a:rPr>
              <a:t>加</a:t>
            </a:r>
            <a:r>
              <a:rPr lang="zh-CN" altLang="en-US" dirty="0" smtClean="0">
                <a:latin typeface="Times New Roman" panose="02020603050405020304" pitchFamily="18" charset="0"/>
                <a:cs typeface="Times New Roman" panose="02020603050405020304" pitchFamily="18" charset="0"/>
              </a:rPr>
              <a:t>）</a:t>
            </a:r>
            <a:r>
              <a:rPr lang="zh-CN" altLang="zh-CN" dirty="0" smtClean="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给定</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j&lt;=n</a:t>
            </a:r>
            <a:r>
              <a:rPr lang="zh-CN" altLang="zh-CN" dirty="0">
                <a:latin typeface="Times New Roman" panose="02020603050405020304" pitchFamily="18" charset="0"/>
                <a:cs typeface="Times New Roman" panose="02020603050405020304" pitchFamily="18" charset="0"/>
              </a:rPr>
              <a:t>，把</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a</a:t>
            </a:r>
            <a:r>
              <a:rPr lang="en-US" altLang="zh-CN" baseline="-25000"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 </a:t>
            </a:r>
            <a:r>
              <a:rPr lang="en-US" altLang="zh-CN" dirty="0" err="1">
                <a:latin typeface="Times New Roman" panose="02020603050405020304" pitchFamily="18" charset="0"/>
                <a:cs typeface="Times New Roman" panose="02020603050405020304" pitchFamily="18" charset="0"/>
              </a:rPr>
              <a:t>aj</a:t>
            </a:r>
            <a:r>
              <a:rPr lang="en-US" altLang="zh-CN"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区间内的</a:t>
            </a:r>
            <a:r>
              <a:rPr lang="zh-CN" altLang="en-US" dirty="0">
                <a:latin typeface="Times New Roman" panose="02020603050405020304" pitchFamily="18" charset="0"/>
                <a:cs typeface="Times New Roman" panose="02020603050405020304" pitchFamily="18" charset="0"/>
              </a:rPr>
              <a:t>每个元素</a:t>
            </a:r>
            <a:r>
              <a:rPr lang="zh-CN" altLang="zh-CN" dirty="0">
                <a:latin typeface="Times New Roman" panose="02020603050405020304" pitchFamily="18" charset="0"/>
                <a:cs typeface="Times New Roman" panose="02020603050405020304" pitchFamily="18" charset="0"/>
              </a:rPr>
              <a:t>加</a:t>
            </a:r>
            <a:r>
              <a:rPr lang="en-US" altLang="zh-CN" dirty="0">
                <a:latin typeface="Times New Roman" panose="02020603050405020304" pitchFamily="18" charset="0"/>
                <a:cs typeface="Times New Roman" panose="02020603050405020304" pitchFamily="18" charset="0"/>
              </a:rPr>
              <a:t>v</a:t>
            </a:r>
            <a:r>
              <a:rPr lang="zh-CN" altLang="zh-CN" dirty="0">
                <a:latin typeface="Times New Roman" panose="02020603050405020304" pitchFamily="18" charset="0"/>
                <a:cs typeface="Times New Roman" panose="02020603050405020304" pitchFamily="18" charset="0"/>
              </a:rPr>
              <a:t>。</a:t>
            </a:r>
          </a:p>
          <a:p>
            <a:r>
              <a:rPr lang="zh-CN" altLang="zh-CN" dirty="0">
                <a:latin typeface="Times New Roman" panose="02020603050405020304" pitchFamily="18" charset="0"/>
                <a:cs typeface="Times New Roman" panose="02020603050405020304" pitchFamily="18" charset="0"/>
              </a:rPr>
              <a:t>查询：给定</a:t>
            </a:r>
            <a:r>
              <a:rPr lang="en-US" altLang="zh-CN" dirty="0">
                <a:latin typeface="Times New Roman" panose="02020603050405020304" pitchFamily="18" charset="0"/>
                <a:cs typeface="Times New Roman" panose="02020603050405020304" pitchFamily="18" charset="0"/>
              </a:rPr>
              <a:t>L, R&lt;=n</a:t>
            </a:r>
            <a:r>
              <a:rPr lang="zh-CN" altLang="zh-CN" dirty="0">
                <a:latin typeface="Times New Roman" panose="02020603050405020304" pitchFamily="18" charset="0"/>
                <a:cs typeface="Times New Roman" panose="02020603050405020304" pitchFamily="18" charset="0"/>
              </a:rPr>
              <a:t>，计算</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a</a:t>
            </a:r>
            <a:r>
              <a:rPr lang="en-US" altLang="zh-CN" baseline="-25000" dirty="0" err="1">
                <a:latin typeface="Times New Roman" panose="02020603050405020304" pitchFamily="18" charset="0"/>
                <a:cs typeface="Times New Roman" panose="02020603050405020304" pitchFamily="18" charset="0"/>
              </a:rPr>
              <a:t>L</a:t>
            </a:r>
            <a:r>
              <a:rPr lang="en-US" altLang="zh-CN" dirty="0">
                <a:latin typeface="Times New Roman" panose="02020603050405020304" pitchFamily="18" charset="0"/>
                <a:cs typeface="Times New Roman" panose="02020603050405020304" pitchFamily="18" charset="0"/>
              </a:rPr>
              <a:t>, ..., </a:t>
            </a:r>
            <a:r>
              <a:rPr lang="en-US" altLang="zh-CN" dirty="0" err="1">
                <a:latin typeface="Times New Roman" panose="02020603050405020304" pitchFamily="18" charset="0"/>
                <a:cs typeface="Times New Roman" panose="02020603050405020304" pitchFamily="18" charset="0"/>
              </a:rPr>
              <a:t>a</a:t>
            </a:r>
            <a:r>
              <a:rPr lang="en-US" altLang="zh-CN" baseline="-25000" dirty="0" err="1">
                <a:latin typeface="Times New Roman" panose="02020603050405020304" pitchFamily="18" charset="0"/>
                <a:cs typeface="Times New Roman" panose="02020603050405020304" pitchFamily="18" charset="0"/>
              </a:rPr>
              <a:t>R</a:t>
            </a:r>
            <a:r>
              <a:rPr lang="en-US" altLang="zh-CN"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的区间和。</a:t>
            </a:r>
            <a:endParaRPr lang="zh-CN" altLang="en-US" dirty="0">
              <a:latin typeface="Times New Roman" panose="02020603050405020304" pitchFamily="18" charset="0"/>
              <a:cs typeface="Times New Roman" panose="02020603050405020304" pitchFamily="18" charset="0"/>
            </a:endParaRPr>
          </a:p>
        </p:txBody>
      </p:sp>
      <p:pic>
        <p:nvPicPr>
          <p:cNvPr id="10" name="Picture 2" descr="https://timgsa.baidu.com/timg?image&amp;quality=80&amp;size=b9999_10000&amp;sec=1554739188218&amp;di=2fea02f46760deb13fd22f665069ea86&amp;imgtype=0&amp;src=http%3A%2F%2Fres.dyhjw.com%2Fueditor%2Fphp%2Fupload%2Fimage%2F20170609%2F149696943773666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23323" y="5045470"/>
            <a:ext cx="2250400" cy="1689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345283198"/>
      </p:ext>
    </p:extLst>
  </p:cSld>
  <p:clrMapOvr>
    <a:masterClrMapping/>
  </p:clrMapOvr>
  <p:transition spd="slow" advClick="0" advTm="1000">
    <p:push dir="u"/>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最大数  </a:t>
              </a:r>
              <a:r>
                <a:rPr lang="en-US" altLang="zh-CN" sz="5600" b="1" spc="600" dirty="0" err="1">
                  <a:solidFill>
                    <a:schemeClr val="bg1"/>
                  </a:solidFill>
                  <a:latin typeface="思源宋体 CN Heavy" panose="02020900000000000000" charset="-122"/>
                  <a:ea typeface="思源宋体 CN Heavy" panose="02020900000000000000" charset="-122"/>
                </a:rPr>
                <a:t>lanqiaoOJ</a:t>
              </a:r>
              <a:r>
                <a:rPr lang="zh-CN" altLang="en-US" sz="5600" b="1" spc="600" dirty="0">
                  <a:solidFill>
                    <a:schemeClr val="bg1"/>
                  </a:solidFill>
                  <a:latin typeface="思源宋体 CN Heavy" panose="02020900000000000000" charset="-122"/>
                  <a:ea typeface="思源宋体 CN Heavy" panose="02020900000000000000" charset="-122"/>
                </a:rPr>
                <a:t>题号</a:t>
              </a:r>
              <a:r>
                <a:rPr lang="en-US" altLang="zh-CN" sz="5600" b="1" spc="600" dirty="0">
                  <a:solidFill>
                    <a:schemeClr val="bg1"/>
                  </a:solidFill>
                  <a:latin typeface="思源宋体 CN Heavy" panose="02020900000000000000" charset="-122"/>
                  <a:ea typeface="思源宋体 CN Heavy" panose="02020900000000000000" charset="-122"/>
                </a:rPr>
                <a:t>826 </a:t>
              </a:r>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9" name="文本框 8" descr="7b0a202020202262756c6c6574223a20227b5c2263617465676f727949645c223a31303030352c5c2274656d706c61746549645c223a32303233313332387d220a7d0a"/>
          <p:cNvSpPr txBox="1"/>
          <p:nvPr/>
        </p:nvSpPr>
        <p:spPr>
          <a:xfrm>
            <a:off x="1137076" y="2817071"/>
            <a:ext cx="22637324" cy="10248960"/>
          </a:xfrm>
          <a:prstGeom prst="rect">
            <a:avLst/>
          </a:prstGeom>
          <a:noFill/>
        </p:spPr>
        <p:txBody>
          <a:bodyPr wrap="square" rtlCol="0">
            <a:spAutoFit/>
          </a:bodyPr>
          <a:lstStyle/>
          <a:p>
            <a:pPr algn="l"/>
            <a:r>
              <a:rPr lang="en-US" altLang="zh-CN"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维护</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一个数列，要求提供以下两种操作：</a:t>
            </a: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查询操作。</a:t>
            </a:r>
          </a:p>
          <a:p>
            <a:pPr algn="l"/>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语法：</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Q L</a:t>
            </a:r>
          </a:p>
          <a:p>
            <a:pPr algn="l"/>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功能：查询当前数列中末尾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个数中的最大的数，并输出这个数的值。</a:t>
            </a:r>
          </a:p>
          <a:p>
            <a:pPr algn="l"/>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限制：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不超过当前数列的长度。</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(L&gt;0)</a:t>
            </a: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插入操作。</a:t>
            </a:r>
          </a:p>
          <a:p>
            <a:pPr algn="l"/>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语法：</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 n</a:t>
            </a:r>
          </a:p>
          <a:p>
            <a:pPr algn="l"/>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功能：将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加上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，其中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是最近一次查询操作的答案（如果还未执行过查询操作，则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，并将所得结果对一个固定的常数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取模，将所得答案插入到数列的末尾。</a:t>
            </a:r>
          </a:p>
          <a:p>
            <a:pPr algn="l"/>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限制：</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是整数（可能为负数）并且在长整范围内。</a:t>
            </a:r>
          </a:p>
          <a:p>
            <a:pPr algn="l"/>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注意：初始时数列是空的，没有一个数。</a:t>
            </a:r>
          </a:p>
          <a:p>
            <a:pPr algn="l"/>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输入描述</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第一行两个整数，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和</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，其中</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表示操作的个数，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如上文中所述。接下来的</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行，每行一个字符串，描述一个具体的操作。语法如上文所述。其中，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1≤M≤2×10</a:t>
            </a:r>
            <a:r>
              <a:rPr lang="en-US" altLang="zh-CN" sz="44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1≤D≤2×10</a:t>
            </a:r>
            <a:r>
              <a:rPr lang="en-US" altLang="zh-CN" sz="44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9</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输出描述</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对于每一个查询操作，你应该按照顺序依次输出结果，每个结果占一行。</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08932523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文本框 8" descr="7b0a202020202262756c6c6574223a20227b5c2263617465676f727949645c223a31303030352c5c2274656d706c61746549645c223a32303233313332387d220a7d0a"/>
          <p:cNvSpPr txBox="1"/>
          <p:nvPr/>
        </p:nvSpPr>
        <p:spPr>
          <a:xfrm>
            <a:off x="507489" y="2657338"/>
            <a:ext cx="22002323" cy="3610112"/>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en-US" altLang="zh-CN" sz="3600" dirty="0" smtClean="0"/>
              <a:t>build(</a:t>
            </a:r>
            <a:r>
              <a:rPr lang="en-US" altLang="zh-CN" sz="3600" dirty="0" err="1" smtClean="0"/>
              <a:t>p,pl,pr</a:t>
            </a:r>
            <a:r>
              <a:rPr lang="en-US" altLang="zh-CN" sz="3600" dirty="0" smtClean="0"/>
              <a:t>)</a:t>
            </a:r>
            <a:r>
              <a:rPr lang="zh-CN" altLang="en-US" sz="3600" dirty="0" smtClean="0"/>
              <a:t>：</a:t>
            </a:r>
            <a:r>
              <a:rPr lang="en-US" altLang="zh-CN" sz="3600" dirty="0" smtClean="0"/>
              <a:t>p</a:t>
            </a:r>
            <a:r>
              <a:rPr lang="zh-CN" altLang="en-US" sz="3600" dirty="0"/>
              <a:t>是</a:t>
            </a:r>
            <a:r>
              <a:rPr lang="en-US" altLang="zh-CN" sz="3600" dirty="0"/>
              <a:t>tree[p]</a:t>
            </a:r>
            <a:r>
              <a:rPr lang="zh-CN" altLang="en-US" sz="3600" dirty="0"/>
              <a:t>，即建立以</a:t>
            </a:r>
            <a:r>
              <a:rPr lang="en-US" altLang="zh-CN" sz="3600" dirty="0"/>
              <a:t>tree[p]</a:t>
            </a:r>
            <a:r>
              <a:rPr lang="zh-CN" altLang="en-US" sz="3600" dirty="0"/>
              <a:t>为根的一</a:t>
            </a:r>
            <a:r>
              <a:rPr lang="zh-CN" altLang="en-US" sz="3600" dirty="0" smtClean="0"/>
              <a:t>棵子树</a:t>
            </a:r>
            <a:r>
              <a:rPr lang="zh-CN" altLang="en-US" sz="3600" dirty="0"/>
              <a:t>，它代表区间</a:t>
            </a:r>
            <a:r>
              <a:rPr lang="en-US" altLang="zh-CN" sz="3600" dirty="0"/>
              <a:t>[</a:t>
            </a:r>
            <a:r>
              <a:rPr lang="en-US" altLang="zh-CN" sz="3600" dirty="0" err="1"/>
              <a:t>pl</a:t>
            </a:r>
            <a:r>
              <a:rPr lang="en-US" altLang="zh-CN" sz="3600" dirty="0"/>
              <a:t>, </a:t>
            </a:r>
            <a:r>
              <a:rPr lang="en-US" altLang="zh-CN" sz="3600" dirty="0" err="1"/>
              <a:t>pr</a:t>
            </a:r>
            <a:r>
              <a:rPr lang="en-US" altLang="zh-CN" sz="3600" dirty="0"/>
              <a:t>]</a:t>
            </a:r>
            <a:r>
              <a:rPr lang="zh-CN" altLang="en-US" sz="3600" dirty="0"/>
              <a:t>。</a:t>
            </a:r>
          </a:p>
          <a:p>
            <a:r>
              <a:rPr lang="en-US" altLang="zh-CN" sz="3600" dirty="0"/>
              <a:t>build()</a:t>
            </a:r>
            <a:r>
              <a:rPr lang="zh-CN" altLang="en-US" sz="3600" dirty="0"/>
              <a:t>函数是一个递归函数，递归到最底的叶子结点，赋初始值</a:t>
            </a:r>
            <a:r>
              <a:rPr lang="en-US" altLang="zh-CN" sz="3600" dirty="0"/>
              <a:t>tree[p] = -INF</a:t>
            </a:r>
            <a:r>
              <a:rPr lang="zh-CN" altLang="en-US" sz="3600" dirty="0"/>
              <a:t>，即一个极小的值。本题是求最大值，把每个结点赋值为极小。</a:t>
            </a:r>
          </a:p>
          <a:p>
            <a:r>
              <a:rPr lang="zh-CN" altLang="en-US" sz="3600" dirty="0"/>
              <a:t>建树用二分法，从根结点开始逐层二分到叶子结点</a:t>
            </a:r>
            <a:r>
              <a:rPr lang="zh-CN" altLang="en-US" sz="3600" dirty="0" smtClean="0"/>
              <a:t>。</a:t>
            </a:r>
            <a:endParaRPr lang="en-US" sz="3600" dirty="0"/>
          </a:p>
        </p:txBody>
      </p:sp>
      <p:pic>
        <p:nvPicPr>
          <p:cNvPr id="10" name="图片 9"/>
          <p:cNvPicPr/>
          <p:nvPr/>
        </p:nvPicPr>
        <p:blipFill>
          <a:blip r:embed="rId5">
            <a:lum bright="34000" contrast="-8000"/>
          </a:blip>
          <a:srcRect l="20046" t="6270" r="19548" b="5808"/>
          <a:stretch>
            <a:fillRect/>
          </a:stretch>
        </p:blipFill>
        <p:spPr>
          <a:xfrm rot="5400000">
            <a:off x="8528715" y="1463497"/>
            <a:ext cx="5959870" cy="16431414"/>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3921212" y="7170825"/>
            <a:ext cx="17473232" cy="5632311"/>
          </a:xfrm>
          <a:prstGeom prst="rect">
            <a:avLst/>
          </a:prstGeom>
          <a:noFill/>
          <a:ln>
            <a:noFill/>
          </a:ln>
        </p:spPr>
        <p:txBody>
          <a:bodyPr wrap="square" rtlCol="0">
            <a:spAutoFit/>
          </a:bodyPr>
          <a:lstStyle/>
          <a:p>
            <a:pPr algn="l"/>
            <a:r>
              <a:rPr lang="en-US" altLang="zh-CN" sz="3600" dirty="0">
                <a:solidFill>
                  <a:schemeClr val="tx1"/>
                </a:solidFill>
                <a:latin typeface="宋体" panose="02010600030101010101" pitchFamily="2" charset="-122"/>
                <a:ea typeface="宋体" panose="02010600030101010101" pitchFamily="2" charset="-122"/>
              </a:rPr>
              <a:t>void build(</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p,int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pl,int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pr</a:t>
            </a:r>
            <a:r>
              <a:rPr lang="en-US" altLang="zh-CN" sz="3600" dirty="0">
                <a:solidFill>
                  <a:schemeClr val="tx1"/>
                </a:solidFill>
                <a:latin typeface="宋体" panose="02010600030101010101" pitchFamily="2" charset="-122"/>
                <a:ea typeface="宋体" panose="02010600030101010101" pitchFamily="2" charset="-122"/>
              </a:rPr>
              <a:t>){      //</a:t>
            </a:r>
            <a:r>
              <a:rPr lang="zh-CN" altLang="en-US" sz="3600" dirty="0">
                <a:solidFill>
                  <a:schemeClr val="tx1"/>
                </a:solidFill>
                <a:latin typeface="宋体" panose="02010600030101010101" pitchFamily="2" charset="-122"/>
                <a:ea typeface="宋体" panose="02010600030101010101" pitchFamily="2" charset="-122"/>
              </a:rPr>
              <a:t>结点编号</a:t>
            </a:r>
            <a:r>
              <a:rPr lang="en-US" altLang="zh-CN" sz="3600" dirty="0">
                <a:solidFill>
                  <a:schemeClr val="tx1"/>
                </a:solidFill>
                <a:latin typeface="宋体" panose="02010600030101010101" pitchFamily="2" charset="-122"/>
                <a:ea typeface="宋体" panose="02010600030101010101" pitchFamily="2" charset="-122"/>
              </a:rPr>
              <a:t>p</a:t>
            </a:r>
            <a:r>
              <a:rPr lang="zh-CN" altLang="en-US" sz="3600" dirty="0">
                <a:solidFill>
                  <a:schemeClr val="tx1"/>
                </a:solidFill>
                <a:latin typeface="宋体" panose="02010600030101010101" pitchFamily="2" charset="-122"/>
                <a:ea typeface="宋体" panose="02010600030101010101" pitchFamily="2" charset="-122"/>
              </a:rPr>
              <a:t>指向区间</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pl</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pr</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if(</a:t>
            </a:r>
            <a:r>
              <a:rPr lang="en-US" altLang="zh-CN" sz="3600" dirty="0" err="1">
                <a:solidFill>
                  <a:schemeClr val="tx1"/>
                </a:solidFill>
                <a:latin typeface="宋体" panose="02010600030101010101" pitchFamily="2" charset="-122"/>
                <a:ea typeface="宋体" panose="02010600030101010101" pitchFamily="2" charset="-122"/>
              </a:rPr>
              <a:t>pl</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pr</a:t>
            </a:r>
            <a:r>
              <a:rPr lang="en-US" altLang="zh-CN" sz="3600" dirty="0">
                <a:solidFill>
                  <a:schemeClr val="tx1"/>
                </a:solidFill>
                <a:latin typeface="宋体" panose="02010600030101010101" pitchFamily="2" charset="-122"/>
                <a:ea typeface="宋体" panose="02010600030101010101" pitchFamily="2" charset="-122"/>
              </a:rPr>
              <a:t>){                       //</a:t>
            </a:r>
            <a:r>
              <a:rPr lang="zh-CN" altLang="en-US" sz="3600" dirty="0">
                <a:solidFill>
                  <a:schemeClr val="tx1"/>
                </a:solidFill>
                <a:latin typeface="宋体" panose="02010600030101010101" pitchFamily="2" charset="-122"/>
                <a:ea typeface="宋体" panose="02010600030101010101" pitchFamily="2" charset="-122"/>
              </a:rPr>
              <a:t>到达最底层的叶子，存叶子的值</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tree[p] = -INF;</a:t>
            </a:r>
          </a:p>
          <a:p>
            <a:pPr algn="l"/>
            <a:r>
              <a:rPr lang="en-US" altLang="zh-CN" sz="3600" dirty="0">
                <a:solidFill>
                  <a:schemeClr val="tx1"/>
                </a:solidFill>
                <a:latin typeface="宋体" panose="02010600030101010101" pitchFamily="2" charset="-122"/>
                <a:ea typeface="宋体" panose="02010600030101010101" pitchFamily="2" charset="-122"/>
              </a:rPr>
              <a:t>        return;</a:t>
            </a:r>
          </a:p>
          <a:p>
            <a:pPr algn="l"/>
            <a:r>
              <a:rPr lang="en-US" altLang="zh-CN" sz="3600" dirty="0">
                <a:solidFill>
                  <a:schemeClr val="tx1"/>
                </a:solidFill>
                <a:latin typeface="宋体" panose="02010600030101010101" pitchFamily="2" charset="-122"/>
                <a:ea typeface="宋体" panose="02010600030101010101" pitchFamily="2" charset="-122"/>
              </a:rPr>
              <a:t>    }</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mid = (</a:t>
            </a:r>
            <a:r>
              <a:rPr lang="en-US" altLang="zh-CN" sz="3600" dirty="0" err="1">
                <a:solidFill>
                  <a:schemeClr val="tx1"/>
                </a:solidFill>
                <a:latin typeface="宋体" panose="02010600030101010101" pitchFamily="2" charset="-122"/>
                <a:ea typeface="宋体" panose="02010600030101010101" pitchFamily="2" charset="-122"/>
              </a:rPr>
              <a:t>pl+pr</a:t>
            </a:r>
            <a:r>
              <a:rPr lang="en-US" altLang="zh-CN" sz="3600" dirty="0">
                <a:solidFill>
                  <a:schemeClr val="tx1"/>
                </a:solidFill>
                <a:latin typeface="宋体" panose="02010600030101010101" pitchFamily="2" charset="-122"/>
                <a:ea typeface="宋体" panose="02010600030101010101" pitchFamily="2" charset="-122"/>
              </a:rPr>
              <a:t>) &gt;&gt; 1;                //</a:t>
            </a:r>
            <a:r>
              <a:rPr lang="zh-CN" altLang="en-US" sz="3600" dirty="0">
                <a:solidFill>
                  <a:schemeClr val="tx1"/>
                </a:solidFill>
                <a:latin typeface="宋体" panose="02010600030101010101" pitchFamily="2" charset="-122"/>
                <a:ea typeface="宋体" panose="02010600030101010101" pitchFamily="2" charset="-122"/>
              </a:rPr>
              <a:t>分治：折半</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build(ls(p),</a:t>
            </a:r>
            <a:r>
              <a:rPr lang="en-US" altLang="zh-CN" sz="3600" dirty="0" err="1">
                <a:solidFill>
                  <a:schemeClr val="tx1"/>
                </a:solidFill>
                <a:latin typeface="宋体" panose="02010600030101010101" pitchFamily="2" charset="-122"/>
                <a:ea typeface="宋体" panose="02010600030101010101" pitchFamily="2" charset="-122"/>
              </a:rPr>
              <a:t>pl,mid</a:t>
            </a:r>
            <a:r>
              <a:rPr lang="en-US" altLang="zh-CN" sz="3600" dirty="0">
                <a:solidFill>
                  <a:schemeClr val="tx1"/>
                </a:solidFill>
                <a:latin typeface="宋体" panose="02010600030101010101" pitchFamily="2" charset="-122"/>
                <a:ea typeface="宋体" panose="02010600030101010101" pitchFamily="2" charset="-122"/>
              </a:rPr>
              <a:t>);                   //</a:t>
            </a:r>
            <a:r>
              <a:rPr lang="zh-CN" altLang="en-US" sz="3600" dirty="0">
                <a:solidFill>
                  <a:schemeClr val="tx1"/>
                </a:solidFill>
                <a:latin typeface="宋体" panose="02010600030101010101" pitchFamily="2" charset="-122"/>
                <a:ea typeface="宋体" panose="02010600030101010101" pitchFamily="2" charset="-122"/>
              </a:rPr>
              <a:t>递归左儿子</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build(</a:t>
            </a:r>
            <a:r>
              <a:rPr lang="en-US" altLang="zh-CN" sz="3600" dirty="0" err="1">
                <a:solidFill>
                  <a:schemeClr val="tx1"/>
                </a:solidFill>
                <a:latin typeface="宋体" panose="02010600030101010101" pitchFamily="2" charset="-122"/>
                <a:ea typeface="宋体" panose="02010600030101010101" pitchFamily="2" charset="-122"/>
              </a:rPr>
              <a:t>rs</a:t>
            </a:r>
            <a:r>
              <a:rPr lang="en-US" altLang="zh-CN" sz="3600" dirty="0">
                <a:solidFill>
                  <a:schemeClr val="tx1"/>
                </a:solidFill>
                <a:latin typeface="宋体" panose="02010600030101010101" pitchFamily="2" charset="-122"/>
                <a:ea typeface="宋体" panose="02010600030101010101" pitchFamily="2" charset="-122"/>
              </a:rPr>
              <a:t>(p),mid+1,pr);                 //</a:t>
            </a:r>
            <a:r>
              <a:rPr lang="zh-CN" altLang="en-US" sz="3600" dirty="0">
                <a:solidFill>
                  <a:schemeClr val="tx1"/>
                </a:solidFill>
                <a:latin typeface="宋体" panose="02010600030101010101" pitchFamily="2" charset="-122"/>
                <a:ea typeface="宋体" panose="02010600030101010101" pitchFamily="2" charset="-122"/>
              </a:rPr>
              <a:t>递归右儿子</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push_up</a:t>
            </a:r>
            <a:r>
              <a:rPr lang="en-US" altLang="zh-CN" sz="3600" dirty="0">
                <a:solidFill>
                  <a:schemeClr val="tx1"/>
                </a:solidFill>
                <a:latin typeface="宋体" panose="02010600030101010101" pitchFamily="2" charset="-122"/>
                <a:ea typeface="宋体" panose="02010600030101010101" pitchFamily="2" charset="-122"/>
              </a:rPr>
              <a:t>(p);                            //</a:t>
            </a:r>
            <a:r>
              <a:rPr lang="zh-CN" altLang="en-US" sz="3600" dirty="0">
                <a:solidFill>
                  <a:schemeClr val="tx1"/>
                </a:solidFill>
                <a:latin typeface="宋体" panose="02010600030101010101" pitchFamily="2" charset="-122"/>
                <a:ea typeface="宋体" panose="02010600030101010101" pitchFamily="2" charset="-122"/>
              </a:rPr>
              <a:t>从下往上传递区间值</a:t>
            </a:r>
          </a:p>
          <a:p>
            <a:pPr algn="l"/>
            <a:r>
              <a:rPr lang="en-US" altLang="zh-CN" sz="3600" dirty="0">
                <a:solidFill>
                  <a:schemeClr val="tx1"/>
                </a:solidFill>
                <a:latin typeface="宋体" panose="02010600030101010101" pitchFamily="2" charset="-122"/>
                <a:ea typeface="宋体" panose="02010600030101010101" pitchFamily="2" charset="-122"/>
              </a:rPr>
              <a:t>}</a:t>
            </a:r>
            <a:endParaRPr lang="en-US" altLang="zh-CN" sz="3600" dirty="0" smtClean="0">
              <a:solidFill>
                <a:schemeClr val="tx1"/>
              </a:solidFill>
              <a:latin typeface="宋体" panose="02010600030101010101" pitchFamily="2" charset="-122"/>
              <a:ea typeface="宋体" panose="02010600030101010101" pitchFamily="2" charset="-122"/>
            </a:endParaRPr>
          </a:p>
        </p:txBody>
      </p:sp>
      <p:sp>
        <p:nvSpPr>
          <p:cNvPr id="13" name="文本框 12"/>
          <p:cNvSpPr txBox="1"/>
          <p:nvPr/>
        </p:nvSpPr>
        <p:spPr>
          <a:xfrm>
            <a:off x="805146" y="924242"/>
            <a:ext cx="15319847" cy="954355"/>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a:t>
            </a:r>
            <a:r>
              <a:rPr lang="en-US" altLang="zh-CN" sz="5600" b="1" spc="600" dirty="0">
                <a:solidFill>
                  <a:schemeClr val="bg1"/>
                </a:solidFill>
                <a:latin typeface="思源宋体 CN Heavy" panose="02020900000000000000" charset="-122"/>
                <a:ea typeface="思源宋体 CN Heavy" panose="02020900000000000000" charset="-122"/>
              </a:rPr>
              <a:t>1</a:t>
            </a:r>
            <a:r>
              <a:rPr lang="zh-CN" altLang="en-US" sz="5600" b="1" spc="600" dirty="0">
                <a:solidFill>
                  <a:schemeClr val="bg1"/>
                </a:solidFill>
                <a:latin typeface="思源宋体 CN Heavy" panose="02020900000000000000" charset="-122"/>
                <a:ea typeface="思源宋体 CN Heavy" panose="02020900000000000000" charset="-122"/>
              </a:rPr>
              <a:t>）初始建一棵空</a:t>
            </a:r>
            <a:r>
              <a:rPr lang="zh-CN" altLang="en-US" sz="5600" b="1" spc="600" dirty="0" smtClean="0">
                <a:solidFill>
                  <a:schemeClr val="bg1"/>
                </a:solidFill>
                <a:latin typeface="思源宋体 CN Heavy" panose="02020900000000000000" charset="-122"/>
                <a:ea typeface="思源宋体 CN Heavy" panose="02020900000000000000" charset="-122"/>
              </a:rPr>
              <a:t>树  </a:t>
            </a:r>
            <a:r>
              <a:rPr lang="en-US" altLang="zh-CN" sz="5600" b="1" spc="600" dirty="0" smtClean="0">
                <a:solidFill>
                  <a:schemeClr val="bg1"/>
                </a:solidFill>
                <a:latin typeface="思源宋体 CN Heavy" panose="02020900000000000000" charset="-122"/>
                <a:ea typeface="思源宋体 CN Heavy" panose="02020900000000000000" charset="-122"/>
              </a:rPr>
              <a:t>build(</a:t>
            </a:r>
            <a:r>
              <a:rPr lang="en-US" altLang="zh-CN" sz="5600" b="1" spc="600" dirty="0" err="1" smtClean="0">
                <a:solidFill>
                  <a:schemeClr val="bg1"/>
                </a:solidFill>
                <a:latin typeface="思源宋体 CN Heavy" panose="02020900000000000000" charset="-122"/>
                <a:ea typeface="思源宋体 CN Heavy" panose="02020900000000000000" charset="-122"/>
              </a:rPr>
              <a:t>p,pl,pr</a:t>
            </a:r>
            <a:r>
              <a:rPr lang="en-US" altLang="zh-CN" sz="5600" b="1" spc="600" dirty="0">
                <a:solidFill>
                  <a:schemeClr val="bg1"/>
                </a:solidFill>
                <a:latin typeface="思源宋体 CN Heavy" panose="02020900000000000000" charset="-122"/>
                <a:ea typeface="思源宋体 CN Heavy" panose="02020900000000000000" charset="-122"/>
              </a:rPr>
              <a:t>)</a:t>
            </a:r>
            <a:endParaRPr lang="zh-CN" altLang="en-US" sz="4000" b="1" spc="600" dirty="0">
              <a:solidFill>
                <a:schemeClr val="bg1"/>
              </a:solidFill>
              <a:latin typeface="思源宋体 CN Heavy" panose="02020900000000000000" charset="-122"/>
              <a:ea typeface="思源宋体 CN Heavy" panose="02020900000000000000" charset="-122"/>
            </a:endParaRPr>
          </a:p>
        </p:txBody>
      </p:sp>
    </p:spTree>
    <p:custDataLst>
      <p:tags r:id="rId1"/>
    </p:custDataLst>
    <p:extLst>
      <p:ext uri="{BB962C8B-B14F-4D97-AF65-F5344CB8AC3E}">
        <p14:creationId xmlns:p14="http://schemas.microsoft.com/office/powerpoint/2010/main" val="312891866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文本框 8" descr="7b0a202020202262756c6c6574223a20227b5c2263617465676f727949645c223a31303030352c5c2274656d706c61746549645c223a32303233313332387d220a7d0a"/>
          <p:cNvSpPr txBox="1"/>
          <p:nvPr/>
        </p:nvSpPr>
        <p:spPr>
          <a:xfrm>
            <a:off x="512927" y="2665183"/>
            <a:ext cx="22002323" cy="4021742"/>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en-US" altLang="zh-CN" sz="4000" dirty="0" err="1" smtClean="0"/>
              <a:t>push_up</a:t>
            </a:r>
            <a:r>
              <a:rPr lang="zh-CN" altLang="en-US" sz="4000" dirty="0" smtClean="0"/>
              <a:t>：体现</a:t>
            </a:r>
            <a:r>
              <a:rPr lang="zh-CN" altLang="en-US" sz="4000" dirty="0"/>
              <a:t>了线段树的精髓。</a:t>
            </a:r>
            <a:endParaRPr lang="en-US" altLang="zh-CN" sz="4000" dirty="0"/>
          </a:p>
          <a:p>
            <a:r>
              <a:rPr lang="zh-CN" altLang="en-US" sz="4000" dirty="0" smtClean="0"/>
              <a:t>作用：把</a:t>
            </a:r>
            <a:r>
              <a:rPr lang="zh-CN" altLang="en-US" sz="4000" dirty="0"/>
              <a:t>底层的值递归返回，赋值给上层结点</a:t>
            </a:r>
            <a:r>
              <a:rPr lang="zh-CN" altLang="en-US" sz="4000" dirty="0" smtClean="0"/>
              <a:t>。</a:t>
            </a:r>
            <a:r>
              <a:rPr lang="zh-CN" altLang="en-US" sz="3600" dirty="0" smtClean="0"/>
              <a:t>线段</a:t>
            </a:r>
            <a:r>
              <a:rPr lang="zh-CN" altLang="en-US" sz="3600" dirty="0"/>
              <a:t>树的每个结点，代表了以这个结点为根的子树的最大值（本题是求最大值，有的题目是求区间和</a:t>
            </a:r>
            <a:r>
              <a:rPr lang="zh-CN" altLang="en-US" sz="3600" dirty="0" smtClean="0"/>
              <a:t>）</a:t>
            </a:r>
            <a:endParaRPr lang="en-US" altLang="zh-CN" sz="3600" dirty="0" smtClean="0"/>
          </a:p>
          <a:p>
            <a:r>
              <a:rPr lang="en-US" altLang="zh-CN" sz="4000" dirty="0" err="1" smtClean="0"/>
              <a:t>push_up</a:t>
            </a:r>
            <a:r>
              <a:rPr lang="zh-CN" altLang="en-US" sz="4000" dirty="0" smtClean="0"/>
              <a:t>利用</a:t>
            </a:r>
            <a:r>
              <a:rPr lang="zh-CN" altLang="en-US" sz="4000" dirty="0"/>
              <a:t>递归函数</a:t>
            </a:r>
            <a:r>
              <a:rPr lang="zh-CN" altLang="en-US" sz="4000" dirty="0" smtClean="0"/>
              <a:t>的回溯，完成</a:t>
            </a:r>
            <a:r>
              <a:rPr lang="zh-CN" altLang="en-US" sz="4000" dirty="0"/>
              <a:t>了这一任务。</a:t>
            </a:r>
            <a:endParaRPr lang="en-US" sz="4000" dirty="0"/>
          </a:p>
        </p:txBody>
      </p:sp>
      <p:pic>
        <p:nvPicPr>
          <p:cNvPr id="13" name="图片 12"/>
          <p:cNvPicPr/>
          <p:nvPr/>
        </p:nvPicPr>
        <p:blipFill>
          <a:blip r:embed="rId5">
            <a:lum bright="34000" contrast="-8000"/>
          </a:blip>
          <a:srcRect l="20046" t="6270" r="19548" b="5808"/>
          <a:stretch>
            <a:fillRect/>
          </a:stretch>
        </p:blipFill>
        <p:spPr>
          <a:xfrm rot="5400000">
            <a:off x="10820924" y="-1084383"/>
            <a:ext cx="3701538" cy="19687114"/>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3960968" y="7396402"/>
            <a:ext cx="17473232" cy="2554545"/>
          </a:xfrm>
          <a:prstGeom prst="rect">
            <a:avLst/>
          </a:prstGeom>
          <a:noFill/>
          <a:ln>
            <a:noFill/>
          </a:ln>
        </p:spPr>
        <p:txBody>
          <a:bodyPr wrap="square" rtlCol="0">
            <a:spAutoFit/>
          </a:bodyPr>
          <a:lstStyle/>
          <a:p>
            <a:pPr algn="l"/>
            <a:r>
              <a:rPr lang="en-US" altLang="zh-CN" sz="4000" dirty="0">
                <a:solidFill>
                  <a:schemeClr val="tx1"/>
                </a:solidFill>
                <a:latin typeface="宋体" panose="02010600030101010101" pitchFamily="2" charset="-122"/>
                <a:ea typeface="宋体" panose="02010600030101010101" pitchFamily="2" charset="-122"/>
              </a:rPr>
              <a:t>void </a:t>
            </a:r>
            <a:r>
              <a:rPr lang="en-US" altLang="zh-CN" sz="4000" dirty="0" err="1">
                <a:solidFill>
                  <a:schemeClr val="tx1"/>
                </a:solidFill>
                <a:latin typeface="宋体" panose="02010600030101010101" pitchFamily="2" charset="-122"/>
                <a:ea typeface="宋体" panose="02010600030101010101" pitchFamily="2" charset="-122"/>
              </a:rPr>
              <a:t>push_up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p){                            //</a:t>
            </a:r>
            <a:r>
              <a:rPr lang="zh-CN" altLang="en-US" sz="4000" dirty="0">
                <a:solidFill>
                  <a:schemeClr val="tx1"/>
                </a:solidFill>
                <a:latin typeface="宋体" panose="02010600030101010101" pitchFamily="2" charset="-122"/>
                <a:ea typeface="宋体" panose="02010600030101010101" pitchFamily="2" charset="-122"/>
              </a:rPr>
              <a:t>从下往上传递区间值</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//tree[p] = tree[ls(p)] + tree[</a:t>
            </a:r>
            <a:r>
              <a:rPr lang="en-US" altLang="zh-CN" sz="4000" dirty="0" err="1">
                <a:solidFill>
                  <a:schemeClr val="tx1"/>
                </a:solidFill>
                <a:latin typeface="宋体" panose="02010600030101010101" pitchFamily="2" charset="-122"/>
                <a:ea typeface="宋体" panose="02010600030101010101" pitchFamily="2" charset="-122"/>
              </a:rPr>
              <a:t>rs</a:t>
            </a:r>
            <a:r>
              <a:rPr lang="en-US" altLang="zh-CN" sz="4000" dirty="0">
                <a:solidFill>
                  <a:schemeClr val="tx1"/>
                </a:solidFill>
                <a:latin typeface="宋体" panose="02010600030101010101" pitchFamily="2" charset="-122"/>
                <a:ea typeface="宋体" panose="02010600030101010101" pitchFamily="2" charset="-122"/>
              </a:rPr>
              <a:t>(p)];      //</a:t>
            </a:r>
            <a:r>
              <a:rPr lang="zh-CN" altLang="en-US" sz="4000" dirty="0">
                <a:solidFill>
                  <a:schemeClr val="tx1"/>
                </a:solidFill>
                <a:latin typeface="宋体" panose="02010600030101010101" pitchFamily="2" charset="-122"/>
                <a:ea typeface="宋体" panose="02010600030101010101" pitchFamily="2" charset="-122"/>
              </a:rPr>
              <a:t>区间和</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tree[p] = max(tree[ls(p)], tree[</a:t>
            </a:r>
            <a:r>
              <a:rPr lang="en-US" altLang="zh-CN" sz="4000" dirty="0" err="1">
                <a:solidFill>
                  <a:schemeClr val="tx1"/>
                </a:solidFill>
                <a:latin typeface="宋体" panose="02010600030101010101" pitchFamily="2" charset="-122"/>
                <a:ea typeface="宋体" panose="02010600030101010101" pitchFamily="2" charset="-122"/>
              </a:rPr>
              <a:t>rs</a:t>
            </a:r>
            <a:r>
              <a:rPr lang="en-US" altLang="zh-CN" sz="4000" dirty="0">
                <a:solidFill>
                  <a:schemeClr val="tx1"/>
                </a:solidFill>
                <a:latin typeface="宋体" panose="02010600030101010101" pitchFamily="2" charset="-122"/>
                <a:ea typeface="宋体" panose="02010600030101010101" pitchFamily="2" charset="-122"/>
              </a:rPr>
              <a:t>(p)]);    //</a:t>
            </a:r>
            <a:r>
              <a:rPr lang="zh-CN" altLang="en-US" sz="4000" dirty="0">
                <a:solidFill>
                  <a:schemeClr val="tx1"/>
                </a:solidFill>
                <a:latin typeface="宋体" panose="02010600030101010101" pitchFamily="2" charset="-122"/>
                <a:ea typeface="宋体" panose="02010600030101010101" pitchFamily="2" charset="-122"/>
              </a:rPr>
              <a:t>区间最大值</a:t>
            </a:r>
          </a:p>
          <a:p>
            <a:pPr algn="l"/>
            <a:r>
              <a:rPr lang="en-US" altLang="zh-CN" sz="4000" dirty="0">
                <a:solidFill>
                  <a:schemeClr val="tx1"/>
                </a:solidFill>
                <a:latin typeface="宋体" panose="02010600030101010101" pitchFamily="2" charset="-122"/>
                <a:ea typeface="宋体" panose="02010600030101010101" pitchFamily="2" charset="-122"/>
              </a:rPr>
              <a:t>}</a:t>
            </a:r>
            <a:endParaRPr lang="en-US" altLang="zh-CN" sz="4000" dirty="0" smtClean="0">
              <a:solidFill>
                <a:srgbClr val="FF0000"/>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82393264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7b0a202020202262756c6c6574223a20227b5c2263617465676f727949645c223a31303030352c5c2274656d706c61746549645c223a32303233313332387d220a7d0a"/>
          <p:cNvSpPr txBox="1"/>
          <p:nvPr/>
        </p:nvSpPr>
        <p:spPr>
          <a:xfrm>
            <a:off x="1295360" y="3802134"/>
            <a:ext cx="19814539" cy="494181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zh-CN" altLang="en-US" dirty="0" smtClean="0"/>
              <a:t>初始</a:t>
            </a:r>
            <a:r>
              <a:rPr lang="zh-CN" altLang="en-US" dirty="0"/>
              <a:t>建树</a:t>
            </a:r>
            <a:r>
              <a:rPr lang="en-US" altLang="zh-CN" dirty="0"/>
              <a:t>build()</a:t>
            </a:r>
            <a:r>
              <a:rPr lang="zh-CN" altLang="en-US" dirty="0"/>
              <a:t>函数并不是必须的</a:t>
            </a:r>
            <a:r>
              <a:rPr lang="zh-CN" altLang="en-US" dirty="0" smtClean="0"/>
              <a:t>，可以不用。</a:t>
            </a:r>
            <a:endParaRPr lang="en-US" altLang="zh-CN" dirty="0" smtClean="0"/>
          </a:p>
          <a:p>
            <a:endParaRPr lang="en-US" altLang="zh-CN" dirty="0"/>
          </a:p>
          <a:p>
            <a:r>
              <a:rPr lang="zh-CN" altLang="en-US" dirty="0" smtClean="0"/>
              <a:t>线段</a:t>
            </a:r>
            <a:r>
              <a:rPr lang="zh-CN" altLang="en-US" dirty="0"/>
              <a:t>树代码中一定会有一</a:t>
            </a:r>
            <a:r>
              <a:rPr lang="zh-CN" altLang="en-US" dirty="0" smtClean="0"/>
              <a:t>个</a:t>
            </a:r>
            <a:r>
              <a:rPr lang="en-US" altLang="zh-CN" dirty="0" smtClean="0"/>
              <a:t>update()</a:t>
            </a:r>
            <a:r>
              <a:rPr lang="zh-CN" altLang="en-US" dirty="0" smtClean="0"/>
              <a:t>函数</a:t>
            </a:r>
            <a:r>
              <a:rPr lang="zh-CN" altLang="en-US" dirty="0"/>
              <a:t>，作用是更新一个区间，它可以替代</a:t>
            </a:r>
            <a:r>
              <a:rPr lang="en-US" altLang="zh-CN" dirty="0"/>
              <a:t>build</a:t>
            </a:r>
            <a:r>
              <a:rPr lang="en-US" altLang="zh-CN" dirty="0" smtClean="0"/>
              <a:t>()</a:t>
            </a:r>
            <a:r>
              <a:rPr lang="zh-CN" altLang="en-US" dirty="0" smtClean="0"/>
              <a:t>的功能</a:t>
            </a:r>
            <a:r>
              <a:rPr lang="zh-CN" altLang="en-US" dirty="0"/>
              <a:t>。</a:t>
            </a:r>
          </a:p>
        </p:txBody>
      </p:sp>
      <p:pic>
        <p:nvPicPr>
          <p:cNvPr id="3"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5" name="文本框 4"/>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6" name="组合 5"/>
          <p:cNvGrpSpPr/>
          <p:nvPr/>
        </p:nvGrpSpPr>
        <p:grpSpPr>
          <a:xfrm>
            <a:off x="635" y="-30121"/>
            <a:ext cx="24382730" cy="2524629"/>
            <a:chOff x="0" y="-48"/>
            <a:chExt cx="38400" cy="3976"/>
          </a:xfrm>
        </p:grpSpPr>
        <p:sp>
          <p:nvSpPr>
            <p:cNvPr id="7"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8" name="图像" descr="图像"/>
            <p:cNvPicPr>
              <a:picLocks noChangeAspect="1"/>
            </p:cNvPicPr>
            <p:nvPr/>
          </p:nvPicPr>
          <p:blipFill>
            <a:blip r:embed="rId4"/>
            <a:stretch>
              <a:fillRect/>
            </a:stretch>
          </p:blipFill>
          <p:spPr>
            <a:xfrm>
              <a:off x="32440" y="907"/>
              <a:ext cx="5577" cy="907"/>
            </a:xfrm>
            <a:prstGeom prst="rect">
              <a:avLst/>
            </a:prstGeom>
          </p:spPr>
        </p:pic>
        <p:sp>
          <p:nvSpPr>
            <p:cNvPr id="9" name="文本框 8"/>
            <p:cNvSpPr txBox="1"/>
            <p:nvPr/>
          </p:nvSpPr>
          <p:spPr>
            <a:xfrm>
              <a:off x="1027" y="1215"/>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Tree>
    <p:custDataLst>
      <p:tags r:id="rId1"/>
    </p:custDataLst>
    <p:extLst>
      <p:ext uri="{BB962C8B-B14F-4D97-AF65-F5344CB8AC3E}">
        <p14:creationId xmlns:p14="http://schemas.microsoft.com/office/powerpoint/2010/main" val="179531268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文本框 8" descr="7b0a202020202262756c6c6574223a20227b5c2263617465676f727949645c223a31303030352c5c2274656d706c61746549645c223a32303233313332387d220a7d0a"/>
          <p:cNvSpPr txBox="1"/>
          <p:nvPr/>
        </p:nvSpPr>
        <p:spPr>
          <a:xfrm>
            <a:off x="526539" y="2973908"/>
            <a:ext cx="22114800" cy="8560867"/>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00000"/>
              </a:lnSpc>
            </a:pPr>
            <a:r>
              <a:rPr lang="en-US" altLang="zh-CN" sz="4400" dirty="0"/>
              <a:t>update(</a:t>
            </a:r>
            <a:r>
              <a:rPr lang="en-US" altLang="zh-CN" sz="4400" dirty="0" err="1"/>
              <a:t>p,pl,pr,L,R,d</a:t>
            </a:r>
            <a:r>
              <a:rPr lang="en-US" altLang="zh-CN" sz="4400" dirty="0" smtClean="0"/>
              <a:t>)</a:t>
            </a:r>
            <a:r>
              <a:rPr lang="zh-CN" altLang="en-US" sz="4400" dirty="0" smtClean="0"/>
              <a:t>是通用模板。</a:t>
            </a:r>
            <a:r>
              <a:rPr lang="en-US" altLang="zh-CN" sz="4400" dirty="0"/>
              <a:t>p</a:t>
            </a:r>
            <a:r>
              <a:rPr lang="zh-CN" altLang="en-US" sz="4400" dirty="0"/>
              <a:t>表示结点</a:t>
            </a:r>
            <a:r>
              <a:rPr lang="en-US" altLang="zh-CN" sz="4400" dirty="0"/>
              <a:t>tree[p]</a:t>
            </a:r>
            <a:r>
              <a:rPr lang="zh-CN" altLang="en-US" sz="4400" dirty="0"/>
              <a:t>，</a:t>
            </a:r>
            <a:r>
              <a:rPr lang="en-US" altLang="zh-CN" sz="4400" dirty="0" err="1"/>
              <a:t>pl</a:t>
            </a:r>
            <a:r>
              <a:rPr lang="zh-CN" altLang="en-US" sz="4400" dirty="0"/>
              <a:t>是左子树，</a:t>
            </a:r>
            <a:r>
              <a:rPr lang="en-US" altLang="zh-CN" sz="4400" dirty="0" err="1"/>
              <a:t>pr</a:t>
            </a:r>
            <a:r>
              <a:rPr lang="zh-CN" altLang="en-US" sz="4400" dirty="0"/>
              <a:t>是右子树。区间</a:t>
            </a:r>
            <a:r>
              <a:rPr lang="en-US" altLang="zh-CN" sz="4400" dirty="0"/>
              <a:t>[L, R]</a:t>
            </a:r>
            <a:r>
              <a:rPr lang="zh-CN" altLang="en-US" sz="4400" dirty="0"/>
              <a:t>是需要更新的区间</a:t>
            </a:r>
            <a:r>
              <a:rPr lang="zh-CN" altLang="en-US" sz="4400" dirty="0" smtClean="0"/>
              <a:t>。</a:t>
            </a:r>
            <a:r>
              <a:rPr lang="en-US" altLang="zh-CN" sz="4400" dirty="0" smtClean="0"/>
              <a:t>d</a:t>
            </a:r>
            <a:r>
              <a:rPr lang="zh-CN" altLang="en-US" sz="4400" dirty="0" smtClean="0"/>
              <a:t>是修改或更新。</a:t>
            </a:r>
            <a:endParaRPr lang="en-US" altLang="zh-CN" sz="4400" dirty="0" smtClean="0"/>
          </a:p>
          <a:p>
            <a:pPr>
              <a:lnSpc>
                <a:spcPct val="100000"/>
              </a:lnSpc>
            </a:pPr>
            <a:endParaRPr lang="zh-CN" altLang="en-US" sz="4000" dirty="0"/>
          </a:p>
          <a:p>
            <a:pPr>
              <a:lnSpc>
                <a:spcPct val="100000"/>
              </a:lnSpc>
            </a:pPr>
            <a:r>
              <a:rPr lang="zh-CN" altLang="en-US" sz="4400" dirty="0" smtClean="0"/>
              <a:t>本题</a:t>
            </a:r>
            <a:r>
              <a:rPr lang="zh-CN" altLang="en-US" sz="4400" dirty="0"/>
              <a:t>的更新功能是新增一个结点，有两个步骤。</a:t>
            </a:r>
          </a:p>
          <a:p>
            <a:pPr>
              <a:lnSpc>
                <a:spcPct val="100000"/>
              </a:lnSpc>
              <a:buFont typeface="Wingdings" panose="05000000000000000000" pitchFamily="2" charset="2"/>
              <a:buChar char="Ø"/>
            </a:pPr>
            <a:r>
              <a:rPr lang="en-US" altLang="zh-CN" sz="4400" dirty="0"/>
              <a:t>1</a:t>
            </a:r>
            <a:r>
              <a:rPr lang="zh-CN" altLang="en-US" sz="4400" dirty="0" smtClean="0"/>
              <a:t>）把</a:t>
            </a:r>
            <a:r>
              <a:rPr lang="zh-CN" altLang="en-US" sz="4400" dirty="0"/>
              <a:t>这个结点放在二叉树的叶子上</a:t>
            </a:r>
            <a:r>
              <a:rPr lang="zh-CN" altLang="en-US" sz="4400" dirty="0" smtClean="0"/>
              <a:t>。在</a:t>
            </a:r>
            <a:r>
              <a:rPr lang="zh-CN" altLang="en-US" sz="4400" dirty="0"/>
              <a:t>本题</a:t>
            </a:r>
            <a:r>
              <a:rPr lang="zh-CN" altLang="en-US" sz="4400" dirty="0" smtClean="0"/>
              <a:t>中这样</a:t>
            </a:r>
            <a:r>
              <a:rPr lang="zh-CN" altLang="en-US" sz="4400" dirty="0"/>
              <a:t>使用：</a:t>
            </a:r>
          </a:p>
          <a:p>
            <a:pPr>
              <a:lnSpc>
                <a:spcPct val="100000"/>
              </a:lnSpc>
              <a:buFont typeface="Wingdings" panose="05000000000000000000" pitchFamily="2" charset="2"/>
              <a:buChar char="Ø"/>
            </a:pPr>
            <a:endParaRPr lang="en-US" sz="4400" dirty="0"/>
          </a:p>
          <a:p>
            <a:pPr>
              <a:lnSpc>
                <a:spcPct val="100000"/>
              </a:lnSpc>
              <a:buFont typeface="Wingdings" panose="05000000000000000000" pitchFamily="2" charset="2"/>
              <a:buChar char="Ø"/>
            </a:pPr>
            <a:r>
              <a:rPr lang="en-US" altLang="zh-CN" sz="4400" dirty="0"/>
              <a:t>2</a:t>
            </a:r>
            <a:r>
              <a:rPr lang="zh-CN" altLang="en-US" sz="4400" dirty="0" smtClean="0"/>
              <a:t>）新增</a:t>
            </a:r>
            <a:r>
              <a:rPr lang="zh-CN" altLang="en-US" sz="4400" dirty="0"/>
              <a:t>这个结点导致它上层结点的变化，需要把变化上传到上层结点。通过</a:t>
            </a:r>
            <a:r>
              <a:rPr lang="en-US" altLang="zh-CN" sz="4400" dirty="0" err="1" smtClean="0"/>
              <a:t>push_up</a:t>
            </a:r>
            <a:r>
              <a:rPr lang="zh-CN" altLang="en-US" sz="4400" dirty="0" smtClean="0"/>
              <a:t>，</a:t>
            </a:r>
            <a:r>
              <a:rPr lang="zh-CN" altLang="en-US" sz="4400" dirty="0"/>
              <a:t>把变化递归到上层。</a:t>
            </a:r>
            <a:endParaRPr lang="en-US" sz="4400" dirty="0"/>
          </a:p>
        </p:txBody>
      </p:sp>
      <p:sp>
        <p:nvSpPr>
          <p:cNvPr id="10" name="文本框 9"/>
          <p:cNvSpPr txBox="1"/>
          <p:nvPr/>
        </p:nvSpPr>
        <p:spPr>
          <a:xfrm>
            <a:off x="805146" y="924242"/>
            <a:ext cx="15319847" cy="954355"/>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a:t>
            </a:r>
            <a:r>
              <a:rPr lang="en-US" altLang="zh-CN" sz="5600" b="1" spc="600" dirty="0" smtClean="0">
                <a:solidFill>
                  <a:schemeClr val="bg1"/>
                </a:solidFill>
                <a:latin typeface="思源宋体 CN Heavy" panose="02020900000000000000" charset="-122"/>
                <a:ea typeface="思源宋体 CN Heavy" panose="02020900000000000000" charset="-122"/>
              </a:rPr>
              <a:t>2</a:t>
            </a:r>
            <a:r>
              <a:rPr lang="zh-CN" altLang="en-US" sz="5600" b="1" spc="600" dirty="0" smtClean="0">
                <a:solidFill>
                  <a:schemeClr val="bg1"/>
                </a:solidFill>
                <a:latin typeface="思源宋体 CN Heavy" panose="02020900000000000000" charset="-122"/>
                <a:ea typeface="思源宋体 CN Heavy" panose="02020900000000000000" charset="-122"/>
              </a:rPr>
              <a:t>）更新线段树 </a:t>
            </a:r>
            <a:r>
              <a:rPr lang="en-US" altLang="zh-CN" sz="5600" b="1" spc="600" dirty="0">
                <a:solidFill>
                  <a:schemeClr val="bg1"/>
                </a:solidFill>
                <a:latin typeface="思源宋体 CN Heavy" panose="02020900000000000000" charset="-122"/>
                <a:ea typeface="思源宋体 CN Heavy" panose="02020900000000000000" charset="-122"/>
              </a:rPr>
              <a:t>update()</a:t>
            </a:r>
            <a:endParaRPr lang="zh-CN" altLang="en-US" sz="4000" b="1" spc="600" dirty="0">
              <a:solidFill>
                <a:schemeClr val="bg1"/>
              </a:solidFill>
              <a:latin typeface="思源宋体 CN Heavy" panose="02020900000000000000" charset="-122"/>
              <a:ea typeface="思源宋体 CN Heavy" panose="02020900000000000000" charset="-122"/>
            </a:endParaRPr>
          </a:p>
        </p:txBody>
      </p:sp>
    </p:spTree>
    <p:custDataLst>
      <p:tags r:id="rId1"/>
    </p:custDataLst>
    <p:extLst>
      <p:ext uri="{BB962C8B-B14F-4D97-AF65-F5344CB8AC3E}">
        <p14:creationId xmlns:p14="http://schemas.microsoft.com/office/powerpoint/2010/main" val="397137527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3" end="3"/>
                                            </p:txEl>
                                          </p:spTgt>
                                        </p:tgtEl>
                                        <p:attrNameLst>
                                          <p:attrName>style.visibility</p:attrName>
                                        </p:attrNameLst>
                                      </p:cBhvr>
                                      <p:to>
                                        <p:strVal val="visible"/>
                                      </p:to>
                                    </p:set>
                                    <p:animEffect transition="in" filter="fade">
                                      <p:cBhvr>
                                        <p:cTn id="12" dur="500"/>
                                        <p:tgtEl>
                                          <p:spTgt spid="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animEffect transition="in" filter="fade">
                                      <p:cBhvr>
                                        <p:cTn id="17"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文本框 8" descr="7b0a202020202262756c6c6574223a20227b5c2263617465676f727949645c223a31303030352c5c2274656d706c61746549645c223a32303233313332387d220a7d0a"/>
          <p:cNvSpPr txBox="1"/>
          <p:nvPr/>
        </p:nvSpPr>
        <p:spPr>
          <a:xfrm>
            <a:off x="488439" y="2621502"/>
            <a:ext cx="22002323" cy="8560867"/>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00000"/>
              </a:lnSpc>
              <a:buNone/>
            </a:pPr>
            <a:r>
              <a:rPr lang="en-US" altLang="zh-CN" sz="4000" dirty="0" smtClean="0"/>
              <a:t>1</a:t>
            </a:r>
            <a:r>
              <a:rPr lang="zh-CN" altLang="en-US" sz="4000" dirty="0" smtClean="0"/>
              <a:t>）把</a:t>
            </a:r>
            <a:r>
              <a:rPr lang="zh-CN" altLang="en-US" sz="4000" dirty="0"/>
              <a:t>这个结点放在二叉树的叶子上</a:t>
            </a:r>
            <a:r>
              <a:rPr lang="zh-CN" altLang="en-US" sz="4000" dirty="0" smtClean="0"/>
              <a:t>。</a:t>
            </a:r>
            <a:r>
              <a:rPr lang="en-US" altLang="zh-CN" sz="4000" dirty="0" smtClean="0"/>
              <a:t> </a:t>
            </a:r>
            <a:endParaRPr lang="en-US" altLang="zh-CN" sz="4000" dirty="0"/>
          </a:p>
          <a:p>
            <a:pPr>
              <a:lnSpc>
                <a:spcPct val="100000"/>
              </a:lnSpc>
            </a:pPr>
            <a:endParaRPr lang="zh-CN" altLang="en-US" sz="4000" dirty="0"/>
          </a:p>
        </p:txBody>
      </p:sp>
      <p:pic>
        <p:nvPicPr>
          <p:cNvPr id="12" name="图片 11"/>
          <p:cNvPicPr/>
          <p:nvPr/>
        </p:nvPicPr>
        <p:blipFill>
          <a:blip r:embed="rId5">
            <a:lum bright="34000" contrast="-8000"/>
          </a:blip>
          <a:srcRect l="20046" t="6270" r="19548" b="5808"/>
          <a:stretch>
            <a:fillRect/>
          </a:stretch>
        </p:blipFill>
        <p:spPr>
          <a:xfrm rot="5400000">
            <a:off x="10013969" y="-2234317"/>
            <a:ext cx="6997662" cy="21742400"/>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3685838" y="5617921"/>
            <a:ext cx="21090048" cy="6186309"/>
          </a:xfrm>
          <a:prstGeom prst="rect">
            <a:avLst/>
          </a:prstGeom>
          <a:noFill/>
          <a:ln>
            <a:noFill/>
          </a:ln>
        </p:spPr>
        <p:txBody>
          <a:bodyPr wrap="square" rtlCol="0">
            <a:spAutoFit/>
          </a:bodyPr>
          <a:lstStyle/>
          <a:p>
            <a:pPr algn="l"/>
            <a:r>
              <a:rPr lang="en-US" altLang="zh-CN" sz="3600" dirty="0">
                <a:solidFill>
                  <a:schemeClr val="tx1"/>
                </a:solidFill>
                <a:latin typeface="宋体" panose="02010600030101010101" pitchFamily="2" charset="-122"/>
                <a:ea typeface="宋体" panose="02010600030101010101" pitchFamily="2" charset="-122"/>
              </a:rPr>
              <a:t>void update(</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p,int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pl,int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pr,int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L,int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R,int</a:t>
            </a:r>
            <a:r>
              <a:rPr lang="en-US" altLang="zh-CN" sz="3600" dirty="0">
                <a:solidFill>
                  <a:schemeClr val="tx1"/>
                </a:solidFill>
                <a:latin typeface="宋体" panose="02010600030101010101" pitchFamily="2" charset="-122"/>
                <a:ea typeface="宋体" panose="02010600030101010101" pitchFamily="2" charset="-122"/>
              </a:rPr>
              <a:t> d){  //</a:t>
            </a:r>
            <a:r>
              <a:rPr lang="zh-CN" altLang="en-US" sz="3600" dirty="0">
                <a:solidFill>
                  <a:schemeClr val="tx1"/>
                </a:solidFill>
                <a:latin typeface="宋体" panose="02010600030101010101" pitchFamily="2" charset="-122"/>
                <a:ea typeface="宋体" panose="02010600030101010101" pitchFamily="2" charset="-122"/>
              </a:rPr>
              <a:t>区间修改</a:t>
            </a:r>
            <a:r>
              <a:rPr lang="en-US" altLang="zh-CN" sz="3600" dirty="0">
                <a:solidFill>
                  <a:schemeClr val="tx1"/>
                </a:solidFill>
                <a:latin typeface="宋体" panose="02010600030101010101" pitchFamily="2" charset="-122"/>
                <a:ea typeface="宋体" panose="02010600030101010101" pitchFamily="2" charset="-122"/>
              </a:rPr>
              <a:t>,</a:t>
            </a:r>
            <a:r>
              <a:rPr lang="zh-CN" altLang="en-US" sz="3600" dirty="0">
                <a:solidFill>
                  <a:schemeClr val="tx1"/>
                </a:solidFill>
                <a:latin typeface="宋体" panose="02010600030101010101" pitchFamily="2" charset="-122"/>
                <a:ea typeface="宋体" panose="02010600030101010101" pitchFamily="2" charset="-122"/>
              </a:rPr>
              <a:t>更新</a:t>
            </a:r>
            <a:r>
              <a:rPr lang="en-US" altLang="zh-CN" sz="3600" dirty="0">
                <a:solidFill>
                  <a:schemeClr val="tx1"/>
                </a:solidFill>
                <a:latin typeface="宋体" panose="02010600030101010101" pitchFamily="2" charset="-122"/>
                <a:ea typeface="宋体" panose="02010600030101010101" pitchFamily="2" charset="-122"/>
              </a:rPr>
              <a:t>[L, R]</a:t>
            </a:r>
            <a:r>
              <a:rPr lang="zh-CN" altLang="en-US" sz="3600" dirty="0">
                <a:solidFill>
                  <a:schemeClr val="tx1"/>
                </a:solidFill>
                <a:latin typeface="宋体" panose="02010600030101010101" pitchFamily="2" charset="-122"/>
                <a:ea typeface="宋体" panose="02010600030101010101" pitchFamily="2" charset="-122"/>
              </a:rPr>
              <a:t>内最大值</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rgbClr val="FF0000"/>
                </a:solidFill>
                <a:latin typeface="宋体" panose="02010600030101010101" pitchFamily="2" charset="-122"/>
                <a:ea typeface="宋体" panose="02010600030101010101" pitchFamily="2" charset="-122"/>
              </a:rPr>
              <a:t>if(L&lt;=</a:t>
            </a:r>
            <a:r>
              <a:rPr lang="en-US" altLang="zh-CN" sz="3600" dirty="0" err="1">
                <a:solidFill>
                  <a:srgbClr val="FF0000"/>
                </a:solidFill>
                <a:latin typeface="宋体" panose="02010600030101010101" pitchFamily="2" charset="-122"/>
                <a:ea typeface="宋体" panose="02010600030101010101" pitchFamily="2" charset="-122"/>
              </a:rPr>
              <a:t>pl</a:t>
            </a:r>
            <a:r>
              <a:rPr lang="en-US" altLang="zh-CN" sz="3600" dirty="0">
                <a:solidFill>
                  <a:srgbClr val="FF0000"/>
                </a:solidFill>
                <a:latin typeface="宋体" panose="02010600030101010101" pitchFamily="2" charset="-122"/>
                <a:ea typeface="宋体" panose="02010600030101010101" pitchFamily="2" charset="-122"/>
              </a:rPr>
              <a:t> &amp;&amp; </a:t>
            </a:r>
            <a:r>
              <a:rPr lang="en-US" altLang="zh-CN" sz="3600" dirty="0" err="1">
                <a:solidFill>
                  <a:srgbClr val="FF0000"/>
                </a:solidFill>
                <a:latin typeface="宋体" panose="02010600030101010101" pitchFamily="2" charset="-122"/>
                <a:ea typeface="宋体" panose="02010600030101010101" pitchFamily="2" charset="-122"/>
              </a:rPr>
              <a:t>pr</a:t>
            </a:r>
            <a:r>
              <a:rPr lang="en-US" altLang="zh-CN" sz="3600" dirty="0">
                <a:solidFill>
                  <a:srgbClr val="FF0000"/>
                </a:solidFill>
                <a:latin typeface="宋体" panose="02010600030101010101" pitchFamily="2" charset="-122"/>
                <a:ea typeface="宋体" panose="02010600030101010101" pitchFamily="2" charset="-122"/>
              </a:rPr>
              <a:t>&lt;=R){              //</a:t>
            </a:r>
            <a:r>
              <a:rPr lang="zh-CN" altLang="en-US" sz="3600" dirty="0">
                <a:solidFill>
                  <a:srgbClr val="FF0000"/>
                </a:solidFill>
                <a:latin typeface="宋体" panose="02010600030101010101" pitchFamily="2" charset="-122"/>
                <a:ea typeface="宋体" panose="02010600030101010101" pitchFamily="2" charset="-122"/>
              </a:rPr>
              <a:t>完全覆盖，直接返回这个结点，它的子树不用再深入了</a:t>
            </a:r>
          </a:p>
          <a:p>
            <a:pPr algn="l"/>
            <a:r>
              <a:rPr lang="zh-CN" altLang="en-US" sz="3600" dirty="0">
                <a:solidFill>
                  <a:srgbClr val="FF0000"/>
                </a:solidFill>
                <a:latin typeface="宋体" panose="02010600030101010101" pitchFamily="2" charset="-122"/>
                <a:ea typeface="宋体" panose="02010600030101010101" pitchFamily="2" charset="-122"/>
              </a:rPr>
              <a:t>        </a:t>
            </a:r>
            <a:r>
              <a:rPr lang="en-US" altLang="zh-CN" sz="3600" dirty="0">
                <a:solidFill>
                  <a:srgbClr val="FF0000"/>
                </a:solidFill>
                <a:latin typeface="宋体" panose="02010600030101010101" pitchFamily="2" charset="-122"/>
                <a:ea typeface="宋体" panose="02010600030101010101" pitchFamily="2" charset="-122"/>
              </a:rPr>
              <a:t>tree[p] = d;</a:t>
            </a:r>
          </a:p>
          <a:p>
            <a:pPr algn="l"/>
            <a:r>
              <a:rPr lang="en-US" altLang="zh-CN" sz="3600" dirty="0">
                <a:solidFill>
                  <a:srgbClr val="FF0000"/>
                </a:solidFill>
                <a:latin typeface="宋体" panose="02010600030101010101" pitchFamily="2" charset="-122"/>
                <a:ea typeface="宋体" panose="02010600030101010101" pitchFamily="2" charset="-122"/>
              </a:rPr>
              <a:t>        return;</a:t>
            </a:r>
          </a:p>
          <a:p>
            <a:pPr algn="l"/>
            <a:r>
              <a:rPr lang="en-US" altLang="zh-CN" sz="3600" dirty="0">
                <a:solidFill>
                  <a:srgbClr val="FF0000"/>
                </a:solidFill>
                <a:latin typeface="宋体" panose="02010600030101010101" pitchFamily="2" charset="-122"/>
                <a:ea typeface="宋体" panose="02010600030101010101" pitchFamily="2" charset="-122"/>
              </a:rPr>
              <a:t>    }</a:t>
            </a:r>
          </a:p>
          <a:p>
            <a:pPr algn="l"/>
            <a:r>
              <a:rPr lang="en-US" altLang="zh-CN" sz="3600" dirty="0">
                <a:solidFill>
                  <a:srgbClr val="FF0000"/>
                </a:solidFill>
                <a:latin typeface="宋体" panose="02010600030101010101" pitchFamily="2" charset="-122"/>
                <a:ea typeface="宋体" panose="02010600030101010101" pitchFamily="2" charset="-122"/>
              </a:rPr>
              <a:t>    </a:t>
            </a:r>
            <a:r>
              <a:rPr lang="en-US" altLang="zh-CN" sz="3600" dirty="0" err="1">
                <a:solidFill>
                  <a:srgbClr val="FF0000"/>
                </a:solidFill>
                <a:latin typeface="宋体" panose="02010600030101010101" pitchFamily="2" charset="-122"/>
                <a:ea typeface="宋体" panose="02010600030101010101" pitchFamily="2" charset="-122"/>
              </a:rPr>
              <a:t>int</a:t>
            </a:r>
            <a:r>
              <a:rPr lang="en-US" altLang="zh-CN" sz="3600" dirty="0">
                <a:solidFill>
                  <a:srgbClr val="FF0000"/>
                </a:solidFill>
                <a:latin typeface="宋体" panose="02010600030101010101" pitchFamily="2" charset="-122"/>
                <a:ea typeface="宋体" panose="02010600030101010101" pitchFamily="2" charset="-122"/>
              </a:rPr>
              <a:t> mid=(</a:t>
            </a:r>
            <a:r>
              <a:rPr lang="en-US" altLang="zh-CN" sz="3600" dirty="0" err="1">
                <a:solidFill>
                  <a:srgbClr val="FF0000"/>
                </a:solidFill>
                <a:latin typeface="宋体" panose="02010600030101010101" pitchFamily="2" charset="-122"/>
                <a:ea typeface="宋体" panose="02010600030101010101" pitchFamily="2" charset="-122"/>
              </a:rPr>
              <a:t>pl+pr</a:t>
            </a:r>
            <a:r>
              <a:rPr lang="en-US" altLang="zh-CN" sz="3600" dirty="0">
                <a:solidFill>
                  <a:srgbClr val="FF0000"/>
                </a:solidFill>
                <a:latin typeface="宋体" panose="02010600030101010101" pitchFamily="2" charset="-122"/>
                <a:ea typeface="宋体" panose="02010600030101010101" pitchFamily="2" charset="-122"/>
              </a:rPr>
              <a:t>)&gt;&gt;1;</a:t>
            </a:r>
          </a:p>
          <a:p>
            <a:pPr algn="l"/>
            <a:r>
              <a:rPr lang="en-US" altLang="zh-CN" sz="3600" dirty="0">
                <a:solidFill>
                  <a:srgbClr val="FF0000"/>
                </a:solidFill>
                <a:latin typeface="宋体" panose="02010600030101010101" pitchFamily="2" charset="-122"/>
                <a:ea typeface="宋体" panose="02010600030101010101" pitchFamily="2" charset="-122"/>
              </a:rPr>
              <a:t>    if(L&lt;=mid) update(ls(p),</a:t>
            </a:r>
            <a:r>
              <a:rPr lang="en-US" altLang="zh-CN" sz="3600" dirty="0" err="1">
                <a:solidFill>
                  <a:srgbClr val="FF0000"/>
                </a:solidFill>
                <a:latin typeface="宋体" panose="02010600030101010101" pitchFamily="2" charset="-122"/>
                <a:ea typeface="宋体" panose="02010600030101010101" pitchFamily="2" charset="-122"/>
              </a:rPr>
              <a:t>pl,mid,L,R,d</a:t>
            </a:r>
            <a:r>
              <a:rPr lang="en-US" altLang="zh-CN" sz="3600" dirty="0">
                <a:solidFill>
                  <a:srgbClr val="FF0000"/>
                </a:solidFill>
                <a:latin typeface="宋体" panose="02010600030101010101" pitchFamily="2" charset="-122"/>
                <a:ea typeface="宋体" panose="02010600030101010101" pitchFamily="2" charset="-122"/>
              </a:rPr>
              <a:t>);    //</a:t>
            </a:r>
            <a:r>
              <a:rPr lang="zh-CN" altLang="en-US" sz="3600" dirty="0">
                <a:solidFill>
                  <a:srgbClr val="FF0000"/>
                </a:solidFill>
                <a:latin typeface="宋体" panose="02010600030101010101" pitchFamily="2" charset="-122"/>
                <a:ea typeface="宋体" panose="02010600030101010101" pitchFamily="2" charset="-122"/>
              </a:rPr>
              <a:t>递归左子树</a:t>
            </a:r>
          </a:p>
          <a:p>
            <a:pPr algn="l"/>
            <a:r>
              <a:rPr lang="zh-CN" altLang="en-US" sz="3600" dirty="0">
                <a:solidFill>
                  <a:srgbClr val="FF0000"/>
                </a:solidFill>
                <a:latin typeface="宋体" panose="02010600030101010101" pitchFamily="2" charset="-122"/>
                <a:ea typeface="宋体" panose="02010600030101010101" pitchFamily="2" charset="-122"/>
              </a:rPr>
              <a:t>    </a:t>
            </a:r>
            <a:r>
              <a:rPr lang="en-US" altLang="zh-CN" sz="3600" dirty="0">
                <a:solidFill>
                  <a:srgbClr val="FF0000"/>
                </a:solidFill>
                <a:latin typeface="宋体" panose="02010600030101010101" pitchFamily="2" charset="-122"/>
                <a:ea typeface="宋体" panose="02010600030101010101" pitchFamily="2" charset="-122"/>
              </a:rPr>
              <a:t>if(R&gt;mid)  update(</a:t>
            </a:r>
            <a:r>
              <a:rPr lang="en-US" altLang="zh-CN" sz="3600" dirty="0" err="1">
                <a:solidFill>
                  <a:srgbClr val="FF0000"/>
                </a:solidFill>
                <a:latin typeface="宋体" panose="02010600030101010101" pitchFamily="2" charset="-122"/>
                <a:ea typeface="宋体" panose="02010600030101010101" pitchFamily="2" charset="-122"/>
              </a:rPr>
              <a:t>rs</a:t>
            </a:r>
            <a:r>
              <a:rPr lang="en-US" altLang="zh-CN" sz="3600" dirty="0">
                <a:solidFill>
                  <a:srgbClr val="FF0000"/>
                </a:solidFill>
                <a:latin typeface="宋体" panose="02010600030101010101" pitchFamily="2" charset="-122"/>
                <a:ea typeface="宋体" panose="02010600030101010101" pitchFamily="2" charset="-122"/>
              </a:rPr>
              <a:t>(p),mid+1,pr,L,R,d);  //</a:t>
            </a:r>
            <a:r>
              <a:rPr lang="zh-CN" altLang="en-US" sz="3600" dirty="0">
                <a:solidFill>
                  <a:srgbClr val="FF0000"/>
                </a:solidFill>
                <a:latin typeface="宋体" panose="02010600030101010101" pitchFamily="2" charset="-122"/>
                <a:ea typeface="宋体" panose="02010600030101010101" pitchFamily="2" charset="-122"/>
              </a:rPr>
              <a:t>递归右子树</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push_up</a:t>
            </a:r>
            <a:r>
              <a:rPr lang="en-US" altLang="zh-CN" sz="3600" dirty="0">
                <a:solidFill>
                  <a:schemeClr val="tx1"/>
                </a:solidFill>
                <a:latin typeface="宋体" panose="02010600030101010101" pitchFamily="2" charset="-122"/>
                <a:ea typeface="宋体" panose="02010600030101010101" pitchFamily="2" charset="-122"/>
              </a:rPr>
              <a:t>(p);                               //</a:t>
            </a:r>
            <a:r>
              <a:rPr lang="zh-CN" altLang="en-US" sz="3600" dirty="0">
                <a:solidFill>
                  <a:schemeClr val="tx1"/>
                </a:solidFill>
                <a:latin typeface="宋体" panose="02010600030101010101" pitchFamily="2" charset="-122"/>
                <a:ea typeface="宋体" panose="02010600030101010101" pitchFamily="2" charset="-122"/>
              </a:rPr>
              <a:t>更新</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return;</a:t>
            </a:r>
          </a:p>
          <a:p>
            <a:pPr algn="l"/>
            <a:r>
              <a:rPr lang="en-US" altLang="zh-CN" sz="3600" dirty="0">
                <a:solidFill>
                  <a:schemeClr val="tx1"/>
                </a:solidFill>
                <a:latin typeface="宋体" panose="02010600030101010101" pitchFamily="2" charset="-122"/>
                <a:ea typeface="宋体" panose="02010600030101010101" pitchFamily="2" charset="-122"/>
              </a:rPr>
              <a:t>}</a:t>
            </a:r>
            <a:endParaRPr lang="en-US" altLang="zh-CN" sz="3600" dirty="0" smtClean="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98048884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5"/>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并查集的合并</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950954" y="3600174"/>
            <a:ext cx="21909046" cy="2232150"/>
          </a:xfrm>
          <a:prstGeom prst="rect">
            <a:avLst/>
          </a:prstGeom>
          <a:noFill/>
        </p:spPr>
        <p:txBody>
          <a:bodyPr wrap="square" rtlCol="0">
            <a:spAutoFit/>
          </a:bodyPr>
          <a:lstStyle/>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例：加入第一个朋友关系</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在并查集</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中，把结点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合并到结点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，也就是把结点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的集</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改成结点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的集</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p:txBody>
      </p:sp>
      <p:graphicFrame>
        <p:nvGraphicFramePr>
          <p:cNvPr id="9" name="对象 5"/>
          <p:cNvGraphicFramePr>
            <a:graphicFrameLocks noChangeAspect="1"/>
          </p:cNvGraphicFramePr>
          <p:nvPr>
            <p:extLst/>
          </p:nvPr>
        </p:nvGraphicFramePr>
        <p:xfrm>
          <a:off x="2694333" y="6937990"/>
          <a:ext cx="17337437" cy="3378827"/>
        </p:xfrm>
        <a:graphic>
          <a:graphicData uri="http://schemas.openxmlformats.org/presentationml/2006/ole">
            <mc:AlternateContent xmlns:mc="http://schemas.openxmlformats.org/markup-compatibility/2006">
              <mc:Choice xmlns:v="urn:schemas-microsoft-com:vml" Requires="v">
                <p:oleObj spid="_x0000_s6164" r:id="rId6" imgW="4329360" imgH="812520" progId="Visio.Drawing.11">
                  <p:embed/>
                </p:oleObj>
              </mc:Choice>
              <mc:Fallback>
                <p:oleObj r:id="rId6" imgW="4329360" imgH="812520" progId="Visio.Drawing.11">
                  <p:embed/>
                  <p:pic>
                    <p:nvPicPr>
                      <p:cNvPr id="9"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4333" y="6937990"/>
                        <a:ext cx="17337437" cy="3378827"/>
                      </a:xfrm>
                      <a:prstGeom prst="rect">
                        <a:avLst/>
                      </a:prstGeom>
                      <a:noFill/>
                      <a:ln>
                        <a:noFill/>
                      </a:ln>
                      <a:extLst/>
                    </p:spPr>
                  </p:pic>
                </p:oleObj>
              </mc:Fallback>
            </mc:AlternateContent>
          </a:graphicData>
        </a:graphic>
      </p:graphicFrame>
    </p:spTree>
    <p:custDataLst>
      <p:tags r:id="rId2"/>
    </p:custDataLst>
    <p:extLst>
      <p:ext uri="{BB962C8B-B14F-4D97-AF65-F5344CB8AC3E}">
        <p14:creationId xmlns:p14="http://schemas.microsoft.com/office/powerpoint/2010/main" val="232032318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文本框 8" descr="7b0a202020202262756c6c6574223a20227b5c2263617465676f727949645c223a31303030352c5c2274656d706c61746549645c223a32303233313332387d220a7d0a"/>
          <p:cNvSpPr txBox="1"/>
          <p:nvPr/>
        </p:nvSpPr>
        <p:spPr>
          <a:xfrm>
            <a:off x="526539" y="2973908"/>
            <a:ext cx="22002323" cy="8560867"/>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00000"/>
              </a:lnSpc>
              <a:buNone/>
            </a:pPr>
            <a:r>
              <a:rPr lang="en-US" altLang="zh-CN" sz="4000" dirty="0" smtClean="0"/>
              <a:t>2</a:t>
            </a:r>
            <a:r>
              <a:rPr lang="zh-CN" altLang="en-US" sz="4000" dirty="0" smtClean="0"/>
              <a:t>）新增</a:t>
            </a:r>
            <a:r>
              <a:rPr lang="zh-CN" altLang="en-US" sz="4000" dirty="0"/>
              <a:t>这个结点导致它上层结点的变化，需要把变化上传到上层结点。通过</a:t>
            </a:r>
            <a:r>
              <a:rPr lang="en-US" altLang="zh-CN" sz="4000" dirty="0" err="1" smtClean="0"/>
              <a:t>push_up</a:t>
            </a:r>
            <a:r>
              <a:rPr lang="zh-CN" altLang="en-US" sz="4000" dirty="0" smtClean="0"/>
              <a:t>，</a:t>
            </a:r>
            <a:r>
              <a:rPr lang="zh-CN" altLang="en-US" sz="4000" dirty="0"/>
              <a:t>把变化递归到上层。</a:t>
            </a:r>
            <a:endParaRPr lang="en-US" sz="4000" dirty="0"/>
          </a:p>
        </p:txBody>
      </p:sp>
      <p:pic>
        <p:nvPicPr>
          <p:cNvPr id="14" name="图片 13"/>
          <p:cNvPicPr/>
          <p:nvPr/>
        </p:nvPicPr>
        <p:blipFill>
          <a:blip r:embed="rId5">
            <a:lum bright="34000" contrast="-8000"/>
          </a:blip>
          <a:srcRect l="20046" t="6270" r="19548" b="5808"/>
          <a:stretch>
            <a:fillRect/>
          </a:stretch>
        </p:blipFill>
        <p:spPr>
          <a:xfrm rot="5400000">
            <a:off x="10013969" y="-2234317"/>
            <a:ext cx="6997662" cy="21742400"/>
          </a:xfrm>
          <a:prstGeom prst="rect">
            <a:avLst/>
          </a:prstGeom>
          <a:noFill/>
          <a:ln w="9525">
            <a:noFill/>
          </a:ln>
        </p:spPr>
      </p:pic>
      <p:sp>
        <p:nvSpPr>
          <p:cNvPr id="15" name="文本框 14" descr="7b0a202020202262756c6c6574223a20227b5c2263617465676f727949645c223a31303030352c5c2274656d706c61746549645c223a32303233313332387d220a7d0a"/>
          <p:cNvSpPr txBox="1"/>
          <p:nvPr/>
        </p:nvSpPr>
        <p:spPr>
          <a:xfrm>
            <a:off x="3685838" y="5617921"/>
            <a:ext cx="21090048" cy="6186309"/>
          </a:xfrm>
          <a:prstGeom prst="rect">
            <a:avLst/>
          </a:prstGeom>
          <a:noFill/>
          <a:ln>
            <a:noFill/>
          </a:ln>
        </p:spPr>
        <p:txBody>
          <a:bodyPr wrap="square" rtlCol="0">
            <a:spAutoFit/>
          </a:bodyPr>
          <a:lstStyle/>
          <a:p>
            <a:pPr algn="l"/>
            <a:r>
              <a:rPr lang="en-US" altLang="zh-CN" sz="3600" dirty="0">
                <a:solidFill>
                  <a:schemeClr val="tx1"/>
                </a:solidFill>
                <a:latin typeface="宋体" panose="02010600030101010101" pitchFamily="2" charset="-122"/>
                <a:ea typeface="宋体" panose="02010600030101010101" pitchFamily="2" charset="-122"/>
              </a:rPr>
              <a:t>void update(</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p,int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pl,int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pr,int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L,int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R,int</a:t>
            </a:r>
            <a:r>
              <a:rPr lang="en-US" altLang="zh-CN" sz="3600" dirty="0">
                <a:solidFill>
                  <a:schemeClr val="tx1"/>
                </a:solidFill>
                <a:latin typeface="宋体" panose="02010600030101010101" pitchFamily="2" charset="-122"/>
                <a:ea typeface="宋体" panose="02010600030101010101" pitchFamily="2" charset="-122"/>
              </a:rPr>
              <a:t> d){  //</a:t>
            </a:r>
            <a:r>
              <a:rPr lang="zh-CN" altLang="en-US" sz="3600" dirty="0">
                <a:solidFill>
                  <a:schemeClr val="tx1"/>
                </a:solidFill>
                <a:latin typeface="宋体" panose="02010600030101010101" pitchFamily="2" charset="-122"/>
                <a:ea typeface="宋体" panose="02010600030101010101" pitchFamily="2" charset="-122"/>
              </a:rPr>
              <a:t>区间修改</a:t>
            </a:r>
            <a:r>
              <a:rPr lang="en-US" altLang="zh-CN" sz="3600" dirty="0">
                <a:solidFill>
                  <a:schemeClr val="tx1"/>
                </a:solidFill>
                <a:latin typeface="宋体" panose="02010600030101010101" pitchFamily="2" charset="-122"/>
                <a:ea typeface="宋体" panose="02010600030101010101" pitchFamily="2" charset="-122"/>
              </a:rPr>
              <a:t>,</a:t>
            </a:r>
            <a:r>
              <a:rPr lang="zh-CN" altLang="en-US" sz="3600" dirty="0">
                <a:solidFill>
                  <a:schemeClr val="tx1"/>
                </a:solidFill>
                <a:latin typeface="宋体" panose="02010600030101010101" pitchFamily="2" charset="-122"/>
                <a:ea typeface="宋体" panose="02010600030101010101" pitchFamily="2" charset="-122"/>
              </a:rPr>
              <a:t>更新</a:t>
            </a:r>
            <a:r>
              <a:rPr lang="en-US" altLang="zh-CN" sz="3600" dirty="0">
                <a:solidFill>
                  <a:schemeClr val="tx1"/>
                </a:solidFill>
                <a:latin typeface="宋体" panose="02010600030101010101" pitchFamily="2" charset="-122"/>
                <a:ea typeface="宋体" panose="02010600030101010101" pitchFamily="2" charset="-122"/>
              </a:rPr>
              <a:t>[L, R]</a:t>
            </a:r>
            <a:r>
              <a:rPr lang="zh-CN" altLang="en-US" sz="3600" dirty="0">
                <a:solidFill>
                  <a:schemeClr val="tx1"/>
                </a:solidFill>
                <a:latin typeface="宋体" panose="02010600030101010101" pitchFamily="2" charset="-122"/>
                <a:ea typeface="宋体" panose="02010600030101010101" pitchFamily="2" charset="-122"/>
              </a:rPr>
              <a:t>内最大值</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if(L&lt;=</a:t>
            </a:r>
            <a:r>
              <a:rPr lang="en-US" altLang="zh-CN" sz="3600" dirty="0" err="1">
                <a:solidFill>
                  <a:schemeClr val="tx1"/>
                </a:solidFill>
                <a:latin typeface="宋体" panose="02010600030101010101" pitchFamily="2" charset="-122"/>
                <a:ea typeface="宋体" panose="02010600030101010101" pitchFamily="2" charset="-122"/>
              </a:rPr>
              <a:t>pl</a:t>
            </a:r>
            <a:r>
              <a:rPr lang="en-US" altLang="zh-CN" sz="3600" dirty="0">
                <a:solidFill>
                  <a:schemeClr val="tx1"/>
                </a:solidFill>
                <a:latin typeface="宋体" panose="02010600030101010101" pitchFamily="2" charset="-122"/>
                <a:ea typeface="宋体" panose="02010600030101010101" pitchFamily="2" charset="-122"/>
              </a:rPr>
              <a:t> &amp;&amp; </a:t>
            </a:r>
            <a:r>
              <a:rPr lang="en-US" altLang="zh-CN" sz="3600" dirty="0" err="1">
                <a:solidFill>
                  <a:schemeClr val="tx1"/>
                </a:solidFill>
                <a:latin typeface="宋体" panose="02010600030101010101" pitchFamily="2" charset="-122"/>
                <a:ea typeface="宋体" panose="02010600030101010101" pitchFamily="2" charset="-122"/>
              </a:rPr>
              <a:t>pr</a:t>
            </a:r>
            <a:r>
              <a:rPr lang="en-US" altLang="zh-CN" sz="3600" dirty="0">
                <a:solidFill>
                  <a:schemeClr val="tx1"/>
                </a:solidFill>
                <a:latin typeface="宋体" panose="02010600030101010101" pitchFamily="2" charset="-122"/>
                <a:ea typeface="宋体" panose="02010600030101010101" pitchFamily="2" charset="-122"/>
              </a:rPr>
              <a:t>&lt;=R){              //</a:t>
            </a:r>
            <a:r>
              <a:rPr lang="zh-CN" altLang="en-US" sz="3600" dirty="0">
                <a:solidFill>
                  <a:schemeClr val="tx1"/>
                </a:solidFill>
                <a:latin typeface="宋体" panose="02010600030101010101" pitchFamily="2" charset="-122"/>
                <a:ea typeface="宋体" panose="02010600030101010101" pitchFamily="2" charset="-122"/>
              </a:rPr>
              <a:t>完全覆盖，直接返回这个结点，它的子树不用再深入了</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tree[p] = d;</a:t>
            </a:r>
          </a:p>
          <a:p>
            <a:pPr algn="l"/>
            <a:r>
              <a:rPr lang="en-US" altLang="zh-CN" sz="3600" dirty="0">
                <a:solidFill>
                  <a:schemeClr val="tx1"/>
                </a:solidFill>
                <a:latin typeface="宋体" panose="02010600030101010101" pitchFamily="2" charset="-122"/>
                <a:ea typeface="宋体" panose="02010600030101010101" pitchFamily="2" charset="-122"/>
              </a:rPr>
              <a:t>        return;</a:t>
            </a:r>
          </a:p>
          <a:p>
            <a:pPr algn="l"/>
            <a:r>
              <a:rPr lang="en-US" altLang="zh-CN" sz="3600" dirty="0">
                <a:solidFill>
                  <a:schemeClr val="tx1"/>
                </a:solidFill>
                <a:latin typeface="宋体" panose="02010600030101010101" pitchFamily="2" charset="-122"/>
                <a:ea typeface="宋体" panose="02010600030101010101" pitchFamily="2" charset="-122"/>
              </a:rPr>
              <a:t>    }</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mid=(</a:t>
            </a:r>
            <a:r>
              <a:rPr lang="en-US" altLang="zh-CN" sz="3600" dirty="0" err="1">
                <a:solidFill>
                  <a:schemeClr val="tx1"/>
                </a:solidFill>
                <a:latin typeface="宋体" panose="02010600030101010101" pitchFamily="2" charset="-122"/>
                <a:ea typeface="宋体" panose="02010600030101010101" pitchFamily="2" charset="-122"/>
              </a:rPr>
              <a:t>pl+pr</a:t>
            </a:r>
            <a:r>
              <a:rPr lang="en-US" altLang="zh-CN" sz="3600" dirty="0">
                <a:solidFill>
                  <a:schemeClr val="tx1"/>
                </a:solidFill>
                <a:latin typeface="宋体" panose="02010600030101010101" pitchFamily="2" charset="-122"/>
                <a:ea typeface="宋体" panose="02010600030101010101" pitchFamily="2" charset="-122"/>
              </a:rPr>
              <a:t>)&gt;&gt;1;</a:t>
            </a:r>
          </a:p>
          <a:p>
            <a:pPr algn="l"/>
            <a:r>
              <a:rPr lang="en-US" altLang="zh-CN" sz="3600" dirty="0">
                <a:solidFill>
                  <a:schemeClr val="tx1"/>
                </a:solidFill>
                <a:latin typeface="宋体" panose="02010600030101010101" pitchFamily="2" charset="-122"/>
                <a:ea typeface="宋体" panose="02010600030101010101" pitchFamily="2" charset="-122"/>
              </a:rPr>
              <a:t>    if(L&lt;=mid) update(ls(p),</a:t>
            </a:r>
            <a:r>
              <a:rPr lang="en-US" altLang="zh-CN" sz="3600" dirty="0" err="1">
                <a:solidFill>
                  <a:schemeClr val="tx1"/>
                </a:solidFill>
                <a:latin typeface="宋体" panose="02010600030101010101" pitchFamily="2" charset="-122"/>
                <a:ea typeface="宋体" panose="02010600030101010101" pitchFamily="2" charset="-122"/>
              </a:rPr>
              <a:t>pl,mid,L,R,d</a:t>
            </a:r>
            <a:r>
              <a:rPr lang="en-US" altLang="zh-CN" sz="3600" dirty="0">
                <a:solidFill>
                  <a:schemeClr val="tx1"/>
                </a:solidFill>
                <a:latin typeface="宋体" panose="02010600030101010101" pitchFamily="2" charset="-122"/>
                <a:ea typeface="宋体" panose="02010600030101010101" pitchFamily="2" charset="-122"/>
              </a:rPr>
              <a:t>);    //</a:t>
            </a:r>
            <a:r>
              <a:rPr lang="zh-CN" altLang="en-US" sz="3600" dirty="0">
                <a:solidFill>
                  <a:schemeClr val="tx1"/>
                </a:solidFill>
                <a:latin typeface="宋体" panose="02010600030101010101" pitchFamily="2" charset="-122"/>
                <a:ea typeface="宋体" panose="02010600030101010101" pitchFamily="2" charset="-122"/>
              </a:rPr>
              <a:t>递归左子树</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if(R&gt;mid)  update(</a:t>
            </a:r>
            <a:r>
              <a:rPr lang="en-US" altLang="zh-CN" sz="3600" dirty="0" err="1">
                <a:solidFill>
                  <a:schemeClr val="tx1"/>
                </a:solidFill>
                <a:latin typeface="宋体" panose="02010600030101010101" pitchFamily="2" charset="-122"/>
                <a:ea typeface="宋体" panose="02010600030101010101" pitchFamily="2" charset="-122"/>
              </a:rPr>
              <a:t>rs</a:t>
            </a:r>
            <a:r>
              <a:rPr lang="en-US" altLang="zh-CN" sz="3600" dirty="0">
                <a:solidFill>
                  <a:schemeClr val="tx1"/>
                </a:solidFill>
                <a:latin typeface="宋体" panose="02010600030101010101" pitchFamily="2" charset="-122"/>
                <a:ea typeface="宋体" panose="02010600030101010101" pitchFamily="2" charset="-122"/>
              </a:rPr>
              <a:t>(p),mid+1,pr,L,R,d);  //</a:t>
            </a:r>
            <a:r>
              <a:rPr lang="zh-CN" altLang="en-US" sz="3600" dirty="0">
                <a:solidFill>
                  <a:schemeClr val="tx1"/>
                </a:solidFill>
                <a:latin typeface="宋体" panose="02010600030101010101" pitchFamily="2" charset="-122"/>
                <a:ea typeface="宋体" panose="02010600030101010101" pitchFamily="2" charset="-122"/>
              </a:rPr>
              <a:t>递归右子树</a:t>
            </a:r>
          </a:p>
          <a:p>
            <a:pPr algn="l"/>
            <a:r>
              <a:rPr lang="zh-CN" altLang="en-US" sz="3600" dirty="0">
                <a:solidFill>
                  <a:srgbClr val="FF0000"/>
                </a:solidFill>
                <a:latin typeface="宋体" panose="02010600030101010101" pitchFamily="2" charset="-122"/>
                <a:ea typeface="宋体" panose="02010600030101010101" pitchFamily="2" charset="-122"/>
              </a:rPr>
              <a:t>    </a:t>
            </a:r>
            <a:r>
              <a:rPr lang="en-US" altLang="zh-CN" sz="3600" dirty="0" err="1">
                <a:solidFill>
                  <a:srgbClr val="FF0000"/>
                </a:solidFill>
                <a:latin typeface="宋体" panose="02010600030101010101" pitchFamily="2" charset="-122"/>
                <a:ea typeface="宋体" panose="02010600030101010101" pitchFamily="2" charset="-122"/>
              </a:rPr>
              <a:t>push_up</a:t>
            </a:r>
            <a:r>
              <a:rPr lang="en-US" altLang="zh-CN" sz="3600" dirty="0">
                <a:solidFill>
                  <a:srgbClr val="FF0000"/>
                </a:solidFill>
                <a:latin typeface="宋体" panose="02010600030101010101" pitchFamily="2" charset="-122"/>
                <a:ea typeface="宋体" panose="02010600030101010101" pitchFamily="2" charset="-122"/>
              </a:rPr>
              <a:t>(p);                               //</a:t>
            </a:r>
            <a:r>
              <a:rPr lang="zh-CN" altLang="en-US" sz="3600" dirty="0">
                <a:solidFill>
                  <a:srgbClr val="FF0000"/>
                </a:solidFill>
                <a:latin typeface="宋体" panose="02010600030101010101" pitchFamily="2" charset="-122"/>
                <a:ea typeface="宋体" panose="02010600030101010101" pitchFamily="2" charset="-122"/>
              </a:rPr>
              <a:t>更新</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return;</a:t>
            </a:r>
          </a:p>
          <a:p>
            <a:pPr algn="l"/>
            <a:r>
              <a:rPr lang="en-US" altLang="zh-CN" sz="3600" dirty="0">
                <a:solidFill>
                  <a:schemeClr val="tx1"/>
                </a:solidFill>
                <a:latin typeface="宋体" panose="02010600030101010101" pitchFamily="2" charset="-122"/>
                <a:ea typeface="宋体" panose="02010600030101010101" pitchFamily="2" charset="-122"/>
              </a:rPr>
              <a:t>}</a:t>
            </a:r>
            <a:endParaRPr lang="en-US" altLang="zh-CN" sz="3600" dirty="0" smtClean="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76207301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文本框 8" descr="7b0a202020202262756c6c6574223a20227b5c2263617465676f727949645c223a31303030352c5c2274656d706c61746549645c223a32303233313332387d220a7d0a"/>
          <p:cNvSpPr txBox="1"/>
          <p:nvPr/>
        </p:nvSpPr>
        <p:spPr>
          <a:xfrm>
            <a:off x="507489" y="2657338"/>
            <a:ext cx="22002323" cy="895629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zh-CN" altLang="en-US" sz="4400" dirty="0" smtClean="0"/>
              <a:t>查询</a:t>
            </a:r>
            <a:r>
              <a:rPr lang="zh-CN" altLang="en-US" sz="4400" dirty="0"/>
              <a:t>区间</a:t>
            </a:r>
            <a:r>
              <a:rPr lang="en-US" altLang="zh-CN" sz="4400" dirty="0"/>
              <a:t>[L, R]</a:t>
            </a:r>
            <a:r>
              <a:rPr lang="zh-CN" altLang="en-US" sz="4400" dirty="0"/>
              <a:t>的最大值</a:t>
            </a:r>
            <a:r>
              <a:rPr lang="zh-CN" altLang="en-US" sz="4400" dirty="0" smtClean="0"/>
              <a:t>。函数</a:t>
            </a:r>
            <a:r>
              <a:rPr lang="en-US" altLang="zh-CN" sz="4400" dirty="0" smtClean="0"/>
              <a:t>query(p, </a:t>
            </a:r>
            <a:r>
              <a:rPr lang="en-US" altLang="zh-CN" sz="4400" dirty="0" err="1" smtClean="0"/>
              <a:t>pl</a:t>
            </a:r>
            <a:r>
              <a:rPr lang="en-US" altLang="zh-CN" sz="4400" dirty="0" smtClean="0"/>
              <a:t>, </a:t>
            </a:r>
            <a:r>
              <a:rPr lang="en-US" altLang="zh-CN" sz="4400" dirty="0" err="1" smtClean="0"/>
              <a:t>pr</a:t>
            </a:r>
            <a:r>
              <a:rPr lang="en-US" altLang="zh-CN" sz="4400" dirty="0" smtClean="0"/>
              <a:t>, L, </a:t>
            </a:r>
            <a:r>
              <a:rPr lang="en-US" altLang="zh-CN" sz="4400" dirty="0"/>
              <a:t>R)</a:t>
            </a:r>
            <a:r>
              <a:rPr lang="zh-CN" altLang="en-US" sz="4400" dirty="0"/>
              <a:t>查询以</a:t>
            </a:r>
            <a:r>
              <a:rPr lang="en-US" altLang="zh-CN" sz="4400" dirty="0"/>
              <a:t>p</a:t>
            </a:r>
            <a:r>
              <a:rPr lang="zh-CN" altLang="en-US" sz="4400" dirty="0"/>
              <a:t>为根的子树，这棵子树内区间</a:t>
            </a:r>
            <a:r>
              <a:rPr lang="en-US" altLang="zh-CN" sz="4400" dirty="0"/>
              <a:t>[L, R]</a:t>
            </a:r>
            <a:r>
              <a:rPr lang="zh-CN" altLang="en-US" sz="4400" dirty="0"/>
              <a:t>的最大值。</a:t>
            </a:r>
          </a:p>
          <a:p>
            <a:pPr marL="0" indent="0">
              <a:buNone/>
            </a:pPr>
            <a:r>
              <a:rPr lang="en-US" altLang="zh-CN" sz="4400" dirty="0" smtClean="0"/>
              <a:t>  1</a:t>
            </a:r>
            <a:r>
              <a:rPr lang="zh-CN" altLang="en-US" sz="4400" dirty="0"/>
              <a:t>）如果这棵子树完全被</a:t>
            </a:r>
            <a:r>
              <a:rPr lang="en-US" altLang="zh-CN" sz="4400" dirty="0"/>
              <a:t>[L, R]</a:t>
            </a:r>
            <a:r>
              <a:rPr lang="zh-CN" altLang="en-US" sz="4400" dirty="0"/>
              <a:t>覆盖，也就是说这棵子树在要查询的区间之内，那么直接返回</a:t>
            </a:r>
            <a:r>
              <a:rPr lang="en-US" altLang="zh-CN" sz="4400" dirty="0"/>
              <a:t>tree[p]</a:t>
            </a:r>
            <a:r>
              <a:rPr lang="zh-CN" altLang="en-US" sz="4400" dirty="0"/>
              <a:t>的</a:t>
            </a:r>
            <a:r>
              <a:rPr lang="zh-CN" altLang="en-US" sz="4400" dirty="0" smtClean="0"/>
              <a:t>值。</a:t>
            </a:r>
            <a:r>
              <a:rPr lang="zh-CN" altLang="en-US" sz="4400" dirty="0"/>
              <a:t>这一步体现了线段树的高效率</a:t>
            </a:r>
            <a:r>
              <a:rPr lang="zh-CN" altLang="en-US" sz="4400" dirty="0" smtClean="0"/>
              <a:t>。</a:t>
            </a:r>
            <a:endParaRPr lang="zh-CN" altLang="en-US" sz="4400" dirty="0"/>
          </a:p>
        </p:txBody>
      </p:sp>
      <p:sp>
        <p:nvSpPr>
          <p:cNvPr id="10" name="文本框 9"/>
          <p:cNvSpPr txBox="1"/>
          <p:nvPr/>
        </p:nvSpPr>
        <p:spPr>
          <a:xfrm>
            <a:off x="805146" y="924242"/>
            <a:ext cx="15319847" cy="954355"/>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a:t>
            </a:r>
            <a:r>
              <a:rPr lang="en-US" altLang="zh-CN" sz="5600" b="1" spc="600" dirty="0" smtClean="0">
                <a:solidFill>
                  <a:schemeClr val="bg1"/>
                </a:solidFill>
                <a:latin typeface="思源宋体 CN Heavy" panose="02020900000000000000" charset="-122"/>
                <a:ea typeface="思源宋体 CN Heavy" panose="02020900000000000000" charset="-122"/>
              </a:rPr>
              <a:t>3</a:t>
            </a:r>
            <a:r>
              <a:rPr lang="zh-CN" altLang="en-US" sz="5600" b="1" spc="600" dirty="0" smtClean="0">
                <a:solidFill>
                  <a:schemeClr val="bg1"/>
                </a:solidFill>
                <a:latin typeface="思源宋体 CN Heavy" panose="02020900000000000000" charset="-122"/>
                <a:ea typeface="思源宋体 CN Heavy" panose="02020900000000000000" charset="-122"/>
              </a:rPr>
              <a:t>）</a:t>
            </a:r>
            <a:r>
              <a:rPr lang="zh-CN" altLang="en-US" sz="5600" b="1" spc="600" dirty="0">
                <a:solidFill>
                  <a:schemeClr val="bg1"/>
                </a:solidFill>
                <a:latin typeface="思源宋体 CN Heavy" panose="02020900000000000000" charset="-122"/>
                <a:ea typeface="思源宋体 CN Heavy" panose="02020900000000000000" charset="-122"/>
              </a:rPr>
              <a:t>查询</a:t>
            </a:r>
            <a:endParaRPr lang="zh-CN" altLang="en-US" sz="4000" b="1" spc="600" dirty="0">
              <a:solidFill>
                <a:schemeClr val="bg1"/>
              </a:solidFill>
              <a:latin typeface="思源宋体 CN Heavy" panose="02020900000000000000" charset="-122"/>
              <a:ea typeface="思源宋体 CN Heavy" panose="02020900000000000000" charset="-122"/>
            </a:endParaRPr>
          </a:p>
        </p:txBody>
      </p:sp>
      <p:pic>
        <p:nvPicPr>
          <p:cNvPr id="13" name="图片 12"/>
          <p:cNvPicPr/>
          <p:nvPr/>
        </p:nvPicPr>
        <p:blipFill>
          <a:blip r:embed="rId5">
            <a:lum bright="34000" contrast="-8000"/>
          </a:blip>
          <a:srcRect l="20046" t="6270" r="19548" b="5808"/>
          <a:stretch>
            <a:fillRect/>
          </a:stretch>
        </p:blipFill>
        <p:spPr>
          <a:xfrm rot="5400000">
            <a:off x="9937523" y="-907566"/>
            <a:ext cx="6159598" cy="22245705"/>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2882161" y="7550472"/>
            <a:ext cx="20630982" cy="5016758"/>
          </a:xfrm>
          <a:prstGeom prst="rect">
            <a:avLst/>
          </a:prstGeom>
          <a:noFill/>
          <a:ln>
            <a:noFill/>
          </a:ln>
        </p:spPr>
        <p:txBody>
          <a:bodyPr wrap="square" rtlCol="0">
            <a:spAutoFit/>
          </a:bodyPr>
          <a:lstStyle/>
          <a:p>
            <a:pPr algn="l"/>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query(</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p,int</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pl,int</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pr,int</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L,int</a:t>
            </a:r>
            <a:r>
              <a:rPr lang="en-US" altLang="zh-CN" sz="4000" dirty="0">
                <a:solidFill>
                  <a:schemeClr val="tx1"/>
                </a:solidFill>
                <a:latin typeface="宋体" panose="02010600030101010101" pitchFamily="2" charset="-122"/>
                <a:ea typeface="宋体" panose="02010600030101010101" pitchFamily="2" charset="-122"/>
              </a:rPr>
              <a:t> R){           //</a:t>
            </a:r>
            <a:r>
              <a:rPr lang="zh-CN" altLang="en-US" sz="4000" dirty="0">
                <a:solidFill>
                  <a:schemeClr val="tx1"/>
                </a:solidFill>
                <a:latin typeface="宋体" panose="02010600030101010101" pitchFamily="2" charset="-122"/>
                <a:ea typeface="宋体" panose="02010600030101010101" pitchFamily="2" charset="-122"/>
              </a:rPr>
              <a:t>在查询区间</a:t>
            </a:r>
            <a:r>
              <a:rPr lang="en-US" altLang="zh-CN" sz="4000" dirty="0">
                <a:solidFill>
                  <a:schemeClr val="tx1"/>
                </a:solidFill>
                <a:latin typeface="宋体" panose="02010600030101010101" pitchFamily="2" charset="-122"/>
                <a:ea typeface="宋体" panose="02010600030101010101" pitchFamily="2" charset="-122"/>
              </a:rPr>
              <a:t>[L, R]</a:t>
            </a:r>
            <a:r>
              <a:rPr lang="zh-CN" altLang="en-US" sz="4000" dirty="0">
                <a:solidFill>
                  <a:schemeClr val="tx1"/>
                </a:solidFill>
                <a:latin typeface="宋体" panose="02010600030101010101" pitchFamily="2" charset="-122"/>
                <a:ea typeface="宋体" panose="02010600030101010101" pitchFamily="2" charset="-122"/>
              </a:rPr>
              <a:t>的最大值</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res = -INF;</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a:solidFill>
                  <a:srgbClr val="FF0000"/>
                </a:solidFill>
                <a:latin typeface="宋体" panose="02010600030101010101" pitchFamily="2" charset="-122"/>
                <a:ea typeface="宋体" panose="02010600030101010101" pitchFamily="2" charset="-122"/>
              </a:rPr>
              <a:t>if (L&lt;=</a:t>
            </a:r>
            <a:r>
              <a:rPr lang="en-US" altLang="zh-CN" sz="4000" dirty="0" err="1">
                <a:solidFill>
                  <a:srgbClr val="FF0000"/>
                </a:solidFill>
                <a:latin typeface="宋体" panose="02010600030101010101" pitchFamily="2" charset="-122"/>
                <a:ea typeface="宋体" panose="02010600030101010101" pitchFamily="2" charset="-122"/>
              </a:rPr>
              <a:t>pl</a:t>
            </a:r>
            <a:r>
              <a:rPr lang="en-US" altLang="zh-CN" sz="4000" dirty="0">
                <a:solidFill>
                  <a:srgbClr val="FF0000"/>
                </a:solidFill>
                <a:latin typeface="宋体" panose="02010600030101010101" pitchFamily="2" charset="-122"/>
                <a:ea typeface="宋体" panose="02010600030101010101" pitchFamily="2" charset="-122"/>
              </a:rPr>
              <a:t> &amp;&amp; </a:t>
            </a:r>
            <a:r>
              <a:rPr lang="en-US" altLang="zh-CN" sz="4000" dirty="0" err="1">
                <a:solidFill>
                  <a:srgbClr val="FF0000"/>
                </a:solidFill>
                <a:latin typeface="宋体" panose="02010600030101010101" pitchFamily="2" charset="-122"/>
                <a:ea typeface="宋体" panose="02010600030101010101" pitchFamily="2" charset="-122"/>
              </a:rPr>
              <a:t>pr</a:t>
            </a:r>
            <a:r>
              <a:rPr lang="en-US" altLang="zh-CN" sz="4000" dirty="0">
                <a:solidFill>
                  <a:srgbClr val="FF0000"/>
                </a:solidFill>
                <a:latin typeface="宋体" panose="02010600030101010101" pitchFamily="2" charset="-122"/>
                <a:ea typeface="宋体" panose="02010600030101010101" pitchFamily="2" charset="-122"/>
              </a:rPr>
              <a:t>&lt;=R) return tree[p];              //</a:t>
            </a:r>
            <a:r>
              <a:rPr lang="zh-CN" altLang="en-US" sz="4000" dirty="0">
                <a:solidFill>
                  <a:srgbClr val="FF0000"/>
                </a:solidFill>
                <a:latin typeface="宋体" panose="02010600030101010101" pitchFamily="2" charset="-122"/>
                <a:ea typeface="宋体" panose="02010600030101010101" pitchFamily="2" charset="-122"/>
              </a:rPr>
              <a:t>完全覆盖                                         </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mid=(</a:t>
            </a:r>
            <a:r>
              <a:rPr lang="en-US" altLang="zh-CN" sz="4000" dirty="0" err="1">
                <a:solidFill>
                  <a:schemeClr val="tx1"/>
                </a:solidFill>
                <a:latin typeface="宋体" panose="02010600030101010101" pitchFamily="2" charset="-122"/>
                <a:ea typeface="宋体" panose="02010600030101010101" pitchFamily="2" charset="-122"/>
              </a:rPr>
              <a:t>pl+pr</a:t>
            </a:r>
            <a:r>
              <a:rPr lang="en-US" altLang="zh-CN" sz="4000" dirty="0">
                <a:solidFill>
                  <a:schemeClr val="tx1"/>
                </a:solidFill>
                <a:latin typeface="宋体" panose="02010600030101010101" pitchFamily="2" charset="-122"/>
                <a:ea typeface="宋体" panose="02010600030101010101" pitchFamily="2" charset="-122"/>
              </a:rPr>
              <a:t>)&gt;&gt;1;</a:t>
            </a:r>
          </a:p>
          <a:p>
            <a:pPr algn="l"/>
            <a:r>
              <a:rPr lang="en-US" altLang="zh-CN" sz="4000" dirty="0">
                <a:solidFill>
                  <a:schemeClr val="tx1"/>
                </a:solidFill>
                <a:latin typeface="宋体" panose="02010600030101010101" pitchFamily="2" charset="-122"/>
                <a:ea typeface="宋体" panose="02010600030101010101" pitchFamily="2" charset="-122"/>
              </a:rPr>
              <a:t>    if (L&lt;=mid) res = max(res, query(ls(p),</a:t>
            </a:r>
            <a:r>
              <a:rPr lang="en-US" altLang="zh-CN" sz="4000" dirty="0" err="1">
                <a:solidFill>
                  <a:schemeClr val="tx1"/>
                </a:solidFill>
                <a:latin typeface="宋体" panose="02010600030101010101" pitchFamily="2" charset="-122"/>
                <a:ea typeface="宋体" panose="02010600030101010101" pitchFamily="2" charset="-122"/>
              </a:rPr>
              <a:t>pl,mid,L,R</a:t>
            </a:r>
            <a:r>
              <a:rPr lang="en-US" altLang="zh-CN" sz="4000" dirty="0">
                <a:solidFill>
                  <a:schemeClr val="tx1"/>
                </a:solidFill>
                <a:latin typeface="宋体" panose="02010600030101010101" pitchFamily="2" charset="-122"/>
                <a:ea typeface="宋体" panose="02010600030101010101" pitchFamily="2" charset="-122"/>
              </a:rPr>
              <a:t>));     //L</a:t>
            </a:r>
            <a:r>
              <a:rPr lang="zh-CN" altLang="en-US" sz="4000" dirty="0">
                <a:solidFill>
                  <a:schemeClr val="tx1"/>
                </a:solidFill>
                <a:latin typeface="宋体" panose="02010600030101010101" pitchFamily="2" charset="-122"/>
                <a:ea typeface="宋体" panose="02010600030101010101" pitchFamily="2" charset="-122"/>
              </a:rPr>
              <a:t>与左部分有重叠</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if (R&gt;mid)  res = max(res, query(</a:t>
            </a:r>
            <a:r>
              <a:rPr lang="en-US" altLang="zh-CN" sz="4000" dirty="0" err="1">
                <a:solidFill>
                  <a:schemeClr val="tx1"/>
                </a:solidFill>
                <a:latin typeface="宋体" panose="02010600030101010101" pitchFamily="2" charset="-122"/>
                <a:ea typeface="宋体" panose="02010600030101010101" pitchFamily="2" charset="-122"/>
              </a:rPr>
              <a:t>rs</a:t>
            </a:r>
            <a:r>
              <a:rPr lang="en-US" altLang="zh-CN" sz="4000" dirty="0">
                <a:solidFill>
                  <a:schemeClr val="tx1"/>
                </a:solidFill>
                <a:latin typeface="宋体" panose="02010600030101010101" pitchFamily="2" charset="-122"/>
                <a:ea typeface="宋体" panose="02010600030101010101" pitchFamily="2" charset="-122"/>
              </a:rPr>
              <a:t>(p),mid+1,pr,L,R));   //R</a:t>
            </a:r>
            <a:r>
              <a:rPr lang="zh-CN" altLang="en-US" sz="4000" dirty="0">
                <a:solidFill>
                  <a:schemeClr val="tx1"/>
                </a:solidFill>
                <a:latin typeface="宋体" panose="02010600030101010101" pitchFamily="2" charset="-122"/>
                <a:ea typeface="宋体" panose="02010600030101010101" pitchFamily="2" charset="-122"/>
              </a:rPr>
              <a:t>与右部分有重叠</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return res;</a:t>
            </a:r>
          </a:p>
          <a:p>
            <a:pPr algn="l"/>
            <a:r>
              <a:rPr lang="en-US" altLang="zh-CN" sz="4000" dirty="0">
                <a:solidFill>
                  <a:schemeClr val="tx1"/>
                </a:solidFill>
                <a:latin typeface="宋体" panose="02010600030101010101" pitchFamily="2" charset="-122"/>
                <a:ea typeface="宋体" panose="02010600030101010101" pitchFamily="2" charset="-122"/>
              </a:rPr>
              <a:t>}</a:t>
            </a:r>
            <a:endParaRPr lang="en-US" altLang="zh-CN" sz="4000" dirty="0" smtClean="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02249053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文本框 8" descr="7b0a202020202262756c6c6574223a20227b5c2263617465676f727949645c223a31303030352c5c2274656d706c61746549645c223a32303233313332387d220a7d0a"/>
          <p:cNvSpPr txBox="1"/>
          <p:nvPr/>
        </p:nvSpPr>
        <p:spPr>
          <a:xfrm>
            <a:off x="507489" y="2657338"/>
            <a:ext cx="22002323" cy="386180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buNone/>
            </a:pPr>
            <a:r>
              <a:rPr lang="zh-CN" altLang="en-US" sz="4400" dirty="0" smtClean="0"/>
              <a:t>如果</a:t>
            </a:r>
            <a:r>
              <a:rPr lang="zh-CN" altLang="en-US" sz="4400" dirty="0"/>
              <a:t>不能覆盖，那么需要把这棵子树二分，再继续下面两步的查询。</a:t>
            </a:r>
          </a:p>
          <a:p>
            <a:pPr marL="0" indent="0">
              <a:buNone/>
            </a:pPr>
            <a:r>
              <a:rPr lang="en-US" altLang="zh-CN" sz="4400" dirty="0" smtClean="0"/>
              <a:t>2</a:t>
            </a:r>
            <a:r>
              <a:rPr lang="zh-CN" altLang="en-US" sz="4400" dirty="0"/>
              <a:t>）如果</a:t>
            </a:r>
            <a:r>
              <a:rPr lang="en-US" altLang="zh-CN" sz="4400" dirty="0"/>
              <a:t>L</a:t>
            </a:r>
            <a:r>
              <a:rPr lang="zh-CN" altLang="en-US" sz="4400" dirty="0"/>
              <a:t>与左部分有重叠</a:t>
            </a:r>
            <a:r>
              <a:rPr lang="zh-CN" altLang="en-US" sz="4400" dirty="0" smtClean="0"/>
              <a:t>。</a:t>
            </a:r>
            <a:endParaRPr lang="zh-CN" altLang="en-US" sz="4400" dirty="0"/>
          </a:p>
          <a:p>
            <a:pPr marL="0" indent="0">
              <a:buNone/>
            </a:pPr>
            <a:r>
              <a:rPr lang="en-US" altLang="zh-CN" sz="4400" dirty="0" smtClean="0"/>
              <a:t>3</a:t>
            </a:r>
            <a:r>
              <a:rPr lang="zh-CN" altLang="en-US" sz="4400" dirty="0"/>
              <a:t>）如果</a:t>
            </a:r>
            <a:r>
              <a:rPr lang="en-US" altLang="zh-CN" sz="4400" dirty="0"/>
              <a:t>R</a:t>
            </a:r>
            <a:r>
              <a:rPr lang="zh-CN" altLang="en-US" sz="4400" dirty="0"/>
              <a:t>与右部分右重叠</a:t>
            </a:r>
            <a:r>
              <a:rPr lang="zh-CN" altLang="en-US" sz="4400" dirty="0" smtClean="0"/>
              <a:t>。</a:t>
            </a:r>
            <a:endParaRPr lang="en-US" sz="4400" dirty="0"/>
          </a:p>
        </p:txBody>
      </p:sp>
      <p:pic>
        <p:nvPicPr>
          <p:cNvPr id="14" name="图片 13"/>
          <p:cNvPicPr/>
          <p:nvPr/>
        </p:nvPicPr>
        <p:blipFill>
          <a:blip r:embed="rId5">
            <a:lum bright="34000" contrast="-8000"/>
          </a:blip>
          <a:srcRect l="20046" t="6270" r="19548" b="5808"/>
          <a:stretch>
            <a:fillRect/>
          </a:stretch>
        </p:blipFill>
        <p:spPr>
          <a:xfrm rot="5400000">
            <a:off x="9937523" y="-907566"/>
            <a:ext cx="6159598" cy="22245705"/>
          </a:xfrm>
          <a:prstGeom prst="rect">
            <a:avLst/>
          </a:prstGeom>
          <a:noFill/>
          <a:ln w="9525">
            <a:noFill/>
          </a:ln>
        </p:spPr>
      </p:pic>
      <p:sp>
        <p:nvSpPr>
          <p:cNvPr id="15" name="文本框 14" descr="7b0a202020202262756c6c6574223a20227b5c2263617465676f727949645c223a31303030352c5c2274656d706c61746549645c223a32303233313332387d220a7d0a"/>
          <p:cNvSpPr txBox="1"/>
          <p:nvPr/>
        </p:nvSpPr>
        <p:spPr>
          <a:xfrm>
            <a:off x="2882161" y="7550472"/>
            <a:ext cx="20630982" cy="5016758"/>
          </a:xfrm>
          <a:prstGeom prst="rect">
            <a:avLst/>
          </a:prstGeom>
          <a:noFill/>
          <a:ln>
            <a:noFill/>
          </a:ln>
        </p:spPr>
        <p:txBody>
          <a:bodyPr wrap="square" rtlCol="0">
            <a:spAutoFit/>
          </a:bodyPr>
          <a:lstStyle/>
          <a:p>
            <a:pPr algn="l"/>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query(</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p,int</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pl,int</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pr,int</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L,int</a:t>
            </a:r>
            <a:r>
              <a:rPr lang="en-US" altLang="zh-CN" sz="4000" dirty="0">
                <a:solidFill>
                  <a:schemeClr val="tx1"/>
                </a:solidFill>
                <a:latin typeface="宋体" panose="02010600030101010101" pitchFamily="2" charset="-122"/>
                <a:ea typeface="宋体" panose="02010600030101010101" pitchFamily="2" charset="-122"/>
              </a:rPr>
              <a:t> R){           //</a:t>
            </a:r>
            <a:r>
              <a:rPr lang="zh-CN" altLang="en-US" sz="4000" dirty="0">
                <a:solidFill>
                  <a:schemeClr val="tx1"/>
                </a:solidFill>
                <a:latin typeface="宋体" panose="02010600030101010101" pitchFamily="2" charset="-122"/>
                <a:ea typeface="宋体" panose="02010600030101010101" pitchFamily="2" charset="-122"/>
              </a:rPr>
              <a:t>在查询区间</a:t>
            </a:r>
            <a:r>
              <a:rPr lang="en-US" altLang="zh-CN" sz="4000" dirty="0">
                <a:solidFill>
                  <a:schemeClr val="tx1"/>
                </a:solidFill>
                <a:latin typeface="宋体" panose="02010600030101010101" pitchFamily="2" charset="-122"/>
                <a:ea typeface="宋体" panose="02010600030101010101" pitchFamily="2" charset="-122"/>
              </a:rPr>
              <a:t>[L, R]</a:t>
            </a:r>
            <a:r>
              <a:rPr lang="zh-CN" altLang="en-US" sz="4000" dirty="0">
                <a:solidFill>
                  <a:schemeClr val="tx1"/>
                </a:solidFill>
                <a:latin typeface="宋体" panose="02010600030101010101" pitchFamily="2" charset="-122"/>
                <a:ea typeface="宋体" panose="02010600030101010101" pitchFamily="2" charset="-122"/>
              </a:rPr>
              <a:t>的最大值</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res = -INF;</a:t>
            </a:r>
          </a:p>
          <a:p>
            <a:pPr algn="l"/>
            <a:r>
              <a:rPr lang="en-US" altLang="zh-CN" sz="4000" dirty="0">
                <a:solidFill>
                  <a:schemeClr val="tx1"/>
                </a:solidFill>
                <a:latin typeface="宋体" panose="02010600030101010101" pitchFamily="2" charset="-122"/>
                <a:ea typeface="宋体" panose="02010600030101010101" pitchFamily="2" charset="-122"/>
              </a:rPr>
              <a:t>    if (L&lt;=</a:t>
            </a:r>
            <a:r>
              <a:rPr lang="en-US" altLang="zh-CN" sz="4000" dirty="0" err="1">
                <a:solidFill>
                  <a:schemeClr val="tx1"/>
                </a:solidFill>
                <a:latin typeface="宋体" panose="02010600030101010101" pitchFamily="2" charset="-122"/>
                <a:ea typeface="宋体" panose="02010600030101010101" pitchFamily="2" charset="-122"/>
              </a:rPr>
              <a:t>pl</a:t>
            </a:r>
            <a:r>
              <a:rPr lang="en-US" altLang="zh-CN" sz="4000" dirty="0">
                <a:solidFill>
                  <a:schemeClr val="tx1"/>
                </a:solidFill>
                <a:latin typeface="宋体" panose="02010600030101010101" pitchFamily="2" charset="-122"/>
                <a:ea typeface="宋体" panose="02010600030101010101" pitchFamily="2" charset="-122"/>
              </a:rPr>
              <a:t> &amp;&amp; </a:t>
            </a:r>
            <a:r>
              <a:rPr lang="en-US" altLang="zh-CN" sz="4000" dirty="0" err="1">
                <a:solidFill>
                  <a:schemeClr val="tx1"/>
                </a:solidFill>
                <a:latin typeface="宋体" panose="02010600030101010101" pitchFamily="2" charset="-122"/>
                <a:ea typeface="宋体" panose="02010600030101010101" pitchFamily="2" charset="-122"/>
              </a:rPr>
              <a:t>pr</a:t>
            </a:r>
            <a:r>
              <a:rPr lang="en-US" altLang="zh-CN" sz="4000" dirty="0">
                <a:solidFill>
                  <a:schemeClr val="tx1"/>
                </a:solidFill>
                <a:latin typeface="宋体" panose="02010600030101010101" pitchFamily="2" charset="-122"/>
                <a:ea typeface="宋体" panose="02010600030101010101" pitchFamily="2" charset="-122"/>
              </a:rPr>
              <a:t>&lt;=R) return tree[p];              //</a:t>
            </a:r>
            <a:r>
              <a:rPr lang="zh-CN" altLang="en-US" sz="4000" dirty="0">
                <a:solidFill>
                  <a:schemeClr val="tx1"/>
                </a:solidFill>
                <a:latin typeface="宋体" panose="02010600030101010101" pitchFamily="2" charset="-122"/>
                <a:ea typeface="宋体" panose="02010600030101010101" pitchFamily="2" charset="-122"/>
              </a:rPr>
              <a:t>完全覆盖                                         </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err="1">
                <a:solidFill>
                  <a:srgbClr val="FF0000"/>
                </a:solidFill>
                <a:latin typeface="宋体" panose="02010600030101010101" pitchFamily="2" charset="-122"/>
                <a:ea typeface="宋体" panose="02010600030101010101" pitchFamily="2" charset="-122"/>
              </a:rPr>
              <a:t>int</a:t>
            </a:r>
            <a:r>
              <a:rPr lang="en-US" altLang="zh-CN" sz="4000" dirty="0">
                <a:solidFill>
                  <a:srgbClr val="FF0000"/>
                </a:solidFill>
                <a:latin typeface="宋体" panose="02010600030101010101" pitchFamily="2" charset="-122"/>
                <a:ea typeface="宋体" panose="02010600030101010101" pitchFamily="2" charset="-122"/>
              </a:rPr>
              <a:t> mid=(</a:t>
            </a:r>
            <a:r>
              <a:rPr lang="en-US" altLang="zh-CN" sz="4000" dirty="0" err="1">
                <a:solidFill>
                  <a:srgbClr val="FF0000"/>
                </a:solidFill>
                <a:latin typeface="宋体" panose="02010600030101010101" pitchFamily="2" charset="-122"/>
                <a:ea typeface="宋体" panose="02010600030101010101" pitchFamily="2" charset="-122"/>
              </a:rPr>
              <a:t>pl+pr</a:t>
            </a:r>
            <a:r>
              <a:rPr lang="en-US" altLang="zh-CN" sz="4000" dirty="0">
                <a:solidFill>
                  <a:srgbClr val="FF0000"/>
                </a:solidFill>
                <a:latin typeface="宋体" panose="02010600030101010101" pitchFamily="2" charset="-122"/>
                <a:ea typeface="宋体" panose="02010600030101010101" pitchFamily="2" charset="-122"/>
              </a:rPr>
              <a:t>)&gt;&gt;1;</a:t>
            </a:r>
          </a:p>
          <a:p>
            <a:pPr algn="l"/>
            <a:r>
              <a:rPr lang="en-US" altLang="zh-CN" sz="4000" dirty="0">
                <a:solidFill>
                  <a:srgbClr val="FF0000"/>
                </a:solidFill>
                <a:latin typeface="宋体" panose="02010600030101010101" pitchFamily="2" charset="-122"/>
                <a:ea typeface="宋体" panose="02010600030101010101" pitchFamily="2" charset="-122"/>
              </a:rPr>
              <a:t>    if (L&lt;=mid) res = max(res, query(ls(p),</a:t>
            </a:r>
            <a:r>
              <a:rPr lang="en-US" altLang="zh-CN" sz="4000" dirty="0" err="1">
                <a:solidFill>
                  <a:srgbClr val="FF0000"/>
                </a:solidFill>
                <a:latin typeface="宋体" panose="02010600030101010101" pitchFamily="2" charset="-122"/>
                <a:ea typeface="宋体" panose="02010600030101010101" pitchFamily="2" charset="-122"/>
              </a:rPr>
              <a:t>pl,mid,L,R</a:t>
            </a:r>
            <a:r>
              <a:rPr lang="en-US" altLang="zh-CN" sz="4000" dirty="0">
                <a:solidFill>
                  <a:srgbClr val="FF0000"/>
                </a:solidFill>
                <a:latin typeface="宋体" panose="02010600030101010101" pitchFamily="2" charset="-122"/>
                <a:ea typeface="宋体" panose="02010600030101010101" pitchFamily="2" charset="-122"/>
              </a:rPr>
              <a:t>));     //L</a:t>
            </a:r>
            <a:r>
              <a:rPr lang="zh-CN" altLang="en-US" sz="4000" dirty="0">
                <a:solidFill>
                  <a:srgbClr val="FF0000"/>
                </a:solidFill>
                <a:latin typeface="宋体" panose="02010600030101010101" pitchFamily="2" charset="-122"/>
                <a:ea typeface="宋体" panose="02010600030101010101" pitchFamily="2" charset="-122"/>
              </a:rPr>
              <a:t>与左部分有重叠</a:t>
            </a:r>
          </a:p>
          <a:p>
            <a:pPr algn="l"/>
            <a:r>
              <a:rPr lang="zh-CN" altLang="en-US" sz="4000" dirty="0">
                <a:solidFill>
                  <a:srgbClr val="FF0000"/>
                </a:solidFill>
                <a:latin typeface="宋体" panose="02010600030101010101" pitchFamily="2" charset="-122"/>
                <a:ea typeface="宋体" panose="02010600030101010101" pitchFamily="2" charset="-122"/>
              </a:rPr>
              <a:t>    </a:t>
            </a:r>
            <a:r>
              <a:rPr lang="en-US" altLang="zh-CN" sz="4000" dirty="0">
                <a:solidFill>
                  <a:srgbClr val="FF0000"/>
                </a:solidFill>
                <a:latin typeface="宋体" panose="02010600030101010101" pitchFamily="2" charset="-122"/>
                <a:ea typeface="宋体" panose="02010600030101010101" pitchFamily="2" charset="-122"/>
              </a:rPr>
              <a:t>if (R&gt;mid)  res = max(res, query(</a:t>
            </a:r>
            <a:r>
              <a:rPr lang="en-US" altLang="zh-CN" sz="4000" dirty="0" err="1">
                <a:solidFill>
                  <a:srgbClr val="FF0000"/>
                </a:solidFill>
                <a:latin typeface="宋体" panose="02010600030101010101" pitchFamily="2" charset="-122"/>
                <a:ea typeface="宋体" panose="02010600030101010101" pitchFamily="2" charset="-122"/>
              </a:rPr>
              <a:t>rs</a:t>
            </a:r>
            <a:r>
              <a:rPr lang="en-US" altLang="zh-CN" sz="4000" dirty="0">
                <a:solidFill>
                  <a:srgbClr val="FF0000"/>
                </a:solidFill>
                <a:latin typeface="宋体" panose="02010600030101010101" pitchFamily="2" charset="-122"/>
                <a:ea typeface="宋体" panose="02010600030101010101" pitchFamily="2" charset="-122"/>
              </a:rPr>
              <a:t>(p),mid+1,pr,L,R));   //R</a:t>
            </a:r>
            <a:r>
              <a:rPr lang="zh-CN" altLang="en-US" sz="4000" dirty="0">
                <a:solidFill>
                  <a:srgbClr val="FF0000"/>
                </a:solidFill>
                <a:latin typeface="宋体" panose="02010600030101010101" pitchFamily="2" charset="-122"/>
                <a:ea typeface="宋体" panose="02010600030101010101" pitchFamily="2" charset="-122"/>
              </a:rPr>
              <a:t>与右部分有重叠</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return res;</a:t>
            </a:r>
          </a:p>
          <a:p>
            <a:pPr algn="l"/>
            <a:r>
              <a:rPr lang="en-US" altLang="zh-CN" sz="4000" dirty="0">
                <a:solidFill>
                  <a:schemeClr val="tx1"/>
                </a:solidFill>
                <a:latin typeface="宋体" panose="02010600030101010101" pitchFamily="2" charset="-122"/>
                <a:ea typeface="宋体" panose="02010600030101010101" pitchFamily="2" charset="-122"/>
              </a:rPr>
              <a:t>}</a:t>
            </a:r>
            <a:endParaRPr lang="en-US" altLang="zh-CN" sz="4000" dirty="0" smtClean="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07627785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0830" cy="1503"/>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选数异或  </a:t>
              </a:r>
              <a:r>
                <a:rPr lang="en-US" altLang="zh-CN" sz="5600" b="1" spc="600" dirty="0">
                  <a:solidFill>
                    <a:schemeClr val="bg1"/>
                  </a:solidFill>
                  <a:latin typeface="思源宋体 CN Heavy" panose="02020900000000000000" charset="-122"/>
                  <a:ea typeface="思源宋体 CN Heavy" panose="02020900000000000000" charset="-122"/>
                </a:rPr>
                <a:t>2022</a:t>
              </a:r>
              <a:r>
                <a:rPr lang="zh-CN" altLang="en-US" sz="5600" b="1" spc="600" dirty="0" smtClean="0">
                  <a:solidFill>
                    <a:schemeClr val="bg1"/>
                  </a:solidFill>
                  <a:latin typeface="思源宋体 CN Heavy" panose="02020900000000000000" charset="-122"/>
                  <a:ea typeface="思源宋体 CN Heavy" panose="02020900000000000000" charset="-122"/>
                </a:rPr>
                <a:t>年省</a:t>
              </a:r>
              <a:r>
                <a:rPr lang="zh-CN" altLang="en-US" sz="5600" b="1" spc="600" dirty="0">
                  <a:solidFill>
                    <a:schemeClr val="bg1"/>
                  </a:solidFill>
                  <a:latin typeface="思源宋体 CN Heavy" panose="02020900000000000000" charset="-122"/>
                  <a:ea typeface="思源宋体 CN Heavy" panose="02020900000000000000" charset="-122"/>
                </a:rPr>
                <a:t>赛，</a:t>
              </a:r>
              <a:r>
                <a:rPr lang="en-US" altLang="zh-CN" sz="5600" b="1" spc="600" dirty="0" err="1">
                  <a:solidFill>
                    <a:schemeClr val="bg1"/>
                  </a:solidFill>
                  <a:latin typeface="思源宋体 CN Heavy" panose="02020900000000000000" charset="-122"/>
                  <a:ea typeface="思源宋体 CN Heavy" panose="02020900000000000000" charset="-122"/>
                </a:rPr>
                <a:t>lanqiaoOJ</a:t>
              </a:r>
              <a:r>
                <a:rPr lang="zh-CN" altLang="en-US" sz="5600" b="1" spc="600" dirty="0">
                  <a:solidFill>
                    <a:schemeClr val="bg1"/>
                  </a:solidFill>
                  <a:latin typeface="思源宋体 CN Heavy" panose="02020900000000000000" charset="-122"/>
                  <a:ea typeface="思源宋体 CN Heavy" panose="02020900000000000000" charset="-122"/>
                </a:rPr>
                <a:t>题号</a:t>
              </a:r>
              <a:r>
                <a:rPr lang="en-US" altLang="zh-CN" sz="5600" b="1" spc="600" dirty="0">
                  <a:solidFill>
                    <a:schemeClr val="bg1"/>
                  </a:solidFill>
                  <a:latin typeface="思源宋体 CN Heavy" panose="02020900000000000000" charset="-122"/>
                  <a:ea typeface="思源宋体 CN Heavy" panose="02020900000000000000" charset="-122"/>
                </a:rPr>
                <a:t>2081</a:t>
              </a:r>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9" name="文本框 8" descr="7b0a202020202262756c6c6574223a20227b5c2263617465676f727949645c223a31303030352c5c2274656d706c61746549645c223a32303233313332387d220a7d0a"/>
          <p:cNvSpPr txBox="1"/>
          <p:nvPr/>
        </p:nvSpPr>
        <p:spPr>
          <a:xfrm>
            <a:off x="1137076" y="2817071"/>
            <a:ext cx="22002323" cy="7848302"/>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buNone/>
            </a:pPr>
            <a:r>
              <a:rPr lang="en-US" altLang="zh-CN" dirty="0">
                <a:solidFill>
                  <a:srgbClr val="0070C0"/>
                </a:solidFill>
                <a:latin typeface="Times New Roman" panose="02020603050405020304" pitchFamily="18" charset="0"/>
                <a:cs typeface="Times New Roman" panose="02020603050405020304" pitchFamily="18" charset="0"/>
              </a:rPr>
              <a:t>【</a:t>
            </a:r>
            <a:r>
              <a:rPr lang="zh-CN" altLang="en-US" dirty="0">
                <a:solidFill>
                  <a:srgbClr val="0070C0"/>
                </a:solidFill>
                <a:latin typeface="Times New Roman" panose="02020603050405020304" pitchFamily="18" charset="0"/>
                <a:cs typeface="Times New Roman" panose="02020603050405020304" pitchFamily="18" charset="0"/>
              </a:rPr>
              <a:t>题目描述</a:t>
            </a:r>
            <a:r>
              <a:rPr lang="en-US" altLang="zh-CN" dirty="0">
                <a:solidFill>
                  <a:srgbClr val="0070C0"/>
                </a:solidFill>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给定一个长度为 </a:t>
            </a:r>
            <a:r>
              <a:rPr lang="en-US" altLang="zh-CN" dirty="0">
                <a:latin typeface="Times New Roman" panose="02020603050405020304" pitchFamily="18" charset="0"/>
                <a:cs typeface="Times New Roman" panose="02020603050405020304" pitchFamily="18" charset="0"/>
              </a:rPr>
              <a:t>n </a:t>
            </a:r>
            <a:r>
              <a:rPr lang="zh-CN" altLang="en-US" dirty="0">
                <a:latin typeface="Times New Roman" panose="02020603050405020304" pitchFamily="18" charset="0"/>
                <a:cs typeface="Times New Roman" panose="02020603050405020304" pitchFamily="18" charset="0"/>
              </a:rPr>
              <a:t>的数列</a:t>
            </a:r>
            <a:r>
              <a:rPr lang="en-US" altLang="zh-CN" dirty="0">
                <a:latin typeface="Times New Roman" panose="02020603050405020304" pitchFamily="18" charset="0"/>
                <a:cs typeface="Times New Roman" panose="02020603050405020304" pitchFamily="18" charset="0"/>
              </a:rPr>
              <a:t>A1, A2, ... , An </a:t>
            </a:r>
            <a:r>
              <a:rPr lang="zh-CN" altLang="en-US" dirty="0">
                <a:latin typeface="Times New Roman" panose="02020603050405020304" pitchFamily="18" charset="0"/>
                <a:cs typeface="Times New Roman" panose="02020603050405020304" pitchFamily="18" charset="0"/>
              </a:rPr>
              <a:t>和一个非负整数</a:t>
            </a:r>
            <a:r>
              <a:rPr lang="en-US" altLang="zh-CN" dirty="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，给定</a:t>
            </a:r>
            <a:r>
              <a:rPr lang="en-US" altLang="zh-CN" dirty="0">
                <a:latin typeface="Times New Roman" panose="02020603050405020304" pitchFamily="18" charset="0"/>
                <a:cs typeface="Times New Roman" panose="02020603050405020304" pitchFamily="18" charset="0"/>
              </a:rPr>
              <a:t>m</a:t>
            </a:r>
            <a:r>
              <a:rPr lang="zh-CN" altLang="en-US" dirty="0">
                <a:latin typeface="Times New Roman" panose="02020603050405020304" pitchFamily="18" charset="0"/>
                <a:cs typeface="Times New Roman" panose="02020603050405020304" pitchFamily="18" charset="0"/>
              </a:rPr>
              <a:t>次查询</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每次询问能否从某个区间</a:t>
            </a:r>
            <a:r>
              <a:rPr lang="en-US" altLang="zh-CN" dirty="0">
                <a:latin typeface="Times New Roman" panose="02020603050405020304" pitchFamily="18" charset="0"/>
                <a:cs typeface="Times New Roman" panose="02020603050405020304" pitchFamily="18" charset="0"/>
              </a:rPr>
              <a:t>[l, r]</a:t>
            </a:r>
            <a:r>
              <a:rPr lang="zh-CN" altLang="en-US" dirty="0">
                <a:latin typeface="Times New Roman" panose="02020603050405020304" pitchFamily="18" charset="0"/>
                <a:cs typeface="Times New Roman" panose="02020603050405020304" pitchFamily="18" charset="0"/>
              </a:rPr>
              <a:t>中选择两个数使得他们的异或等于</a:t>
            </a:r>
            <a:r>
              <a:rPr lang="en-US" altLang="zh-CN" dirty="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a:t>
            </a:r>
          </a:p>
          <a:p>
            <a:pPr marL="0" indent="0">
              <a:buNone/>
            </a:pPr>
            <a:r>
              <a:rPr lang="en-US" altLang="zh-CN" dirty="0">
                <a:solidFill>
                  <a:srgbClr val="0070C0"/>
                </a:solidFill>
                <a:latin typeface="Times New Roman" panose="02020603050405020304" pitchFamily="18" charset="0"/>
                <a:cs typeface="Times New Roman" panose="02020603050405020304" pitchFamily="18" charset="0"/>
              </a:rPr>
              <a:t>【</a:t>
            </a:r>
            <a:r>
              <a:rPr lang="zh-CN" altLang="en-US" dirty="0">
                <a:solidFill>
                  <a:srgbClr val="0070C0"/>
                </a:solidFill>
                <a:latin typeface="Times New Roman" panose="02020603050405020304" pitchFamily="18" charset="0"/>
                <a:cs typeface="Times New Roman" panose="02020603050405020304" pitchFamily="18" charset="0"/>
              </a:rPr>
              <a:t>输入格式</a:t>
            </a:r>
            <a:r>
              <a:rPr lang="en-US" altLang="zh-CN" dirty="0">
                <a:solidFill>
                  <a:srgbClr val="0070C0"/>
                </a:solidFill>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输入的第一行包含三个整数</a:t>
            </a:r>
            <a:r>
              <a:rPr lang="en-US" altLang="zh-CN" dirty="0">
                <a:latin typeface="Times New Roman" panose="02020603050405020304" pitchFamily="18" charset="0"/>
                <a:cs typeface="Times New Roman" panose="02020603050405020304" pitchFamily="18" charset="0"/>
              </a:rPr>
              <a:t>n, m, x</a:t>
            </a:r>
            <a:r>
              <a:rPr lang="zh-CN" altLang="en-US" dirty="0">
                <a:latin typeface="Times New Roman" panose="02020603050405020304" pitchFamily="18" charset="0"/>
                <a:cs typeface="Times New Roman" panose="02020603050405020304" pitchFamily="18" charset="0"/>
              </a:rPr>
              <a:t>。第二行包含</a:t>
            </a:r>
            <a:r>
              <a:rPr lang="en-US" altLang="zh-CN"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个整数</a:t>
            </a:r>
            <a:r>
              <a:rPr lang="en-US" altLang="zh-CN" dirty="0">
                <a:latin typeface="Times New Roman" panose="02020603050405020304" pitchFamily="18" charset="0"/>
                <a:cs typeface="Times New Roman" panose="02020603050405020304" pitchFamily="18" charset="0"/>
              </a:rPr>
              <a:t>A1, A2, ... , An</a:t>
            </a:r>
            <a:r>
              <a:rPr lang="zh-CN" altLang="en-US" dirty="0">
                <a:latin typeface="Times New Roman" panose="02020603050405020304" pitchFamily="18" charset="0"/>
                <a:cs typeface="Times New Roman" panose="02020603050405020304" pitchFamily="18" charset="0"/>
              </a:rPr>
              <a:t>。接下来</a:t>
            </a:r>
            <a:r>
              <a:rPr lang="en-US" altLang="zh-CN" dirty="0">
                <a:latin typeface="Times New Roman" panose="02020603050405020304" pitchFamily="18" charset="0"/>
                <a:cs typeface="Times New Roman" panose="02020603050405020304" pitchFamily="18" charset="0"/>
              </a:rPr>
              <a:t>m</a:t>
            </a:r>
            <a:r>
              <a:rPr lang="zh-CN" altLang="en-US" dirty="0">
                <a:latin typeface="Times New Roman" panose="02020603050405020304" pitchFamily="18" charset="0"/>
                <a:cs typeface="Times New Roman" panose="02020603050405020304" pitchFamily="18" charset="0"/>
              </a:rPr>
              <a:t>行，每行包含两个整数</a:t>
            </a:r>
            <a:r>
              <a:rPr lang="en-US" altLang="zh-CN" dirty="0">
                <a:latin typeface="Times New Roman" panose="02020603050405020304" pitchFamily="18" charset="0"/>
                <a:cs typeface="Times New Roman" panose="02020603050405020304" pitchFamily="18" charset="0"/>
              </a:rPr>
              <a:t>li, </a:t>
            </a:r>
            <a:r>
              <a:rPr lang="en-US" altLang="zh-CN" dirty="0" err="1">
                <a:latin typeface="Times New Roman" panose="02020603050405020304" pitchFamily="18" charset="0"/>
                <a:cs typeface="Times New Roman" panose="02020603050405020304" pitchFamily="18" charset="0"/>
              </a:rPr>
              <a:t>ri</a:t>
            </a:r>
            <a:r>
              <a:rPr lang="zh-CN" altLang="en-US" dirty="0">
                <a:latin typeface="Times New Roman" panose="02020603050405020304" pitchFamily="18" charset="0"/>
                <a:cs typeface="Times New Roman" panose="02020603050405020304" pitchFamily="18" charset="0"/>
              </a:rPr>
              <a:t>表示询问区间 </a:t>
            </a:r>
            <a:r>
              <a:rPr lang="en-US" altLang="zh-CN" dirty="0">
                <a:latin typeface="Times New Roman" panose="02020603050405020304" pitchFamily="18" charset="0"/>
                <a:cs typeface="Times New Roman" panose="02020603050405020304" pitchFamily="18" charset="0"/>
              </a:rPr>
              <a:t>[li, </a:t>
            </a:r>
            <a:r>
              <a:rPr lang="en-US" altLang="zh-CN" dirty="0" err="1">
                <a:latin typeface="Times New Roman" panose="02020603050405020304" pitchFamily="18" charset="0"/>
                <a:cs typeface="Times New Roman" panose="02020603050405020304" pitchFamily="18" charset="0"/>
              </a:rPr>
              <a:t>ri</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p>
          <a:p>
            <a:pPr marL="0" indent="0">
              <a:buNone/>
            </a:pPr>
            <a:r>
              <a:rPr lang="en-US" altLang="zh-CN" dirty="0">
                <a:solidFill>
                  <a:srgbClr val="0070C0"/>
                </a:solidFill>
                <a:latin typeface="Times New Roman" panose="02020603050405020304" pitchFamily="18" charset="0"/>
                <a:cs typeface="Times New Roman" panose="02020603050405020304" pitchFamily="18" charset="0"/>
              </a:rPr>
              <a:t>【</a:t>
            </a:r>
            <a:r>
              <a:rPr lang="zh-CN" altLang="en-US" dirty="0">
                <a:solidFill>
                  <a:srgbClr val="0070C0"/>
                </a:solidFill>
                <a:latin typeface="Times New Roman" panose="02020603050405020304" pitchFamily="18" charset="0"/>
                <a:cs typeface="Times New Roman" panose="02020603050405020304" pitchFamily="18" charset="0"/>
              </a:rPr>
              <a:t>输出格式</a:t>
            </a:r>
            <a:r>
              <a:rPr lang="en-US" altLang="zh-CN" dirty="0">
                <a:solidFill>
                  <a:srgbClr val="0070C0"/>
                </a:solidFill>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对于每个询问</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如果该区间内存在两个数的异或为</a:t>
            </a:r>
            <a:r>
              <a:rPr lang="en-US" altLang="zh-CN" dirty="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则输出</a:t>
            </a:r>
            <a:r>
              <a:rPr lang="en-US" altLang="zh-CN" dirty="0">
                <a:latin typeface="Times New Roman" panose="02020603050405020304" pitchFamily="18" charset="0"/>
                <a:cs typeface="Times New Roman" panose="02020603050405020304" pitchFamily="18" charset="0"/>
              </a:rPr>
              <a:t>yes, </a:t>
            </a:r>
            <a:r>
              <a:rPr lang="zh-CN" altLang="en-US" dirty="0">
                <a:latin typeface="Times New Roman" panose="02020603050405020304" pitchFamily="18" charset="0"/>
                <a:cs typeface="Times New Roman" panose="02020603050405020304" pitchFamily="18" charset="0"/>
              </a:rPr>
              <a:t>否则输出</a:t>
            </a:r>
            <a:r>
              <a:rPr lang="en-US" altLang="zh-CN" dirty="0">
                <a:latin typeface="Times New Roman" panose="02020603050405020304" pitchFamily="18" charset="0"/>
                <a:cs typeface="Times New Roman" panose="02020603050405020304" pitchFamily="18" charset="0"/>
              </a:rPr>
              <a:t>no</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marL="0" indent="0">
              <a:buNone/>
            </a:pPr>
            <a:r>
              <a:rPr lang="en-US" altLang="zh-CN" dirty="0">
                <a:solidFill>
                  <a:srgbClr val="0070C0"/>
                </a:solidFill>
                <a:latin typeface="Times New Roman" panose="02020603050405020304" pitchFamily="18" charset="0"/>
                <a:cs typeface="Times New Roman" panose="02020603050405020304" pitchFamily="18" charset="0"/>
              </a:rPr>
              <a:t>【</a:t>
            </a:r>
            <a:r>
              <a:rPr lang="zh-CN" altLang="en-US" dirty="0">
                <a:solidFill>
                  <a:srgbClr val="0070C0"/>
                </a:solidFill>
                <a:latin typeface="Times New Roman" panose="02020603050405020304" pitchFamily="18" charset="0"/>
                <a:cs typeface="Times New Roman" panose="02020603050405020304" pitchFamily="18" charset="0"/>
              </a:rPr>
              <a:t>评测用例规模与约定</a:t>
            </a:r>
            <a:r>
              <a:rPr lang="en-US" altLang="zh-CN" dirty="0">
                <a:solidFill>
                  <a:srgbClr val="0070C0"/>
                </a:solidFill>
                <a:latin typeface="Times New Roman" panose="02020603050405020304" pitchFamily="18" charset="0"/>
                <a:cs typeface="Times New Roman" panose="02020603050405020304" pitchFamily="18" charset="0"/>
              </a:rPr>
              <a:t>】</a:t>
            </a:r>
            <a:r>
              <a:rPr lang="zh-CN" altLang="en-US" dirty="0">
                <a:solidFill>
                  <a:srgbClr val="0070C0"/>
                </a:solidFill>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对于</a:t>
            </a:r>
            <a:r>
              <a:rPr lang="en-US" altLang="zh-CN" dirty="0">
                <a:latin typeface="Times New Roman" panose="02020603050405020304" pitchFamily="18" charset="0"/>
                <a:cs typeface="Times New Roman" panose="02020603050405020304" pitchFamily="18" charset="0"/>
              </a:rPr>
              <a:t>20%</a:t>
            </a:r>
            <a:r>
              <a:rPr lang="zh-CN" altLang="en-US" dirty="0">
                <a:latin typeface="Times New Roman" panose="02020603050405020304" pitchFamily="18" charset="0"/>
                <a:cs typeface="Times New Roman" panose="02020603050405020304" pitchFamily="18" charset="0"/>
              </a:rPr>
              <a:t>的评测用例，</a:t>
            </a:r>
            <a:r>
              <a:rPr lang="en-US" altLang="zh-CN" dirty="0">
                <a:latin typeface="Times New Roman" panose="02020603050405020304" pitchFamily="18" charset="0"/>
                <a:cs typeface="Times New Roman" panose="02020603050405020304" pitchFamily="18" charset="0"/>
              </a:rPr>
              <a:t>1 ≤ </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m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100</a:t>
            </a:r>
            <a:r>
              <a:rPr lang="zh-CN" altLang="en-US" dirty="0">
                <a:latin typeface="Times New Roman" panose="02020603050405020304" pitchFamily="18" charset="0"/>
                <a:cs typeface="Times New Roman" panose="02020603050405020304" pitchFamily="18" charset="0"/>
              </a:rPr>
              <a:t>；对于</a:t>
            </a:r>
            <a:r>
              <a:rPr lang="en-US" altLang="zh-CN" dirty="0">
                <a:latin typeface="Times New Roman" panose="02020603050405020304" pitchFamily="18" charset="0"/>
                <a:cs typeface="Times New Roman" panose="02020603050405020304" pitchFamily="18" charset="0"/>
              </a:rPr>
              <a:t>40%</a:t>
            </a:r>
            <a:r>
              <a:rPr lang="zh-CN" altLang="en-US" dirty="0">
                <a:latin typeface="Times New Roman" panose="02020603050405020304" pitchFamily="18" charset="0"/>
                <a:cs typeface="Times New Roman" panose="02020603050405020304" pitchFamily="18" charset="0"/>
              </a:rPr>
              <a:t>的评测用例，</a:t>
            </a:r>
            <a:r>
              <a:rPr lang="en-US" altLang="zh-CN" dirty="0">
                <a:latin typeface="Times New Roman" panose="02020603050405020304" pitchFamily="18" charset="0"/>
                <a:cs typeface="Times New Roman" panose="02020603050405020304" pitchFamily="18" charset="0"/>
              </a:rPr>
              <a:t>1 ≤ </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m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1000</a:t>
            </a:r>
            <a:r>
              <a:rPr lang="zh-CN" altLang="en-US" dirty="0">
                <a:latin typeface="Times New Roman" panose="02020603050405020304" pitchFamily="18" charset="0"/>
                <a:cs typeface="Times New Roman" panose="02020603050405020304" pitchFamily="18" charset="0"/>
              </a:rPr>
              <a:t>；对于所有评测用例，</a:t>
            </a:r>
            <a:r>
              <a:rPr lang="en-US" altLang="zh-CN" dirty="0">
                <a:latin typeface="Times New Roman" panose="02020603050405020304" pitchFamily="18" charset="0"/>
                <a:cs typeface="Times New Roman" panose="02020603050405020304" pitchFamily="18" charset="0"/>
              </a:rPr>
              <a:t>1 ≤ </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m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100000</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0 ≤ </a:t>
            </a:r>
            <a:r>
              <a:rPr lang="en-US" altLang="zh-CN" i="1" dirty="0">
                <a:latin typeface="Times New Roman" panose="02020603050405020304" pitchFamily="18" charset="0"/>
                <a:cs typeface="Times New Roman" panose="02020603050405020304" pitchFamily="18" charset="0"/>
              </a:rPr>
              <a:t>x </a:t>
            </a:r>
            <a:r>
              <a:rPr lang="en-US" altLang="zh-CN" dirty="0">
                <a:latin typeface="Times New Roman" panose="02020603050405020304" pitchFamily="18" charset="0"/>
                <a:cs typeface="Times New Roman" panose="02020603050405020304" pitchFamily="18" charset="0"/>
              </a:rPr>
              <a:t>&lt; 2</a:t>
            </a:r>
            <a:r>
              <a:rPr lang="en-US" altLang="zh-CN" baseline="30000" dirty="0">
                <a:latin typeface="Times New Roman" panose="02020603050405020304" pitchFamily="18" charset="0"/>
                <a:cs typeface="Times New Roman" panose="02020603050405020304" pitchFamily="18" charset="0"/>
              </a:rPr>
              <a:t>20</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 ≤ </a:t>
            </a:r>
            <a:r>
              <a:rPr lang="en-US" altLang="zh-CN" i="1" dirty="0">
                <a:latin typeface="Times New Roman" panose="02020603050405020304" pitchFamily="18" charset="0"/>
                <a:cs typeface="Times New Roman" panose="02020603050405020304" pitchFamily="18" charset="0"/>
              </a:rPr>
              <a:t>li </a:t>
            </a:r>
            <a:r>
              <a:rPr lang="zh-CN" altLang="en-US"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ri</a:t>
            </a:r>
            <a:r>
              <a:rPr lang="en-US" altLang="zh-CN" i="1"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0 ≤ </a:t>
            </a:r>
            <a:r>
              <a:rPr lang="en-US" altLang="zh-CN" i="1" dirty="0">
                <a:latin typeface="Times New Roman" panose="02020603050405020304" pitchFamily="18" charset="0"/>
                <a:cs typeface="Times New Roman" panose="02020603050405020304" pitchFamily="18" charset="0"/>
              </a:rPr>
              <a:t>Ai </a:t>
            </a:r>
            <a:r>
              <a:rPr lang="en-US" altLang="zh-CN" dirty="0">
                <a:latin typeface="Times New Roman" panose="02020603050405020304" pitchFamily="18" charset="0"/>
                <a:cs typeface="Times New Roman" panose="02020603050405020304" pitchFamily="18" charset="0"/>
              </a:rPr>
              <a:t>&lt; 2</a:t>
            </a:r>
            <a:r>
              <a:rPr lang="en-US" altLang="zh-CN" baseline="30000" dirty="0">
                <a:latin typeface="Times New Roman" panose="02020603050405020304" pitchFamily="18" charset="0"/>
                <a:cs typeface="Times New Roman" panose="02020603050405020304" pitchFamily="18" charset="0"/>
              </a:rPr>
              <a:t>20</a:t>
            </a:r>
            <a:r>
              <a:rPr lang="zh-CN" alt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11815530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文本框 8" descr="7b0a202020202262756c6c6574223a20227b5c2263617465676f727949645c223a31303030352c5c2274656d706c61746549645c223a32303233313332387d220a7d0a"/>
          <p:cNvSpPr txBox="1"/>
          <p:nvPr/>
        </p:nvSpPr>
        <p:spPr>
          <a:xfrm>
            <a:off x="2133089" y="4109271"/>
            <a:ext cx="15617504" cy="386180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buNone/>
            </a:pPr>
            <a:r>
              <a:rPr lang="zh-CN" altLang="en-US" dirty="0" smtClean="0"/>
              <a:t>遍历</a:t>
            </a:r>
            <a:r>
              <a:rPr lang="en-US" altLang="zh-CN" dirty="0" smtClean="0"/>
              <a:t>[L,R]</a:t>
            </a:r>
            <a:r>
              <a:rPr lang="zh-CN" altLang="en-US" dirty="0" smtClean="0"/>
              <a:t>内的任意</a:t>
            </a:r>
            <a:r>
              <a:rPr lang="en-US" altLang="zh-CN" dirty="0" smtClean="0"/>
              <a:t>2</a:t>
            </a:r>
            <a:r>
              <a:rPr lang="zh-CN" altLang="en-US" dirty="0" smtClean="0"/>
              <a:t>个数的组合</a:t>
            </a:r>
            <a:endParaRPr lang="en-US" dirty="0"/>
          </a:p>
        </p:txBody>
      </p:sp>
      <p:sp>
        <p:nvSpPr>
          <p:cNvPr id="10" name="文本框 9"/>
          <p:cNvSpPr txBox="1"/>
          <p:nvPr/>
        </p:nvSpPr>
        <p:spPr>
          <a:xfrm>
            <a:off x="805146" y="924242"/>
            <a:ext cx="15319847" cy="954355"/>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a:t>
            </a:r>
            <a:r>
              <a:rPr lang="en-US" altLang="zh-CN" sz="5600" b="1" spc="600" dirty="0" smtClean="0">
                <a:solidFill>
                  <a:schemeClr val="bg1"/>
                </a:solidFill>
                <a:latin typeface="思源宋体 CN Heavy" panose="02020900000000000000" charset="-122"/>
                <a:ea typeface="思源宋体 CN Heavy" panose="02020900000000000000" charset="-122"/>
              </a:rPr>
              <a:t>1</a:t>
            </a:r>
            <a:r>
              <a:rPr lang="zh-CN" altLang="en-US" sz="5600" b="1" spc="600" dirty="0" smtClean="0">
                <a:solidFill>
                  <a:schemeClr val="bg1"/>
                </a:solidFill>
                <a:latin typeface="思源宋体 CN Heavy" panose="02020900000000000000" charset="-122"/>
                <a:ea typeface="思源宋体 CN Heavy" panose="02020900000000000000" charset="-122"/>
              </a:rPr>
              <a:t>）暴力  </a:t>
            </a:r>
            <a:r>
              <a:rPr lang="en-US" altLang="zh-CN" sz="5600" b="1" spc="600" dirty="0" smtClean="0">
                <a:solidFill>
                  <a:schemeClr val="bg1"/>
                </a:solidFill>
                <a:latin typeface="思源宋体 CN Heavy" panose="02020900000000000000" charset="-122"/>
                <a:ea typeface="思源宋体 CN Heavy" panose="02020900000000000000" charset="-122"/>
              </a:rPr>
              <a:t>40%</a:t>
            </a:r>
            <a:endParaRPr lang="zh-CN" altLang="en-US" sz="4000" b="1" spc="600" dirty="0">
              <a:solidFill>
                <a:schemeClr val="bg1"/>
              </a:solidFill>
              <a:latin typeface="思源宋体 CN Heavy" panose="02020900000000000000" charset="-122"/>
              <a:ea typeface="思源宋体 CN Heavy" panose="02020900000000000000" charset="-122"/>
            </a:endParaRPr>
          </a:p>
        </p:txBody>
      </p:sp>
    </p:spTree>
    <p:custDataLst>
      <p:tags r:id="rId1"/>
    </p:custDataLst>
    <p:extLst>
      <p:ext uri="{BB962C8B-B14F-4D97-AF65-F5344CB8AC3E}">
        <p14:creationId xmlns:p14="http://schemas.microsoft.com/office/powerpoint/2010/main" val="210145885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文本框 8" descr="7b0a202020202262756c6c6574223a20227b5c2263617465676f727949645c223a31303030352c5c2274656d706c61746549645c223a32303233313332387d220a7d0a"/>
          <p:cNvSpPr txBox="1"/>
          <p:nvPr/>
        </p:nvSpPr>
        <p:spPr>
          <a:xfrm>
            <a:off x="652746" y="3371629"/>
            <a:ext cx="20091473" cy="789454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zh-CN" altLang="en-US" dirty="0">
                <a:latin typeface="Times New Roman" panose="02020603050405020304" pitchFamily="18" charset="0"/>
                <a:cs typeface="Times New Roman" panose="02020603050405020304" pitchFamily="18" charset="0"/>
              </a:rPr>
              <a:t>定义</a:t>
            </a:r>
            <a:r>
              <a:rPr lang="en-US" altLang="zh-CN" dirty="0">
                <a:latin typeface="Times New Roman" panose="02020603050405020304" pitchFamily="18" charset="0"/>
                <a:cs typeface="Times New Roman" panose="02020603050405020304" pitchFamily="18" charset="0"/>
              </a:rPr>
              <a:t>map&lt;</a:t>
            </a:r>
            <a:r>
              <a:rPr lang="en-US" altLang="zh-CN" dirty="0" err="1">
                <a:latin typeface="Times New Roman" panose="02020603050405020304" pitchFamily="18" charset="0"/>
                <a:cs typeface="Times New Roman" panose="02020603050405020304" pitchFamily="18" charset="0"/>
              </a:rPr>
              <a:t>int</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int</a:t>
            </a:r>
            <a:r>
              <a:rPr lang="en-US" altLang="zh-CN" dirty="0">
                <a:latin typeface="Times New Roman" panose="02020603050405020304" pitchFamily="18" charset="0"/>
                <a:cs typeface="Times New Roman" panose="02020603050405020304" pitchFamily="18" charset="0"/>
              </a:rPr>
              <a:t>&gt; map</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map</a:t>
            </a:r>
            <a:r>
              <a:rPr lang="zh-CN" altLang="en-US" dirty="0">
                <a:latin typeface="Times New Roman" panose="02020603050405020304" pitchFamily="18" charset="0"/>
                <a:cs typeface="Times New Roman" panose="02020603050405020304" pitchFamily="18" charset="0"/>
              </a:rPr>
              <a:t>的键是</a:t>
            </a:r>
            <a:r>
              <a:rPr lang="en-US" altLang="zh-CN" dirty="0">
                <a:latin typeface="Times New Roman" panose="02020603050405020304" pitchFamily="18" charset="0"/>
                <a:cs typeface="Times New Roman" panose="02020603050405020304" pitchFamily="18" charset="0"/>
              </a:rPr>
              <a:t>a[</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，对应的值是</a:t>
            </a:r>
            <a:r>
              <a:rPr lang="en-US" altLang="zh-CN" dirty="0" err="1">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12</a:t>
            </a:r>
            <a:r>
              <a:rPr lang="zh-CN" altLang="en-US" dirty="0">
                <a:latin typeface="Times New Roman" panose="02020603050405020304" pitchFamily="18" charset="0"/>
                <a:cs typeface="Times New Roman" panose="02020603050405020304" pitchFamily="18" charset="0"/>
              </a:rPr>
              <a:t>行把</a:t>
            </a:r>
            <a:r>
              <a:rPr lang="en-US" altLang="zh-CN" dirty="0">
                <a:latin typeface="Times New Roman" panose="02020603050405020304" pitchFamily="18" charset="0"/>
                <a:cs typeface="Times New Roman" panose="02020603050405020304" pitchFamily="18" charset="0"/>
              </a:rPr>
              <a:t>a[</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映射到</a:t>
            </a:r>
            <a:r>
              <a:rPr lang="en-US" altLang="zh-CN" dirty="0" err="1">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14~15</a:t>
            </a:r>
            <a:r>
              <a:rPr lang="zh-CN" altLang="en-US" dirty="0">
                <a:latin typeface="Times New Roman" panose="02020603050405020304" pitchFamily="18" charset="0"/>
                <a:cs typeface="Times New Roman" panose="02020603050405020304" pitchFamily="18" charset="0"/>
              </a:rPr>
              <a:t>行找到距离</a:t>
            </a:r>
            <a:r>
              <a:rPr lang="en-US" altLang="zh-CN" dirty="0">
                <a:latin typeface="Times New Roman" panose="02020603050405020304" pitchFamily="18" charset="0"/>
                <a:cs typeface="Times New Roman" panose="02020603050405020304" pitchFamily="18" charset="0"/>
              </a:rPr>
              <a:t>a[</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的符合题目要求的数最近位置。</a:t>
            </a:r>
            <a:r>
              <a:rPr lang="en-US" altLang="zh-CN" dirty="0">
                <a:latin typeface="Times New Roman" panose="02020603050405020304" pitchFamily="18" charset="0"/>
                <a:cs typeface="Times New Roman" panose="02020603050405020304" pitchFamily="18" charset="0"/>
              </a:rPr>
              <a:t>19</a:t>
            </a:r>
            <a:r>
              <a:rPr lang="zh-CN" altLang="en-US" dirty="0">
                <a:latin typeface="Times New Roman" panose="02020603050405020304" pitchFamily="18" charset="0"/>
                <a:cs typeface="Times New Roman" panose="02020603050405020304" pitchFamily="18" charset="0"/>
              </a:rPr>
              <a:t>行判断查询的区间内，有没有符合要求的两个数。</a:t>
            </a:r>
          </a:p>
          <a:p>
            <a:r>
              <a:rPr lang="zh-CN" altLang="en-US" dirty="0">
                <a:latin typeface="Times New Roman" panose="02020603050405020304" pitchFamily="18" charset="0"/>
                <a:cs typeface="Times New Roman" panose="02020603050405020304" pitchFamily="18" charset="0"/>
              </a:rPr>
              <a:t>一次</a:t>
            </a:r>
            <a:r>
              <a:rPr lang="en-US" altLang="zh-CN" dirty="0">
                <a:latin typeface="Times New Roman" panose="02020603050405020304" pitchFamily="18" charset="0"/>
                <a:cs typeface="Times New Roman" panose="02020603050405020304" pitchFamily="18" charset="0"/>
              </a:rPr>
              <a:t>map</a:t>
            </a:r>
            <a:r>
              <a:rPr lang="zh-CN" altLang="en-US" dirty="0">
                <a:latin typeface="Times New Roman" panose="02020603050405020304" pitchFamily="18" charset="0"/>
                <a:cs typeface="Times New Roman" panose="02020603050405020304" pitchFamily="18" charset="0"/>
              </a:rPr>
              <a:t>的复杂度是</a:t>
            </a:r>
            <a:r>
              <a:rPr lang="en-US" altLang="zh-CN" dirty="0">
                <a:latin typeface="Times New Roman" panose="02020603050405020304" pitchFamily="18" charset="0"/>
                <a:cs typeface="Times New Roman" panose="02020603050405020304" pitchFamily="18" charset="0"/>
              </a:rPr>
              <a:t>O(</a:t>
            </a:r>
            <a:r>
              <a:rPr lang="en-US" altLang="zh-CN" dirty="0" err="1">
                <a:latin typeface="Times New Roman" panose="02020603050405020304" pitchFamily="18" charset="0"/>
                <a:cs typeface="Times New Roman" panose="02020603050405020304" pitchFamily="18" charset="0"/>
              </a:rPr>
              <a:t>logn</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的，</a:t>
            </a:r>
            <a:r>
              <a:rPr lang="en-US" altLang="zh-CN" dirty="0">
                <a:latin typeface="Times New Roman" panose="02020603050405020304" pitchFamily="18" charset="0"/>
                <a:cs typeface="Times New Roman" panose="02020603050405020304" pitchFamily="18" charset="0"/>
              </a:rPr>
              <a:t>11~16</a:t>
            </a:r>
            <a:r>
              <a:rPr lang="zh-CN" altLang="en-US" dirty="0">
                <a:latin typeface="Times New Roman" panose="02020603050405020304" pitchFamily="18" charset="0"/>
                <a:cs typeface="Times New Roman" panose="02020603050405020304" pitchFamily="18" charset="0"/>
              </a:rPr>
              <a:t>行做</a:t>
            </a:r>
            <a:r>
              <a:rPr lang="en-US" altLang="zh-CN"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次</a:t>
            </a:r>
            <a:r>
              <a:rPr lang="en-US" altLang="zh-CN" dirty="0">
                <a:latin typeface="Times New Roman" panose="02020603050405020304" pitchFamily="18" charset="0"/>
                <a:cs typeface="Times New Roman" panose="02020603050405020304" pitchFamily="18" charset="0"/>
              </a:rPr>
              <a:t>map</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17~21</a:t>
            </a:r>
            <a:r>
              <a:rPr lang="zh-CN" altLang="en-US" dirty="0">
                <a:latin typeface="Times New Roman" panose="02020603050405020304" pitchFamily="18" charset="0"/>
                <a:cs typeface="Times New Roman" panose="02020603050405020304" pitchFamily="18" charset="0"/>
              </a:rPr>
              <a:t>做</a:t>
            </a:r>
            <a:r>
              <a:rPr lang="en-US" altLang="zh-CN" dirty="0">
                <a:latin typeface="Times New Roman" panose="02020603050405020304" pitchFamily="18" charset="0"/>
                <a:cs typeface="Times New Roman" panose="02020603050405020304" pitchFamily="18" charset="0"/>
              </a:rPr>
              <a:t>m</a:t>
            </a:r>
            <a:r>
              <a:rPr lang="zh-CN" altLang="en-US" dirty="0">
                <a:latin typeface="Times New Roman" panose="02020603050405020304" pitchFamily="18" charset="0"/>
                <a:cs typeface="Times New Roman" panose="02020603050405020304" pitchFamily="18" charset="0"/>
              </a:rPr>
              <a:t>次</a:t>
            </a:r>
            <a:r>
              <a:rPr lang="en-US" altLang="zh-CN" dirty="0">
                <a:latin typeface="Times New Roman" panose="02020603050405020304" pitchFamily="18" charset="0"/>
                <a:cs typeface="Times New Roman" panose="02020603050405020304" pitchFamily="18" charset="0"/>
              </a:rPr>
              <a:t>map</a:t>
            </a:r>
            <a:r>
              <a:rPr lang="zh-CN" altLang="en-US" dirty="0">
                <a:latin typeface="Times New Roman" panose="02020603050405020304" pitchFamily="18" charset="0"/>
                <a:cs typeface="Times New Roman" panose="02020603050405020304" pitchFamily="18" charset="0"/>
              </a:rPr>
              <a:t>，总复杂度</a:t>
            </a:r>
            <a:r>
              <a:rPr lang="en-US" altLang="zh-CN" dirty="0">
                <a:latin typeface="Times New Roman" panose="02020603050405020304" pitchFamily="18" charset="0"/>
                <a:cs typeface="Times New Roman" panose="02020603050405020304" pitchFamily="18" charset="0"/>
              </a:rPr>
              <a:t>O(</a:t>
            </a:r>
            <a:r>
              <a:rPr lang="en-US" altLang="zh-CN" dirty="0" err="1">
                <a:latin typeface="Times New Roman" panose="02020603050405020304" pitchFamily="18" charset="0"/>
                <a:cs typeface="Times New Roman" panose="02020603050405020304" pitchFamily="18" charset="0"/>
              </a:rPr>
              <a:t>nlogn</a:t>
            </a:r>
            <a:r>
              <a:rPr lang="en-US" altLang="zh-CN" dirty="0">
                <a:latin typeface="Times New Roman" panose="02020603050405020304" pitchFamily="18" charset="0"/>
                <a:cs typeface="Times New Roman" panose="02020603050405020304" pitchFamily="18" charset="0"/>
              </a:rPr>
              <a:t> + </a:t>
            </a:r>
            <a:r>
              <a:rPr lang="en-US" altLang="zh-CN" dirty="0" err="1">
                <a:latin typeface="Times New Roman" panose="02020603050405020304" pitchFamily="18" charset="0"/>
                <a:cs typeface="Times New Roman" panose="02020603050405020304" pitchFamily="18" charset="0"/>
              </a:rPr>
              <a:t>mlogn</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，能通过</a:t>
            </a:r>
            <a:r>
              <a:rPr lang="en-US" altLang="zh-CN" dirty="0">
                <a:latin typeface="Times New Roman" panose="02020603050405020304" pitchFamily="18" charset="0"/>
                <a:cs typeface="Times New Roman" panose="02020603050405020304" pitchFamily="18" charset="0"/>
              </a:rPr>
              <a:t>100%</a:t>
            </a:r>
            <a:r>
              <a:rPr lang="zh-CN" altLang="en-US" dirty="0">
                <a:latin typeface="Times New Roman" panose="02020603050405020304" pitchFamily="18" charset="0"/>
                <a:cs typeface="Times New Roman" panose="02020603050405020304" pitchFamily="18" charset="0"/>
              </a:rPr>
              <a:t>的测试。</a:t>
            </a:r>
            <a:endParaRPr lang="en-US" altLang="zh-CN" dirty="0" smtClean="0">
              <a:latin typeface="Times New Roman" panose="02020603050405020304" pitchFamily="18" charset="0"/>
              <a:cs typeface="Times New Roman" panose="02020603050405020304" pitchFamily="18" charset="0"/>
            </a:endParaRPr>
          </a:p>
        </p:txBody>
      </p:sp>
      <p:sp>
        <p:nvSpPr>
          <p:cNvPr id="10" name="文本框 9"/>
          <p:cNvSpPr txBox="1"/>
          <p:nvPr/>
        </p:nvSpPr>
        <p:spPr>
          <a:xfrm>
            <a:off x="805146" y="924242"/>
            <a:ext cx="15319847" cy="954355"/>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a:t>
            </a:r>
            <a:r>
              <a:rPr lang="en-US" altLang="zh-CN" sz="5600" b="1" spc="600" dirty="0" smtClean="0">
                <a:solidFill>
                  <a:schemeClr val="bg1"/>
                </a:solidFill>
                <a:latin typeface="思源宋体 CN Heavy" panose="02020900000000000000" charset="-122"/>
                <a:ea typeface="思源宋体 CN Heavy" panose="02020900000000000000" charset="-122"/>
              </a:rPr>
              <a:t>2</a:t>
            </a:r>
            <a:r>
              <a:rPr lang="zh-CN" altLang="en-US" sz="5600" b="1" spc="600" dirty="0" smtClean="0">
                <a:solidFill>
                  <a:schemeClr val="bg1"/>
                </a:solidFill>
                <a:latin typeface="思源宋体 CN Heavy" panose="02020900000000000000" charset="-122"/>
                <a:ea typeface="思源宋体 CN Heavy" panose="02020900000000000000" charset="-122"/>
              </a:rPr>
              <a:t>）</a:t>
            </a:r>
            <a:r>
              <a:rPr lang="en-US" altLang="zh-CN" sz="5600" b="1" spc="600" dirty="0">
                <a:solidFill>
                  <a:schemeClr val="bg1"/>
                </a:solidFill>
                <a:latin typeface="思源宋体 CN Heavy" panose="02020900000000000000" charset="-122"/>
                <a:ea typeface="思源宋体 CN Heavy" panose="02020900000000000000" charset="-122"/>
              </a:rPr>
              <a:t>C++ STL map</a:t>
            </a:r>
            <a:endParaRPr lang="zh-CN" altLang="en-US" sz="4000" b="1" spc="600" dirty="0">
              <a:solidFill>
                <a:schemeClr val="bg1"/>
              </a:solidFill>
              <a:latin typeface="思源宋体 CN Heavy" panose="02020900000000000000" charset="-122"/>
              <a:ea typeface="思源宋体 CN Heavy" panose="02020900000000000000" charset="-122"/>
            </a:endParaRPr>
          </a:p>
        </p:txBody>
      </p:sp>
    </p:spTree>
    <p:custDataLst>
      <p:tags r:id="rId1"/>
    </p:custDataLst>
    <p:extLst>
      <p:ext uri="{BB962C8B-B14F-4D97-AF65-F5344CB8AC3E}">
        <p14:creationId xmlns:p14="http://schemas.microsoft.com/office/powerpoint/2010/main" val="387070400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sp>
        <p:nvSpPr>
          <p:cNvPr id="9" name="文本框 8" descr="7b0a202020202262756c6c6574223a20227b5c2263617465676f727949645c223a31303030352c5c2274656d706c61746549645c223a32303233313332387d220a7d0a"/>
          <p:cNvSpPr txBox="1"/>
          <p:nvPr/>
        </p:nvSpPr>
        <p:spPr>
          <a:xfrm>
            <a:off x="507490" y="2657338"/>
            <a:ext cx="6529414" cy="1076048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en-US" altLang="zh-CN" dirty="0" smtClean="0"/>
              <a:t>map</a:t>
            </a:r>
          </a:p>
        </p:txBody>
      </p:sp>
      <p:pic>
        <p:nvPicPr>
          <p:cNvPr id="12" name="图片 11"/>
          <p:cNvPicPr/>
          <p:nvPr/>
        </p:nvPicPr>
        <p:blipFill>
          <a:blip r:embed="rId5">
            <a:lum bright="34000" contrast="-8000"/>
          </a:blip>
          <a:srcRect l="20046" t="6270" r="19548" b="5808"/>
          <a:stretch>
            <a:fillRect/>
          </a:stretch>
        </p:blipFill>
        <p:spPr>
          <a:xfrm rot="5400000">
            <a:off x="8552681" y="-1815842"/>
            <a:ext cx="13765580" cy="16990864"/>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7847078" y="449279"/>
            <a:ext cx="15176786" cy="12834283"/>
          </a:xfrm>
          <a:prstGeom prst="rect">
            <a:avLst/>
          </a:prstGeom>
          <a:noFill/>
          <a:ln>
            <a:noFill/>
          </a:ln>
        </p:spPr>
        <p:txBody>
          <a:bodyPr wrap="square" rtlCol="0">
            <a:spAutoFit/>
          </a:bodyPr>
          <a:lstStyle/>
          <a:p>
            <a:pPr algn="l"/>
            <a:r>
              <a:rPr lang="en-US" altLang="zh-CN" sz="3600" dirty="0">
                <a:solidFill>
                  <a:schemeClr val="tx1"/>
                </a:solidFill>
                <a:latin typeface="宋体" panose="02010600030101010101" pitchFamily="2" charset="-122"/>
                <a:ea typeface="宋体" panose="02010600030101010101" pitchFamily="2" charset="-122"/>
              </a:rPr>
              <a:t>#include&lt;bits/</a:t>
            </a:r>
            <a:r>
              <a:rPr lang="en-US" altLang="zh-CN" sz="3600" dirty="0" err="1">
                <a:solidFill>
                  <a:schemeClr val="tx1"/>
                </a:solidFill>
                <a:latin typeface="宋体" panose="02010600030101010101" pitchFamily="2" charset="-122"/>
                <a:ea typeface="宋体" panose="02010600030101010101" pitchFamily="2" charset="-122"/>
              </a:rPr>
              <a:t>stdc</a:t>
            </a:r>
            <a:r>
              <a:rPr lang="en-US" altLang="zh-CN" sz="3600" dirty="0">
                <a:solidFill>
                  <a:schemeClr val="tx1"/>
                </a:solidFill>
                <a:latin typeface="宋体" panose="02010600030101010101" pitchFamily="2" charset="-122"/>
                <a:ea typeface="宋体" panose="02010600030101010101" pitchFamily="2" charset="-122"/>
              </a:rPr>
              <a:t>++.h&gt;</a:t>
            </a:r>
          </a:p>
          <a:p>
            <a:pPr algn="l"/>
            <a:r>
              <a:rPr lang="en-US" altLang="zh-CN" sz="3600" dirty="0">
                <a:solidFill>
                  <a:schemeClr val="tx1"/>
                </a:solidFill>
                <a:latin typeface="宋体" panose="02010600030101010101" pitchFamily="2" charset="-122"/>
                <a:ea typeface="宋体" panose="02010600030101010101" pitchFamily="2" charset="-122"/>
              </a:rPr>
              <a:t>using namespace </a:t>
            </a:r>
            <a:r>
              <a:rPr lang="en-US" altLang="zh-CN" sz="3600" dirty="0" err="1">
                <a:solidFill>
                  <a:schemeClr val="tx1"/>
                </a:solidFill>
                <a:latin typeface="宋体" panose="02010600030101010101" pitchFamily="2" charset="-122"/>
                <a:ea typeface="宋体" panose="02010600030101010101" pitchFamily="2" charset="-122"/>
              </a:rPr>
              <a:t>std</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err="1">
                <a:solidFill>
                  <a:schemeClr val="tx1"/>
                </a:solidFill>
                <a:latin typeface="宋体" panose="02010600030101010101" pitchFamily="2" charset="-122"/>
                <a:ea typeface="宋体" panose="02010600030101010101" pitchFamily="2" charset="-122"/>
              </a:rPr>
              <a:t>const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N=1e5+10;</a:t>
            </a:r>
          </a:p>
          <a:p>
            <a:pPr algn="l"/>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a[N];</a:t>
            </a:r>
          </a:p>
          <a:p>
            <a:pPr algn="l"/>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pos</a:t>
            </a:r>
            <a:r>
              <a:rPr lang="en-US" altLang="zh-CN" sz="3600" dirty="0">
                <a:solidFill>
                  <a:schemeClr val="tx1"/>
                </a:solidFill>
                <a:latin typeface="宋体" panose="02010600030101010101" pitchFamily="2" charset="-122"/>
                <a:ea typeface="宋体" panose="02010600030101010101" pitchFamily="2" charset="-122"/>
              </a:rPr>
              <a:t>[N];</a:t>
            </a:r>
          </a:p>
          <a:p>
            <a:pPr algn="l"/>
            <a:r>
              <a:rPr lang="en-US" altLang="zh-CN" sz="3600" dirty="0">
                <a:solidFill>
                  <a:schemeClr val="tx1"/>
                </a:solidFill>
                <a:latin typeface="宋体" panose="02010600030101010101" pitchFamily="2" charset="-122"/>
                <a:ea typeface="宋体" panose="02010600030101010101" pitchFamily="2" charset="-122"/>
              </a:rPr>
              <a:t>map&lt;</a:t>
            </a:r>
            <a:r>
              <a:rPr lang="en-US" altLang="zh-CN" sz="3600" dirty="0" err="1">
                <a:solidFill>
                  <a:schemeClr val="tx1"/>
                </a:solidFill>
                <a:latin typeface="宋体" panose="02010600030101010101" pitchFamily="2" charset="-122"/>
                <a:ea typeface="宋体" panose="02010600030101010101" pitchFamily="2" charset="-122"/>
              </a:rPr>
              <a:t>int,int</a:t>
            </a:r>
            <a:r>
              <a:rPr lang="en-US" altLang="zh-CN" sz="3600" dirty="0">
                <a:solidFill>
                  <a:schemeClr val="tx1"/>
                </a:solidFill>
                <a:latin typeface="宋体" panose="02010600030101010101" pitchFamily="2" charset="-122"/>
                <a:ea typeface="宋体" panose="02010600030101010101" pitchFamily="2" charset="-122"/>
              </a:rPr>
              <a:t>&gt;</a:t>
            </a:r>
            <a:r>
              <a:rPr lang="en-US" altLang="zh-CN" sz="3600" dirty="0" err="1">
                <a:solidFill>
                  <a:schemeClr val="tx1"/>
                </a:solidFill>
                <a:latin typeface="宋体" panose="02010600030101010101" pitchFamily="2" charset="-122"/>
                <a:ea typeface="宋体" panose="02010600030101010101" pitchFamily="2" charset="-122"/>
              </a:rPr>
              <a:t>mp</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mp</a:t>
            </a:r>
            <a:r>
              <a:rPr lang="zh-CN" altLang="en-US" sz="3600" dirty="0">
                <a:solidFill>
                  <a:schemeClr val="tx1"/>
                </a:solidFill>
                <a:latin typeface="宋体" panose="02010600030101010101" pitchFamily="2" charset="-122"/>
                <a:ea typeface="宋体" panose="02010600030101010101" pitchFamily="2" charset="-122"/>
              </a:rPr>
              <a:t>的键是</a:t>
            </a:r>
            <a:r>
              <a:rPr lang="en-US" altLang="zh-CN" sz="3600" dirty="0">
                <a:solidFill>
                  <a:schemeClr val="tx1"/>
                </a:solidFill>
                <a:latin typeface="宋体" panose="02010600030101010101" pitchFamily="2" charset="-122"/>
                <a:ea typeface="宋体" panose="02010600030101010101" pitchFamily="2" charset="-122"/>
              </a:rPr>
              <a:t>a[</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a:t>
            </a:r>
            <a:r>
              <a:rPr lang="zh-CN" altLang="en-US" sz="3600" dirty="0">
                <a:solidFill>
                  <a:schemeClr val="tx1"/>
                </a:solidFill>
                <a:latin typeface="宋体" panose="02010600030101010101" pitchFamily="2" charset="-122"/>
                <a:ea typeface="宋体" panose="02010600030101010101" pitchFamily="2" charset="-122"/>
              </a:rPr>
              <a:t>，值是</a:t>
            </a:r>
            <a:r>
              <a:rPr lang="en-US" altLang="zh-CN" sz="3600" dirty="0" err="1">
                <a:solidFill>
                  <a:schemeClr val="tx1"/>
                </a:solidFill>
                <a:latin typeface="宋体" panose="02010600030101010101" pitchFamily="2" charset="-122"/>
                <a:ea typeface="宋体" panose="02010600030101010101" pitchFamily="2" charset="-122"/>
              </a:rPr>
              <a:t>i</a:t>
            </a:r>
            <a:endParaRPr lang="en-US" altLang="zh-CN" sz="3600" dirty="0">
              <a:solidFill>
                <a:schemeClr val="tx1"/>
              </a:solidFill>
              <a:latin typeface="宋体" panose="02010600030101010101" pitchFamily="2" charset="-122"/>
              <a:ea typeface="宋体" panose="02010600030101010101" pitchFamily="2" charset="-122"/>
            </a:endParaRPr>
          </a:p>
          <a:p>
            <a:pPr algn="l"/>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main(){</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n,m,x</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scanf</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d%d%d</a:t>
            </a:r>
            <a:r>
              <a:rPr lang="en-US" altLang="zh-CN" sz="3600" dirty="0">
                <a:solidFill>
                  <a:schemeClr val="tx1"/>
                </a:solidFill>
                <a:latin typeface="宋体" panose="02010600030101010101" pitchFamily="2" charset="-122"/>
                <a:ea typeface="宋体" panose="02010600030101010101" pitchFamily="2" charset="-122"/>
              </a:rPr>
              <a:t>",&amp;</a:t>
            </a:r>
            <a:r>
              <a:rPr lang="en-US" altLang="zh-CN" sz="3600" dirty="0" err="1">
                <a:solidFill>
                  <a:schemeClr val="tx1"/>
                </a:solidFill>
                <a:latin typeface="宋体" panose="02010600030101010101" pitchFamily="2" charset="-122"/>
                <a:ea typeface="宋体" panose="02010600030101010101" pitchFamily="2" charset="-122"/>
              </a:rPr>
              <a:t>n,&amp;m,&amp;x</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for(</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=1;i&lt;=</a:t>
            </a:r>
            <a:r>
              <a:rPr lang="en-US" altLang="zh-CN" sz="3600" dirty="0" err="1">
                <a:solidFill>
                  <a:schemeClr val="tx1"/>
                </a:solidFill>
                <a:latin typeface="宋体" panose="02010600030101010101" pitchFamily="2" charset="-122"/>
                <a:ea typeface="宋体" panose="02010600030101010101" pitchFamily="2" charset="-122"/>
              </a:rPr>
              <a:t>n;i</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scanf</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d",&amp;a</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pos</a:t>
            </a:r>
            <a:r>
              <a:rPr lang="en-US" altLang="zh-CN" sz="3600" dirty="0">
                <a:solidFill>
                  <a:schemeClr val="tx1"/>
                </a:solidFill>
                <a:latin typeface="宋体" panose="02010600030101010101" pitchFamily="2" charset="-122"/>
                <a:ea typeface="宋体" panose="02010600030101010101" pitchFamily="2" charset="-122"/>
              </a:rPr>
              <a:t>[n+1] = 1&lt;&lt;30;</a:t>
            </a:r>
          </a:p>
          <a:p>
            <a:pPr algn="l"/>
            <a:r>
              <a:rPr lang="en-US" altLang="zh-CN" sz="3600" dirty="0">
                <a:solidFill>
                  <a:schemeClr val="tx1"/>
                </a:solidFill>
                <a:latin typeface="宋体" panose="02010600030101010101" pitchFamily="2" charset="-122"/>
                <a:ea typeface="宋体" panose="02010600030101010101" pitchFamily="2" charset="-122"/>
              </a:rPr>
              <a:t>    for(</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n;i</a:t>
            </a:r>
            <a:r>
              <a:rPr lang="en-US" altLang="zh-CN" sz="3600" dirty="0">
                <a:solidFill>
                  <a:schemeClr val="tx1"/>
                </a:solidFill>
                <a:latin typeface="宋体" panose="02010600030101010101" pitchFamily="2" charset="-122"/>
                <a:ea typeface="宋体" panose="02010600030101010101" pitchFamily="2" charset="-122"/>
              </a:rPr>
              <a:t>&gt;=1;i--){</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mp</a:t>
            </a:r>
            <a:r>
              <a:rPr lang="en-US" altLang="zh-CN" sz="3600" dirty="0">
                <a:solidFill>
                  <a:schemeClr val="tx1"/>
                </a:solidFill>
                <a:latin typeface="宋体" panose="02010600030101010101" pitchFamily="2" charset="-122"/>
                <a:ea typeface="宋体" panose="02010600030101010101" pitchFamily="2" charset="-122"/>
              </a:rPr>
              <a:t>[a[</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y = (</a:t>
            </a:r>
            <a:r>
              <a:rPr lang="en-US" altLang="zh-CN" sz="3600" dirty="0" err="1">
                <a:solidFill>
                  <a:schemeClr val="tx1"/>
                </a:solidFill>
                <a:latin typeface="宋体" panose="02010600030101010101" pitchFamily="2" charset="-122"/>
                <a:ea typeface="宋体" panose="02010600030101010101" pitchFamily="2" charset="-122"/>
              </a:rPr>
              <a:t>x^a</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pos</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a:t>
            </a:r>
            <a:r>
              <a:rPr lang="en-US" altLang="zh-CN" sz="3600" dirty="0" err="1">
                <a:solidFill>
                  <a:schemeClr val="tx1"/>
                </a:solidFill>
                <a:latin typeface="宋体" panose="02010600030101010101" pitchFamily="2" charset="-122"/>
                <a:ea typeface="宋体" panose="02010600030101010101" pitchFamily="2" charset="-122"/>
              </a:rPr>
              <a:t>pos</a:t>
            </a:r>
            <a:r>
              <a:rPr lang="en-US" altLang="zh-CN" sz="3600" dirty="0">
                <a:solidFill>
                  <a:schemeClr val="tx1"/>
                </a:solidFill>
                <a:latin typeface="宋体" panose="02010600030101010101" pitchFamily="2" charset="-122"/>
                <a:ea typeface="宋体" panose="02010600030101010101" pitchFamily="2" charset="-122"/>
              </a:rPr>
              <a:t>[i+1]; </a:t>
            </a:r>
            <a:r>
              <a:rPr lang="en-US" altLang="zh-CN" sz="3600" dirty="0" smtClean="0">
                <a:solidFill>
                  <a:schemeClr val="tx1"/>
                </a:solidFill>
                <a:latin typeface="宋体" panose="02010600030101010101" pitchFamily="2" charset="-122"/>
                <a:ea typeface="宋体" panose="02010600030101010101" pitchFamily="2" charset="-122"/>
              </a:rPr>
              <a:t>//</a:t>
            </a:r>
            <a:r>
              <a:rPr lang="zh-CN" altLang="en-US" sz="3600" dirty="0">
                <a:solidFill>
                  <a:schemeClr val="tx1"/>
                </a:solidFill>
                <a:latin typeface="宋体" panose="02010600030101010101" pitchFamily="2" charset="-122"/>
                <a:ea typeface="宋体" panose="02010600030101010101" pitchFamily="2" charset="-122"/>
              </a:rPr>
              <a:t>从下一个位置开始找符合条件的数</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if(</a:t>
            </a:r>
            <a:r>
              <a:rPr lang="en-US" altLang="zh-CN" sz="3600" dirty="0" err="1">
                <a:solidFill>
                  <a:schemeClr val="tx1"/>
                </a:solidFill>
                <a:latin typeface="宋体" panose="02010600030101010101" pitchFamily="2" charset="-122"/>
                <a:ea typeface="宋体" panose="02010600030101010101" pitchFamily="2" charset="-122"/>
              </a:rPr>
              <a:t>mp</a:t>
            </a:r>
            <a:r>
              <a:rPr lang="en-US" altLang="zh-CN" sz="3600" dirty="0">
                <a:solidFill>
                  <a:schemeClr val="tx1"/>
                </a:solidFill>
                <a:latin typeface="宋体" panose="02010600030101010101" pitchFamily="2" charset="-122"/>
                <a:ea typeface="宋体" panose="02010600030101010101" pitchFamily="2" charset="-122"/>
              </a:rPr>
              <a:t>[y])   </a:t>
            </a:r>
            <a:r>
              <a:rPr lang="en-US" altLang="zh-CN" sz="3600" dirty="0" err="1">
                <a:solidFill>
                  <a:schemeClr val="tx1"/>
                </a:solidFill>
                <a:latin typeface="宋体" panose="02010600030101010101" pitchFamily="2" charset="-122"/>
                <a:ea typeface="宋体" panose="02010600030101010101" pitchFamily="2" charset="-122"/>
              </a:rPr>
              <a:t>pos</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min(</a:t>
            </a:r>
            <a:r>
              <a:rPr lang="en-US" altLang="zh-CN" sz="3600" dirty="0" err="1">
                <a:solidFill>
                  <a:schemeClr val="tx1"/>
                </a:solidFill>
                <a:latin typeface="宋体" panose="02010600030101010101" pitchFamily="2" charset="-122"/>
                <a:ea typeface="宋体" panose="02010600030101010101" pitchFamily="2" charset="-122"/>
              </a:rPr>
              <a:t>pos</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mp</a:t>
            </a:r>
            <a:r>
              <a:rPr lang="en-US" altLang="zh-CN" sz="3600" dirty="0">
                <a:solidFill>
                  <a:schemeClr val="tx1"/>
                </a:solidFill>
                <a:latin typeface="宋体" panose="02010600030101010101" pitchFamily="2" charset="-122"/>
                <a:ea typeface="宋体" panose="02010600030101010101" pitchFamily="2" charset="-122"/>
              </a:rPr>
              <a:t>[y]);   //</a:t>
            </a:r>
            <a:r>
              <a:rPr lang="zh-CN" altLang="en-US" sz="3600" dirty="0">
                <a:solidFill>
                  <a:schemeClr val="tx1"/>
                </a:solidFill>
                <a:latin typeface="宋体" panose="02010600030101010101" pitchFamily="2" charset="-122"/>
                <a:ea typeface="宋体" panose="02010600030101010101" pitchFamily="2" charset="-122"/>
              </a:rPr>
              <a:t>最近位置</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for(</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=1;i&lt;=</a:t>
            </a:r>
            <a:r>
              <a:rPr lang="en-US" altLang="zh-CN" sz="3600" dirty="0" err="1">
                <a:solidFill>
                  <a:schemeClr val="tx1"/>
                </a:solidFill>
                <a:latin typeface="宋体" panose="02010600030101010101" pitchFamily="2" charset="-122"/>
                <a:ea typeface="宋体" panose="02010600030101010101" pitchFamily="2" charset="-122"/>
              </a:rPr>
              <a:t>m;i</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 L,R;   </a:t>
            </a:r>
            <a:r>
              <a:rPr lang="en-US" altLang="zh-CN" sz="3600" dirty="0" err="1">
                <a:solidFill>
                  <a:schemeClr val="tx1"/>
                </a:solidFill>
                <a:latin typeface="宋体" panose="02010600030101010101" pitchFamily="2" charset="-122"/>
                <a:ea typeface="宋体" panose="02010600030101010101" pitchFamily="2" charset="-122"/>
              </a:rPr>
              <a:t>scanf</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d%d</a:t>
            </a:r>
            <a:r>
              <a:rPr lang="en-US" altLang="zh-CN" sz="3600" dirty="0">
                <a:solidFill>
                  <a:schemeClr val="tx1"/>
                </a:solidFill>
                <a:latin typeface="宋体" panose="02010600030101010101" pitchFamily="2" charset="-122"/>
                <a:ea typeface="宋体" panose="02010600030101010101" pitchFamily="2" charset="-122"/>
              </a:rPr>
              <a:t>",&amp;L,&amp;R);</a:t>
            </a:r>
          </a:p>
          <a:p>
            <a:pPr algn="l"/>
            <a:r>
              <a:rPr lang="en-US" altLang="zh-CN" sz="3600" dirty="0">
                <a:solidFill>
                  <a:schemeClr val="tx1"/>
                </a:solidFill>
                <a:latin typeface="宋体" panose="02010600030101010101" pitchFamily="2" charset="-122"/>
                <a:ea typeface="宋体" panose="02010600030101010101" pitchFamily="2" charset="-122"/>
              </a:rPr>
              <a:t>        if(</a:t>
            </a:r>
            <a:r>
              <a:rPr lang="en-US" altLang="zh-CN" sz="3600" dirty="0" err="1">
                <a:solidFill>
                  <a:schemeClr val="tx1"/>
                </a:solidFill>
                <a:latin typeface="宋体" panose="02010600030101010101" pitchFamily="2" charset="-122"/>
                <a:ea typeface="宋体" panose="02010600030101010101" pitchFamily="2" charset="-122"/>
              </a:rPr>
              <a:t>pos</a:t>
            </a:r>
            <a:r>
              <a:rPr lang="en-US" altLang="zh-CN" sz="3600" dirty="0">
                <a:solidFill>
                  <a:schemeClr val="tx1"/>
                </a:solidFill>
                <a:latin typeface="宋体" panose="02010600030101010101" pitchFamily="2" charset="-122"/>
                <a:ea typeface="宋体" panose="02010600030101010101" pitchFamily="2" charset="-122"/>
              </a:rPr>
              <a:t>[L]&lt;=R)  </a:t>
            </a:r>
            <a:r>
              <a:rPr lang="en-US" altLang="zh-CN" sz="3600" dirty="0" err="1">
                <a:solidFill>
                  <a:schemeClr val="tx1"/>
                </a:solidFill>
                <a:latin typeface="宋体" panose="02010600030101010101" pitchFamily="2" charset="-122"/>
                <a:ea typeface="宋体" panose="02010600030101010101" pitchFamily="2" charset="-122"/>
              </a:rPr>
              <a:t>printf</a:t>
            </a:r>
            <a:r>
              <a:rPr lang="en-US" altLang="zh-CN" sz="3600" dirty="0">
                <a:solidFill>
                  <a:schemeClr val="tx1"/>
                </a:solidFill>
                <a:latin typeface="宋体" panose="02010600030101010101" pitchFamily="2" charset="-122"/>
                <a:ea typeface="宋体" panose="02010600030101010101" pitchFamily="2" charset="-122"/>
              </a:rPr>
              <a:t>("yes\n");    //</a:t>
            </a:r>
            <a:r>
              <a:rPr lang="zh-CN" altLang="en-US" sz="3600" dirty="0">
                <a:solidFill>
                  <a:schemeClr val="tx1"/>
                </a:solidFill>
                <a:latin typeface="宋体" panose="02010600030101010101" pitchFamily="2" charset="-122"/>
                <a:ea typeface="宋体" panose="02010600030101010101" pitchFamily="2" charset="-122"/>
              </a:rPr>
              <a:t>最近位置在区间内</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else           </a:t>
            </a:r>
            <a:r>
              <a:rPr lang="en-US" altLang="zh-CN" sz="3600" dirty="0" err="1">
                <a:solidFill>
                  <a:schemeClr val="tx1"/>
                </a:solidFill>
                <a:latin typeface="宋体" panose="02010600030101010101" pitchFamily="2" charset="-122"/>
                <a:ea typeface="宋体" panose="02010600030101010101" pitchFamily="2" charset="-122"/>
              </a:rPr>
              <a:t>printf</a:t>
            </a:r>
            <a:r>
              <a:rPr lang="en-US" altLang="zh-CN" sz="3600" dirty="0">
                <a:solidFill>
                  <a:schemeClr val="tx1"/>
                </a:solidFill>
                <a:latin typeface="宋体" panose="02010600030101010101" pitchFamily="2" charset="-122"/>
                <a:ea typeface="宋体" panose="02010600030101010101" pitchFamily="2" charset="-122"/>
              </a:rPr>
              <a:t>("no\n");</a:t>
            </a:r>
          </a:p>
          <a:p>
            <a:pPr algn="l"/>
            <a:r>
              <a:rPr lang="en-US" altLang="zh-CN" sz="3600" dirty="0">
                <a:solidFill>
                  <a:schemeClr val="tx1"/>
                </a:solidFill>
                <a:latin typeface="宋体" panose="02010600030101010101" pitchFamily="2" charset="-122"/>
                <a:ea typeface="宋体" panose="02010600030101010101" pitchFamily="2" charset="-122"/>
              </a:rPr>
              <a:t>    }</a:t>
            </a:r>
          </a:p>
          <a:p>
            <a:pPr algn="l"/>
            <a:r>
              <a:rPr lang="en-US" altLang="zh-CN" sz="3600" dirty="0">
                <a:solidFill>
                  <a:schemeClr val="tx1"/>
                </a:solidFill>
                <a:latin typeface="宋体" panose="02010600030101010101" pitchFamily="2" charset="-122"/>
                <a:ea typeface="宋体" panose="02010600030101010101" pitchFamily="2" charset="-122"/>
              </a:rPr>
              <a:t>    return 0;</a:t>
            </a:r>
          </a:p>
          <a:p>
            <a:pPr algn="l"/>
            <a:r>
              <a:rPr lang="en-US" altLang="zh-CN" sz="3600" dirty="0">
                <a:solidFill>
                  <a:schemeClr val="tx1"/>
                </a:solidFill>
                <a:latin typeface="宋体" panose="02010600030101010101" pitchFamily="2" charset="-122"/>
                <a:ea typeface="宋体" panose="02010600030101010101" pitchFamily="2" charset="-122"/>
              </a:rPr>
              <a:t>}</a:t>
            </a:r>
          </a:p>
        </p:txBody>
      </p:sp>
    </p:spTree>
    <p:custDataLst>
      <p:tags r:id="rId1"/>
    </p:custDataLst>
    <p:extLst>
      <p:ext uri="{BB962C8B-B14F-4D97-AF65-F5344CB8AC3E}">
        <p14:creationId xmlns:p14="http://schemas.microsoft.com/office/powerpoint/2010/main" val="152788679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文本框 8" descr="7b0a202020202262756c6c6574223a20227b5c2263617465676f727949645c223a31303030352c5c2274656d706c61746549645c223a32303233313332387d220a7d0a"/>
          <p:cNvSpPr txBox="1"/>
          <p:nvPr/>
        </p:nvSpPr>
        <p:spPr>
          <a:xfrm>
            <a:off x="507489" y="2657338"/>
            <a:ext cx="22531415" cy="1024365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buNone/>
            </a:pPr>
            <a:r>
              <a:rPr lang="zh-CN" altLang="en-US" dirty="0"/>
              <a:t>区间问题一般用线段树，但是本题的区间查询是任意两个数的异</a:t>
            </a:r>
            <a:r>
              <a:rPr lang="zh-CN" altLang="en-US" dirty="0" smtClean="0"/>
              <a:t>或。</a:t>
            </a:r>
            <a:endParaRPr lang="en-US" altLang="zh-CN" dirty="0" smtClean="0"/>
          </a:p>
          <a:p>
            <a:pPr marL="0" indent="0">
              <a:buNone/>
            </a:pPr>
            <a:endParaRPr lang="en-US" altLang="zh-CN" dirty="0"/>
          </a:p>
          <a:p>
            <a:pPr marL="0" indent="0">
              <a:buNone/>
            </a:pPr>
            <a:r>
              <a:rPr lang="zh-CN" altLang="en-US" dirty="0" smtClean="0"/>
              <a:t>如果</a:t>
            </a:r>
            <a:r>
              <a:rPr lang="zh-CN" altLang="en-US" dirty="0"/>
              <a:t>能建模为区间最值或区间和，线段树就有效了</a:t>
            </a:r>
            <a:r>
              <a:rPr lang="zh-CN" altLang="en-US" dirty="0" smtClean="0"/>
              <a:t>。 </a:t>
            </a:r>
            <a:endParaRPr lang="zh-CN" altLang="en-US" dirty="0"/>
          </a:p>
          <a:p>
            <a:pPr marL="0" indent="0">
              <a:buNone/>
            </a:pPr>
            <a:r>
              <a:rPr lang="en-US" altLang="zh-CN" dirty="0" smtClean="0"/>
              <a:t> </a:t>
            </a:r>
            <a:endParaRPr lang="en-US" dirty="0"/>
          </a:p>
        </p:txBody>
      </p:sp>
      <p:sp>
        <p:nvSpPr>
          <p:cNvPr id="10" name="文本框 9"/>
          <p:cNvSpPr txBox="1"/>
          <p:nvPr/>
        </p:nvSpPr>
        <p:spPr>
          <a:xfrm>
            <a:off x="805146" y="924242"/>
            <a:ext cx="15319847" cy="954355"/>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a:t>
            </a:r>
            <a:r>
              <a:rPr lang="en-US" altLang="zh-CN" sz="5600" b="1" spc="600" dirty="0" smtClean="0">
                <a:solidFill>
                  <a:schemeClr val="bg1"/>
                </a:solidFill>
                <a:latin typeface="思源宋体 CN Heavy" panose="02020900000000000000" charset="-122"/>
                <a:ea typeface="思源宋体 CN Heavy" panose="02020900000000000000" charset="-122"/>
              </a:rPr>
              <a:t>3</a:t>
            </a:r>
            <a:r>
              <a:rPr lang="zh-CN" altLang="en-US" sz="5600" b="1" spc="600" dirty="0" smtClean="0">
                <a:solidFill>
                  <a:schemeClr val="bg1"/>
                </a:solidFill>
                <a:latin typeface="思源宋体 CN Heavy" panose="02020900000000000000" charset="-122"/>
                <a:ea typeface="思源宋体 CN Heavy" panose="02020900000000000000" charset="-122"/>
              </a:rPr>
              <a:t>）线段树 </a:t>
            </a:r>
            <a:r>
              <a:rPr lang="en-US" altLang="zh-CN" sz="5600" b="1" spc="600" dirty="0" smtClean="0">
                <a:solidFill>
                  <a:schemeClr val="bg1"/>
                </a:solidFill>
                <a:latin typeface="思源宋体 CN Heavy" panose="02020900000000000000" charset="-122"/>
                <a:ea typeface="思源宋体 CN Heavy" panose="02020900000000000000" charset="-122"/>
              </a:rPr>
              <a:t>100%</a:t>
            </a:r>
            <a:endParaRPr lang="zh-CN" altLang="en-US" sz="4000" b="1" spc="600" dirty="0">
              <a:solidFill>
                <a:schemeClr val="bg1"/>
              </a:solidFill>
              <a:latin typeface="思源宋体 CN Heavy" panose="02020900000000000000" charset="-122"/>
              <a:ea typeface="思源宋体 CN Heavy" panose="02020900000000000000" charset="-122"/>
            </a:endParaRPr>
          </a:p>
        </p:txBody>
      </p:sp>
    </p:spTree>
    <p:custDataLst>
      <p:tags r:id="rId1"/>
    </p:custDataLst>
    <p:extLst>
      <p:ext uri="{BB962C8B-B14F-4D97-AF65-F5344CB8AC3E}">
        <p14:creationId xmlns:p14="http://schemas.microsoft.com/office/powerpoint/2010/main" val="411405311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文本框 8" descr="7b0a202020202262756c6c6574223a20227b5c2263617465676f727949645c223a31303030352c5c2274656d706c61746549645c223a32303233313332387d220a7d0a"/>
          <p:cNvSpPr txBox="1"/>
          <p:nvPr/>
        </p:nvSpPr>
        <p:spPr>
          <a:xfrm>
            <a:off x="507489" y="2657338"/>
            <a:ext cx="22531415" cy="1024365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buNone/>
            </a:pPr>
            <a:r>
              <a:rPr lang="zh-CN" altLang="en-US" sz="4400" dirty="0" smtClean="0"/>
              <a:t>题目</a:t>
            </a:r>
            <a:r>
              <a:rPr lang="zh-CN" altLang="en-US" sz="4400" dirty="0"/>
              <a:t>是找区间内的</a:t>
            </a:r>
            <a:r>
              <a:rPr lang="en-US" altLang="zh-CN" sz="4400" dirty="0" err="1"/>
              <a:t>ai⨁aj</a:t>
            </a:r>
            <a:r>
              <a:rPr lang="en-US" altLang="zh-CN" sz="4400" dirty="0"/>
              <a:t> = x</a:t>
            </a:r>
            <a:r>
              <a:rPr lang="zh-CN" altLang="en-US" sz="4400" dirty="0"/>
              <a:t>，其中</a:t>
            </a:r>
            <a:r>
              <a:rPr lang="en-US" altLang="zh-CN" sz="4400" dirty="0"/>
              <a:t>x</a:t>
            </a:r>
            <a:r>
              <a:rPr lang="zh-CN" altLang="en-US" sz="4400" dirty="0"/>
              <a:t>是给定的常数</a:t>
            </a:r>
            <a:r>
              <a:rPr lang="zh-CN" altLang="en-US" sz="4400" dirty="0" smtClean="0"/>
              <a:t>。</a:t>
            </a:r>
            <a:endParaRPr lang="en-US" altLang="zh-CN" sz="4400" dirty="0" smtClean="0"/>
          </a:p>
          <a:p>
            <a:pPr marL="0" indent="0">
              <a:buNone/>
            </a:pPr>
            <a:r>
              <a:rPr lang="zh-CN" altLang="en-US" sz="4400" dirty="0" smtClean="0"/>
              <a:t>变形</a:t>
            </a:r>
            <a:r>
              <a:rPr lang="zh-CN" altLang="en-US" sz="4400" dirty="0"/>
              <a:t>为对区间内的每个</a:t>
            </a:r>
            <a:r>
              <a:rPr lang="en-US" altLang="zh-CN" sz="4400" dirty="0" err="1"/>
              <a:t>ai</a:t>
            </a:r>
            <a:r>
              <a:rPr lang="zh-CN" altLang="en-US" sz="4400" dirty="0"/>
              <a:t>，在区间内找一个</a:t>
            </a:r>
            <a:r>
              <a:rPr lang="en-US" altLang="zh-CN" sz="4400" dirty="0" err="1"/>
              <a:t>aj</a:t>
            </a:r>
            <a:r>
              <a:rPr lang="en-US" altLang="zh-CN" sz="4400" dirty="0"/>
              <a:t> =</a:t>
            </a:r>
            <a:r>
              <a:rPr lang="en-US" altLang="zh-CN" sz="4400" dirty="0" err="1"/>
              <a:t>ai⨁x</a:t>
            </a:r>
            <a:r>
              <a:rPr lang="zh-CN" altLang="en-US" sz="4400" dirty="0" smtClean="0"/>
              <a:t>。</a:t>
            </a:r>
            <a:endParaRPr lang="en-US" altLang="zh-CN" sz="4400" dirty="0" smtClean="0"/>
          </a:p>
          <a:p>
            <a:pPr marL="0" indent="0">
              <a:buNone/>
            </a:pPr>
            <a:r>
              <a:rPr lang="zh-CN" altLang="en-US" sz="4400" dirty="0" smtClean="0"/>
              <a:t>对于</a:t>
            </a:r>
            <a:r>
              <a:rPr lang="en-US" altLang="zh-CN" sz="4400" dirty="0" err="1"/>
              <a:t>ai</a:t>
            </a:r>
            <a:r>
              <a:rPr lang="zh-CN" altLang="en-US" sz="4400" dirty="0"/>
              <a:t>来说，可能有多个</a:t>
            </a:r>
            <a:r>
              <a:rPr lang="en-US" altLang="zh-CN" sz="4400" dirty="0" err="1"/>
              <a:t>aj</a:t>
            </a:r>
            <a:r>
              <a:rPr lang="zh-CN" altLang="en-US" sz="4400" dirty="0"/>
              <a:t>满足，显然那个距离它最近的</a:t>
            </a:r>
            <a:r>
              <a:rPr lang="en-US" altLang="zh-CN" sz="4400" dirty="0" err="1"/>
              <a:t>aj</a:t>
            </a:r>
            <a:r>
              <a:rPr lang="en-US" altLang="zh-CN" sz="4400" dirty="0"/>
              <a:t> </a:t>
            </a:r>
            <a:r>
              <a:rPr lang="zh-CN" altLang="en-US" sz="4400" dirty="0"/>
              <a:t>最好，这样在做任意区间查询的时候，最小的区间查询也能满足。</a:t>
            </a:r>
          </a:p>
          <a:p>
            <a:pPr marL="0" indent="0">
              <a:buNone/>
            </a:pPr>
            <a:r>
              <a:rPr lang="en-US" altLang="zh-CN" sz="4400" dirty="0" smtClean="0"/>
              <a:t> </a:t>
            </a:r>
            <a:endParaRPr lang="en-US" sz="4400" dirty="0"/>
          </a:p>
        </p:txBody>
      </p:sp>
      <p:sp>
        <p:nvSpPr>
          <p:cNvPr id="10" name="文本框 9"/>
          <p:cNvSpPr txBox="1"/>
          <p:nvPr/>
        </p:nvSpPr>
        <p:spPr>
          <a:xfrm>
            <a:off x="805146" y="924242"/>
            <a:ext cx="15319847" cy="954355"/>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a:t>
            </a:r>
            <a:r>
              <a:rPr lang="en-US" altLang="zh-CN" sz="5600" b="1" spc="600" dirty="0" smtClean="0">
                <a:solidFill>
                  <a:schemeClr val="bg1"/>
                </a:solidFill>
                <a:latin typeface="思源宋体 CN Heavy" panose="02020900000000000000" charset="-122"/>
                <a:ea typeface="思源宋体 CN Heavy" panose="02020900000000000000" charset="-122"/>
              </a:rPr>
              <a:t>3</a:t>
            </a:r>
            <a:r>
              <a:rPr lang="zh-CN" altLang="en-US" sz="5600" b="1" spc="600" dirty="0" smtClean="0">
                <a:solidFill>
                  <a:schemeClr val="bg1"/>
                </a:solidFill>
                <a:latin typeface="思源宋体 CN Heavy" panose="02020900000000000000" charset="-122"/>
                <a:ea typeface="思源宋体 CN Heavy" panose="02020900000000000000" charset="-122"/>
              </a:rPr>
              <a:t>）线段树 </a:t>
            </a:r>
            <a:r>
              <a:rPr lang="en-US" altLang="zh-CN" sz="5600" b="1" spc="600" dirty="0" smtClean="0">
                <a:solidFill>
                  <a:schemeClr val="bg1"/>
                </a:solidFill>
                <a:latin typeface="思源宋体 CN Heavy" panose="02020900000000000000" charset="-122"/>
                <a:ea typeface="思源宋体 CN Heavy" panose="02020900000000000000" charset="-122"/>
              </a:rPr>
              <a:t>100%</a:t>
            </a:r>
            <a:endParaRPr lang="zh-CN" altLang="en-US" sz="4000" b="1" spc="600" dirty="0">
              <a:solidFill>
                <a:schemeClr val="bg1"/>
              </a:solidFill>
              <a:latin typeface="思源宋体 CN Heavy" panose="02020900000000000000" charset="-122"/>
              <a:ea typeface="思源宋体 CN Heavy" panose="02020900000000000000" charset="-122"/>
            </a:endParaRPr>
          </a:p>
        </p:txBody>
      </p:sp>
    </p:spTree>
    <p:custDataLst>
      <p:tags r:id="rId1"/>
    </p:custDataLst>
    <p:extLst>
      <p:ext uri="{BB962C8B-B14F-4D97-AF65-F5344CB8AC3E}">
        <p14:creationId xmlns:p14="http://schemas.microsoft.com/office/powerpoint/2010/main" val="353359288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文本框 8" descr="7b0a202020202262756c6c6574223a20227b5c2263617465676f727949645c223a31303030352c5c2274656d706c61746549645c223a32303233313332387d220a7d0a"/>
          <p:cNvSpPr txBox="1"/>
          <p:nvPr/>
        </p:nvSpPr>
        <p:spPr>
          <a:xfrm>
            <a:off x="507489" y="2657338"/>
            <a:ext cx="22531415" cy="1024365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buNone/>
            </a:pPr>
            <a:r>
              <a:rPr lang="zh-CN" altLang="en-US" sz="4400" dirty="0" smtClean="0"/>
              <a:t>定义</a:t>
            </a:r>
            <a:r>
              <a:rPr lang="zh-CN" altLang="en-US" sz="4400" dirty="0"/>
              <a:t>一个数组</a:t>
            </a:r>
            <a:r>
              <a:rPr lang="en-US" altLang="zh-CN" sz="4400" dirty="0"/>
              <a:t>Left[]</a:t>
            </a:r>
            <a:r>
              <a:rPr lang="zh-CN" altLang="en-US" sz="4400" dirty="0"/>
              <a:t>，</a:t>
            </a:r>
            <a:r>
              <a:rPr lang="en-US" altLang="zh-CN" sz="4400" dirty="0"/>
              <a:t>Left[</a:t>
            </a:r>
            <a:r>
              <a:rPr lang="en-US" altLang="zh-CN" sz="4400" dirty="0" err="1"/>
              <a:t>i</a:t>
            </a:r>
            <a:r>
              <a:rPr lang="en-US" altLang="zh-CN" sz="4400" dirty="0"/>
              <a:t>]</a:t>
            </a:r>
            <a:r>
              <a:rPr lang="zh-CN" altLang="en-US" sz="4400" dirty="0"/>
              <a:t>表示</a:t>
            </a:r>
            <a:r>
              <a:rPr lang="en-US" altLang="zh-CN" sz="4400" dirty="0"/>
              <a:t>a[</a:t>
            </a:r>
            <a:r>
              <a:rPr lang="en-US" altLang="zh-CN" sz="4400" dirty="0" err="1"/>
              <a:t>i</a:t>
            </a:r>
            <a:r>
              <a:rPr lang="en-US" altLang="zh-CN" sz="4400" dirty="0"/>
              <a:t>]</a:t>
            </a:r>
            <a:r>
              <a:rPr lang="zh-CN" altLang="en-US" sz="4400" dirty="0"/>
              <a:t>左边最近的等于</a:t>
            </a:r>
            <a:r>
              <a:rPr lang="en-US" altLang="zh-CN" sz="4400" dirty="0" err="1"/>
              <a:t>ai⨁x</a:t>
            </a:r>
            <a:r>
              <a:rPr lang="zh-CN" altLang="en-US" sz="4400" dirty="0"/>
              <a:t>的数</a:t>
            </a:r>
            <a:r>
              <a:rPr lang="en-US" altLang="zh-CN" sz="4400" dirty="0" err="1"/>
              <a:t>aj</a:t>
            </a:r>
            <a:r>
              <a:rPr lang="zh-CN" altLang="en-US" sz="4400" dirty="0"/>
              <a:t>的位置</a:t>
            </a:r>
            <a:r>
              <a:rPr lang="zh-CN" altLang="en-US" sz="4400" dirty="0" smtClean="0"/>
              <a:t>。</a:t>
            </a:r>
            <a:endParaRPr lang="en-US" altLang="zh-CN" sz="4400" dirty="0" smtClean="0"/>
          </a:p>
          <a:p>
            <a:pPr marL="0" indent="0">
              <a:buNone/>
            </a:pPr>
            <a:r>
              <a:rPr lang="zh-CN" altLang="en-US" sz="4400" dirty="0" smtClean="0"/>
              <a:t>本题</a:t>
            </a:r>
            <a:r>
              <a:rPr lang="zh-CN" altLang="en-US" sz="4400" dirty="0"/>
              <a:t>转换为在区间</a:t>
            </a:r>
            <a:r>
              <a:rPr lang="en-US" altLang="zh-CN" sz="4400" dirty="0"/>
              <a:t>[L, R]</a:t>
            </a:r>
            <a:r>
              <a:rPr lang="zh-CN" altLang="en-US" sz="4400" dirty="0"/>
              <a:t>内查询一个大于</a:t>
            </a:r>
            <a:r>
              <a:rPr lang="en-US" altLang="zh-CN" sz="4400" dirty="0"/>
              <a:t>L</a:t>
            </a:r>
            <a:r>
              <a:rPr lang="zh-CN" altLang="en-US" sz="4400" dirty="0"/>
              <a:t>的</a:t>
            </a:r>
            <a:r>
              <a:rPr lang="en-US" altLang="zh-CN" sz="4400" dirty="0"/>
              <a:t>Left[</a:t>
            </a:r>
            <a:r>
              <a:rPr lang="en-US" altLang="zh-CN" sz="4400" dirty="0" err="1"/>
              <a:t>i</a:t>
            </a:r>
            <a:r>
              <a:rPr lang="en-US" altLang="zh-CN" sz="4400" dirty="0"/>
              <a:t>]</a:t>
            </a:r>
            <a:r>
              <a:rPr lang="zh-CN" altLang="en-US" sz="4400" dirty="0"/>
              <a:t>，</a:t>
            </a:r>
            <a:r>
              <a:rPr lang="en-US" altLang="zh-CN" sz="4400" dirty="0"/>
              <a:t>a[</a:t>
            </a:r>
            <a:r>
              <a:rPr lang="en-US" altLang="zh-CN" sz="4400" dirty="0" err="1"/>
              <a:t>i</a:t>
            </a:r>
            <a:r>
              <a:rPr lang="en-US" altLang="zh-CN" sz="4400" dirty="0"/>
              <a:t>]</a:t>
            </a:r>
            <a:r>
              <a:rPr lang="zh-CN" altLang="en-US" sz="4400" dirty="0"/>
              <a:t>的</a:t>
            </a:r>
            <a:r>
              <a:rPr lang="en-US" altLang="zh-CN" sz="4400" dirty="0" err="1"/>
              <a:t>i</a:t>
            </a:r>
            <a:r>
              <a:rPr lang="zh-CN" altLang="en-US" sz="4400" dirty="0"/>
              <a:t>显然小于</a:t>
            </a:r>
            <a:r>
              <a:rPr lang="en-US" altLang="zh-CN" sz="4400" dirty="0"/>
              <a:t>R</a:t>
            </a:r>
            <a:r>
              <a:rPr lang="zh-CN" altLang="en-US" sz="4400" dirty="0"/>
              <a:t>，此时满足题目要求的一对数是</a:t>
            </a:r>
            <a:r>
              <a:rPr lang="en-US" altLang="zh-CN" sz="4400" dirty="0"/>
              <a:t>a[</a:t>
            </a:r>
            <a:r>
              <a:rPr lang="en-US" altLang="zh-CN" sz="4400" dirty="0" err="1"/>
              <a:t>i</a:t>
            </a:r>
            <a:r>
              <a:rPr lang="en-US" altLang="zh-CN" sz="4400" dirty="0"/>
              <a:t>]</a:t>
            </a:r>
            <a:r>
              <a:rPr lang="zh-CN" altLang="en-US" sz="4400" dirty="0"/>
              <a:t>和</a:t>
            </a:r>
            <a:r>
              <a:rPr lang="en-US" altLang="zh-CN" sz="4400" dirty="0"/>
              <a:t>a[Left[</a:t>
            </a:r>
            <a:r>
              <a:rPr lang="en-US" altLang="zh-CN" sz="4400" dirty="0" err="1"/>
              <a:t>i</a:t>
            </a:r>
            <a:r>
              <a:rPr lang="en-US" altLang="zh-CN" sz="4400" dirty="0"/>
              <a:t>]]</a:t>
            </a:r>
            <a:r>
              <a:rPr lang="zh-CN" altLang="en-US" sz="4400" dirty="0" smtClean="0"/>
              <a:t>。</a:t>
            </a:r>
            <a:endParaRPr lang="en-US" altLang="zh-CN" sz="4400" dirty="0" smtClean="0"/>
          </a:p>
          <a:p>
            <a:pPr marL="0" indent="0">
              <a:buNone/>
            </a:pPr>
            <a:r>
              <a:rPr lang="zh-CN" altLang="en-US" sz="4400" dirty="0" smtClean="0"/>
              <a:t>由于</a:t>
            </a:r>
            <a:r>
              <a:rPr lang="zh-CN" altLang="en-US" sz="4400" dirty="0"/>
              <a:t>那个最大的</a:t>
            </a:r>
            <a:r>
              <a:rPr lang="en-US" altLang="zh-CN" sz="4400" dirty="0"/>
              <a:t>Left[</a:t>
            </a:r>
            <a:r>
              <a:rPr lang="en-US" altLang="zh-CN" sz="4400" dirty="0" err="1"/>
              <a:t>i</a:t>
            </a:r>
            <a:r>
              <a:rPr lang="en-US" altLang="zh-CN" sz="4400" dirty="0"/>
              <a:t>]</a:t>
            </a:r>
            <a:r>
              <a:rPr lang="zh-CN" altLang="en-US" sz="4400" dirty="0"/>
              <a:t>肯定满足要求，这样就转换成了查询区间最值问题</a:t>
            </a:r>
            <a:r>
              <a:rPr lang="zh-CN" altLang="en-US" sz="4400" dirty="0" smtClean="0"/>
              <a:t>。</a:t>
            </a:r>
            <a:r>
              <a:rPr lang="en-US" altLang="zh-CN" sz="4400" dirty="0" smtClean="0"/>
              <a:t> </a:t>
            </a:r>
            <a:endParaRPr lang="en-US" sz="4400" dirty="0"/>
          </a:p>
        </p:txBody>
      </p:sp>
      <p:sp>
        <p:nvSpPr>
          <p:cNvPr id="10" name="文本框 9"/>
          <p:cNvSpPr txBox="1"/>
          <p:nvPr/>
        </p:nvSpPr>
        <p:spPr>
          <a:xfrm>
            <a:off x="805146" y="924242"/>
            <a:ext cx="15319847" cy="954355"/>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a:t>
            </a:r>
            <a:r>
              <a:rPr lang="en-US" altLang="zh-CN" sz="5600" b="1" spc="600" dirty="0" smtClean="0">
                <a:solidFill>
                  <a:schemeClr val="bg1"/>
                </a:solidFill>
                <a:latin typeface="思源宋体 CN Heavy" panose="02020900000000000000" charset="-122"/>
                <a:ea typeface="思源宋体 CN Heavy" panose="02020900000000000000" charset="-122"/>
              </a:rPr>
              <a:t>3</a:t>
            </a:r>
            <a:r>
              <a:rPr lang="zh-CN" altLang="en-US" sz="5600" b="1" spc="600" dirty="0" smtClean="0">
                <a:solidFill>
                  <a:schemeClr val="bg1"/>
                </a:solidFill>
                <a:latin typeface="思源宋体 CN Heavy" panose="02020900000000000000" charset="-122"/>
                <a:ea typeface="思源宋体 CN Heavy" panose="02020900000000000000" charset="-122"/>
              </a:rPr>
              <a:t>）线段树 </a:t>
            </a:r>
            <a:r>
              <a:rPr lang="en-US" altLang="zh-CN" sz="5600" b="1" spc="600" dirty="0" smtClean="0">
                <a:solidFill>
                  <a:schemeClr val="bg1"/>
                </a:solidFill>
                <a:latin typeface="思源宋体 CN Heavy" panose="02020900000000000000" charset="-122"/>
                <a:ea typeface="思源宋体 CN Heavy" panose="02020900000000000000" charset="-122"/>
              </a:rPr>
              <a:t>100%</a:t>
            </a:r>
            <a:endParaRPr lang="zh-CN" altLang="en-US" sz="4000" b="1" spc="600" dirty="0">
              <a:solidFill>
                <a:schemeClr val="bg1"/>
              </a:solidFill>
              <a:latin typeface="思源宋体 CN Heavy" panose="02020900000000000000" charset="-122"/>
              <a:ea typeface="思源宋体 CN Heavy" panose="02020900000000000000" charset="-122"/>
            </a:endParaRPr>
          </a:p>
        </p:txBody>
      </p:sp>
    </p:spTree>
    <p:custDataLst>
      <p:tags r:id="rId1"/>
    </p:custDataLst>
    <p:extLst>
      <p:ext uri="{BB962C8B-B14F-4D97-AF65-F5344CB8AC3E}">
        <p14:creationId xmlns:p14="http://schemas.microsoft.com/office/powerpoint/2010/main" val="15823585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k4Mzc5YTQwMjVhMjJhMjMyNDVjZTJkZTUwY2NiNDcifQ=="/>
</p:tagLst>
</file>

<file path=ppt/tags/tag1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9.xml><?xml version="1.0" encoding="utf-8"?>
<p:tagLst xmlns:a="http://schemas.openxmlformats.org/drawingml/2006/main" xmlns:r="http://schemas.openxmlformats.org/officeDocument/2006/relationships" xmlns:p="http://schemas.openxmlformats.org/presentationml/2006/main">
  <p:tag name="KSO_WM_SLIDE_ITEM_CNT" val="4"/>
</p:tagLst>
</file>

<file path=ppt/theme/theme1.xml><?xml version="1.0" encoding="utf-8"?>
<a:theme xmlns:a="http://schemas.openxmlformats.org/drawingml/2006/main"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warppezq">
      <a:majorFont>
        <a:latin typeface="思源宋体 CN"/>
        <a:ea typeface="思源宋体 CN"/>
        <a:cs typeface=""/>
      </a:majorFont>
      <a:minorFont>
        <a:latin typeface="思源宋体 CN"/>
        <a:ea typeface="思源宋体 CN"/>
        <a:cs typefac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arppezq">
      <a:majorFont>
        <a:latin typeface="思源宋体 CN"/>
        <a:ea typeface="思源宋体 CN"/>
        <a:cs typeface=""/>
      </a:majorFont>
      <a:minorFont>
        <a:latin typeface="思源宋体 CN"/>
        <a:ea typeface="思源宋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arppezq">
      <a:majorFont>
        <a:latin typeface="思源宋体 CN"/>
        <a:ea typeface="思源宋体 CN"/>
        <a:cs typeface=""/>
      </a:majorFont>
      <a:minorFont>
        <a:latin typeface="思源宋体 CN"/>
        <a:ea typeface="思源宋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1_BasicColor">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TotalTime>
  <Words>14599</Words>
  <Application>Microsoft Office PowerPoint</Application>
  <PresentationFormat>自定义</PresentationFormat>
  <Paragraphs>1458</Paragraphs>
  <Slides>123</Slides>
  <Notes>119</Notes>
  <HiddenSlides>0</HiddenSlides>
  <MMClips>0</MMClips>
  <ScaleCrop>false</ScaleCrop>
  <HeadingPairs>
    <vt:vector size="8" baseType="variant">
      <vt:variant>
        <vt:lpstr>已用的字体</vt:lpstr>
      </vt:variant>
      <vt:variant>
        <vt:i4>16</vt:i4>
      </vt:variant>
      <vt:variant>
        <vt:lpstr>主题</vt:lpstr>
      </vt:variant>
      <vt:variant>
        <vt:i4>5</vt:i4>
      </vt:variant>
      <vt:variant>
        <vt:lpstr>嵌入 OLE 服务器</vt:lpstr>
      </vt:variant>
      <vt:variant>
        <vt:i4>1</vt:i4>
      </vt:variant>
      <vt:variant>
        <vt:lpstr>幻灯片标题</vt:lpstr>
      </vt:variant>
      <vt:variant>
        <vt:i4>123</vt:i4>
      </vt:variant>
    </vt:vector>
  </HeadingPairs>
  <TitlesOfParts>
    <vt:vector size="145" baseType="lpstr">
      <vt:lpstr>Helvetica Neue</vt:lpstr>
      <vt:lpstr>Noto Sans SC Bold</vt:lpstr>
      <vt:lpstr>Noto Sans SC Light</vt:lpstr>
      <vt:lpstr>Noto Sans SC Regular</vt:lpstr>
      <vt:lpstr>Source Han Serif CN</vt:lpstr>
      <vt:lpstr>等线</vt:lpstr>
      <vt:lpstr>等线 Light</vt:lpstr>
      <vt:lpstr>思源宋体 CN</vt:lpstr>
      <vt:lpstr>思源宋体 CN Heavy</vt:lpstr>
      <vt:lpstr>宋体</vt:lpstr>
      <vt:lpstr>Arial</vt:lpstr>
      <vt:lpstr>Calibri</vt:lpstr>
      <vt:lpstr>Calibri Light</vt:lpstr>
      <vt:lpstr>Courier New</vt:lpstr>
      <vt:lpstr>Times New Roman</vt:lpstr>
      <vt:lpstr>Wingdings</vt:lpstr>
      <vt:lpstr>30_BasicColor</vt:lpstr>
      <vt:lpstr>1_Office 主题​​</vt:lpstr>
      <vt:lpstr>自定义设计方案</vt:lpstr>
      <vt:lpstr>2_Office 主题​​</vt:lpstr>
      <vt:lpstr>31_BasicColor</vt:lpstr>
      <vt:lpstr>Microsoft Visio 2003-2010 绘图</vt:lpstr>
      <vt:lpstr>第6章 高级数据结构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需替换标题</dc:title>
  <dc:creator>ECUST</dc:creator>
  <cp:lastModifiedBy>ECUST</cp:lastModifiedBy>
  <cp:revision>536</cp:revision>
  <dcterms:created xsi:type="dcterms:W3CDTF">2022-09-29T03:47:00Z</dcterms:created>
  <dcterms:modified xsi:type="dcterms:W3CDTF">2023-01-12T04:10:27Z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83FF6A7DD00D4B3599D46106E79AE324</vt:lpwstr>
  </property>
  <property fmtid="{D5CDD505-2E9C-101B-9397-08002B2CF9AE}" pid="3" name="KSOProductBuildVer">
    <vt:lpwstr>2052-11.1.0.12358</vt:lpwstr>
  </property>
</Properties>
</file>